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465" r:id="rId3"/>
    <p:sldId id="466" r:id="rId4"/>
    <p:sldId id="464" r:id="rId5"/>
    <p:sldId id="281" r:id="rId6"/>
    <p:sldId id="284" r:id="rId7"/>
    <p:sldId id="279" r:id="rId8"/>
    <p:sldId id="291" r:id="rId9"/>
    <p:sldId id="463" r:id="rId10"/>
    <p:sldId id="427" r:id="rId11"/>
    <p:sldId id="429" r:id="rId12"/>
    <p:sldId id="430" r:id="rId13"/>
    <p:sldId id="450" r:id="rId14"/>
    <p:sldId id="425" r:id="rId15"/>
    <p:sldId id="258" r:id="rId16"/>
    <p:sldId id="260"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4">
          <p15:clr>
            <a:srgbClr val="A4A3A4"/>
          </p15:clr>
        </p15:guide>
        <p15:guide id="2" orient="horz" pos="1293">
          <p15:clr>
            <a:srgbClr val="A4A3A4"/>
          </p15:clr>
        </p15:guide>
        <p15:guide id="3" orient="horz" pos="263">
          <p15:clr>
            <a:srgbClr val="A4A3A4"/>
          </p15:clr>
        </p15:guide>
        <p15:guide id="4" orient="horz" pos="1074">
          <p15:clr>
            <a:srgbClr val="A4A3A4"/>
          </p15:clr>
        </p15:guide>
        <p15:guide id="5" pos="955">
          <p15:clr>
            <a:srgbClr val="A4A3A4"/>
          </p15:clr>
        </p15:guide>
        <p15:guide id="6" pos="5474">
          <p15:clr>
            <a:srgbClr val="A4A3A4"/>
          </p15:clr>
        </p15:guide>
        <p15:guide id="7" pos="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80"/>
    <a:srgbClr val="3F5664"/>
    <a:srgbClr val="5A5A64"/>
    <a:srgbClr val="CED647"/>
    <a:srgbClr val="262626"/>
    <a:srgbClr val="C7E146"/>
    <a:srgbClr val="9FCDD5"/>
    <a:srgbClr val="395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00" y="56"/>
      </p:cViewPr>
      <p:guideLst>
        <p:guide orient="horz" pos="4034"/>
        <p:guide orient="horz" pos="1293"/>
        <p:guide orient="horz" pos="263"/>
        <p:guide orient="horz" pos="1074"/>
        <p:guide pos="955"/>
        <p:guide pos="5474"/>
        <p:guide pos="2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7E646-E07A-40A2-B691-45774125E61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49D7268-AAB6-417D-8EAD-54797FDC2699}">
      <dgm:prSet/>
      <dgm:spPr/>
      <dgm:t>
        <a:bodyPr/>
        <a:lstStyle/>
        <a:p>
          <a:r>
            <a:rPr lang="en-US" dirty="0"/>
            <a:t>Bereavement </a:t>
          </a:r>
        </a:p>
      </dgm:t>
    </dgm:pt>
    <dgm:pt modelId="{7CEB9AB2-11A0-4968-BC62-4F08526CFE3C}" type="parTrans" cxnId="{71775735-B361-4C0C-99E9-055061AD8BAE}">
      <dgm:prSet/>
      <dgm:spPr/>
      <dgm:t>
        <a:bodyPr/>
        <a:lstStyle/>
        <a:p>
          <a:endParaRPr lang="en-US"/>
        </a:p>
      </dgm:t>
    </dgm:pt>
    <dgm:pt modelId="{9705E8C1-50FC-4324-992A-CCB671FBDE43}" type="sibTrans" cxnId="{71775735-B361-4C0C-99E9-055061AD8BAE}">
      <dgm:prSet/>
      <dgm:spPr/>
      <dgm:t>
        <a:bodyPr/>
        <a:lstStyle/>
        <a:p>
          <a:endParaRPr lang="en-US"/>
        </a:p>
      </dgm:t>
    </dgm:pt>
    <dgm:pt modelId="{C6DDB90C-D8BF-420F-A755-CFB697401161}">
      <dgm:prSet/>
      <dgm:spPr/>
      <dgm:t>
        <a:bodyPr/>
        <a:lstStyle/>
        <a:p>
          <a:r>
            <a:rPr lang="en-US"/>
            <a:t>Loneliness</a:t>
          </a:r>
        </a:p>
      </dgm:t>
    </dgm:pt>
    <dgm:pt modelId="{CC219FC2-4E6C-4201-A204-27B2231443CB}" type="parTrans" cxnId="{9B64A1C1-5A04-4977-ACDE-B36061687B38}">
      <dgm:prSet/>
      <dgm:spPr/>
      <dgm:t>
        <a:bodyPr/>
        <a:lstStyle/>
        <a:p>
          <a:endParaRPr lang="en-US"/>
        </a:p>
      </dgm:t>
    </dgm:pt>
    <dgm:pt modelId="{0A2E4261-DB09-4597-9984-CFA6D73AE835}" type="sibTrans" cxnId="{9B64A1C1-5A04-4977-ACDE-B36061687B38}">
      <dgm:prSet/>
      <dgm:spPr/>
      <dgm:t>
        <a:bodyPr/>
        <a:lstStyle/>
        <a:p>
          <a:endParaRPr lang="en-US"/>
        </a:p>
      </dgm:t>
    </dgm:pt>
    <dgm:pt modelId="{3CE717C3-1EE2-4B62-B6FD-96661AD8E0E0}">
      <dgm:prSet/>
      <dgm:spPr/>
      <dgm:t>
        <a:bodyPr/>
        <a:lstStyle/>
        <a:p>
          <a:r>
            <a:rPr lang="en-US"/>
            <a:t>Isolation </a:t>
          </a:r>
        </a:p>
      </dgm:t>
    </dgm:pt>
    <dgm:pt modelId="{2A575465-F848-4B36-85F3-D01B52EB58A5}" type="parTrans" cxnId="{1BA8E77C-DC0E-4F39-A763-9EE33077E6EC}">
      <dgm:prSet/>
      <dgm:spPr/>
      <dgm:t>
        <a:bodyPr/>
        <a:lstStyle/>
        <a:p>
          <a:endParaRPr lang="en-US"/>
        </a:p>
      </dgm:t>
    </dgm:pt>
    <dgm:pt modelId="{9D3C68BB-5401-4F05-B9A2-4FFA40A0FABC}" type="sibTrans" cxnId="{1BA8E77C-DC0E-4F39-A763-9EE33077E6EC}">
      <dgm:prSet/>
      <dgm:spPr/>
      <dgm:t>
        <a:bodyPr/>
        <a:lstStyle/>
        <a:p>
          <a:endParaRPr lang="en-US"/>
        </a:p>
      </dgm:t>
    </dgm:pt>
    <dgm:pt modelId="{C9AAA00F-A28B-4063-A87F-49EDB65086EB}">
      <dgm:prSet/>
      <dgm:spPr/>
      <dgm:t>
        <a:bodyPr/>
        <a:lstStyle/>
        <a:p>
          <a:r>
            <a:rPr lang="en-US"/>
            <a:t>Physical health – Pain </a:t>
          </a:r>
        </a:p>
      </dgm:t>
    </dgm:pt>
    <dgm:pt modelId="{6E12EED9-906F-4101-9389-2445F0BAC87A}" type="parTrans" cxnId="{5192C388-C531-4DD2-9425-FD90D8E5DF6D}">
      <dgm:prSet/>
      <dgm:spPr/>
      <dgm:t>
        <a:bodyPr/>
        <a:lstStyle/>
        <a:p>
          <a:endParaRPr lang="en-US"/>
        </a:p>
      </dgm:t>
    </dgm:pt>
    <dgm:pt modelId="{2D28F566-D951-4E99-9D01-FAE245358D6D}" type="sibTrans" cxnId="{5192C388-C531-4DD2-9425-FD90D8E5DF6D}">
      <dgm:prSet/>
      <dgm:spPr/>
      <dgm:t>
        <a:bodyPr/>
        <a:lstStyle/>
        <a:p>
          <a:endParaRPr lang="en-US"/>
        </a:p>
      </dgm:t>
    </dgm:pt>
    <dgm:pt modelId="{CB9708BD-87F0-4B3C-84C7-51C5E445E0E3}">
      <dgm:prSet/>
      <dgm:spPr/>
      <dgm:t>
        <a:bodyPr/>
        <a:lstStyle/>
        <a:p>
          <a:r>
            <a:rPr lang="en-US" dirty="0"/>
            <a:t>Stigma &amp; Feeling a burden </a:t>
          </a:r>
        </a:p>
      </dgm:t>
    </dgm:pt>
    <dgm:pt modelId="{7037CFF1-266C-4B05-B732-34385D3CAF3D}" type="parTrans" cxnId="{EE68707A-9702-45E8-B82D-BA4B9A551C5D}">
      <dgm:prSet/>
      <dgm:spPr/>
      <dgm:t>
        <a:bodyPr/>
        <a:lstStyle/>
        <a:p>
          <a:endParaRPr lang="en-US"/>
        </a:p>
      </dgm:t>
    </dgm:pt>
    <dgm:pt modelId="{23745968-14B5-46D8-918C-E533FA374D0C}" type="sibTrans" cxnId="{EE68707A-9702-45E8-B82D-BA4B9A551C5D}">
      <dgm:prSet/>
      <dgm:spPr/>
      <dgm:t>
        <a:bodyPr/>
        <a:lstStyle/>
        <a:p>
          <a:endParaRPr lang="en-US"/>
        </a:p>
      </dgm:t>
    </dgm:pt>
    <dgm:pt modelId="{1851B6C6-DCFE-554F-8608-A306B6B73DFA}" type="pres">
      <dgm:prSet presAssocID="{10B7E646-E07A-40A2-B691-45774125E61F}" presName="vert0" presStyleCnt="0">
        <dgm:presLayoutVars>
          <dgm:dir/>
          <dgm:animOne val="branch"/>
          <dgm:animLvl val="lvl"/>
        </dgm:presLayoutVars>
      </dgm:prSet>
      <dgm:spPr/>
    </dgm:pt>
    <dgm:pt modelId="{BA1898E5-E6AD-6948-9FD7-0A2D4C28EA2B}" type="pres">
      <dgm:prSet presAssocID="{949D7268-AAB6-417D-8EAD-54797FDC2699}" presName="thickLine" presStyleLbl="alignNode1" presStyleIdx="0" presStyleCnt="5"/>
      <dgm:spPr/>
    </dgm:pt>
    <dgm:pt modelId="{A5E3A42D-47BD-574A-A003-2E010E7AE49F}" type="pres">
      <dgm:prSet presAssocID="{949D7268-AAB6-417D-8EAD-54797FDC2699}" presName="horz1" presStyleCnt="0"/>
      <dgm:spPr/>
    </dgm:pt>
    <dgm:pt modelId="{F7AA23A0-96DB-EE4C-9F5B-FE1E33E88C2A}" type="pres">
      <dgm:prSet presAssocID="{949D7268-AAB6-417D-8EAD-54797FDC2699}" presName="tx1" presStyleLbl="revTx" presStyleIdx="0" presStyleCnt="5"/>
      <dgm:spPr/>
    </dgm:pt>
    <dgm:pt modelId="{2DE5E44D-B50B-CB4C-B1AF-EE31FC71FFF1}" type="pres">
      <dgm:prSet presAssocID="{949D7268-AAB6-417D-8EAD-54797FDC2699}" presName="vert1" presStyleCnt="0"/>
      <dgm:spPr/>
    </dgm:pt>
    <dgm:pt modelId="{42B994AD-26E6-D247-B504-BA9D3EBA87F7}" type="pres">
      <dgm:prSet presAssocID="{C6DDB90C-D8BF-420F-A755-CFB697401161}" presName="thickLine" presStyleLbl="alignNode1" presStyleIdx="1" presStyleCnt="5"/>
      <dgm:spPr/>
    </dgm:pt>
    <dgm:pt modelId="{A3D106C5-50CA-F24F-AFA9-468B473EBF8F}" type="pres">
      <dgm:prSet presAssocID="{C6DDB90C-D8BF-420F-A755-CFB697401161}" presName="horz1" presStyleCnt="0"/>
      <dgm:spPr/>
    </dgm:pt>
    <dgm:pt modelId="{2E004F65-BF03-524F-9431-C7E512F924A9}" type="pres">
      <dgm:prSet presAssocID="{C6DDB90C-D8BF-420F-A755-CFB697401161}" presName="tx1" presStyleLbl="revTx" presStyleIdx="1" presStyleCnt="5"/>
      <dgm:spPr/>
    </dgm:pt>
    <dgm:pt modelId="{FC0A4913-3987-D84E-AAAA-4E2D4434BB64}" type="pres">
      <dgm:prSet presAssocID="{C6DDB90C-D8BF-420F-A755-CFB697401161}" presName="vert1" presStyleCnt="0"/>
      <dgm:spPr/>
    </dgm:pt>
    <dgm:pt modelId="{E627CB86-5E53-5D4D-B33D-932E49320080}" type="pres">
      <dgm:prSet presAssocID="{3CE717C3-1EE2-4B62-B6FD-96661AD8E0E0}" presName="thickLine" presStyleLbl="alignNode1" presStyleIdx="2" presStyleCnt="5"/>
      <dgm:spPr/>
    </dgm:pt>
    <dgm:pt modelId="{505FAFE8-71E8-1048-B887-9E1D499DA0B3}" type="pres">
      <dgm:prSet presAssocID="{3CE717C3-1EE2-4B62-B6FD-96661AD8E0E0}" presName="horz1" presStyleCnt="0"/>
      <dgm:spPr/>
    </dgm:pt>
    <dgm:pt modelId="{4D2B0685-456C-8240-8267-84268324FDC0}" type="pres">
      <dgm:prSet presAssocID="{3CE717C3-1EE2-4B62-B6FD-96661AD8E0E0}" presName="tx1" presStyleLbl="revTx" presStyleIdx="2" presStyleCnt="5"/>
      <dgm:spPr/>
    </dgm:pt>
    <dgm:pt modelId="{8631DB1C-9D06-134E-B8CF-10129E839E28}" type="pres">
      <dgm:prSet presAssocID="{3CE717C3-1EE2-4B62-B6FD-96661AD8E0E0}" presName="vert1" presStyleCnt="0"/>
      <dgm:spPr/>
    </dgm:pt>
    <dgm:pt modelId="{36DAED02-DA70-6E41-84E4-C6D9898CAE4E}" type="pres">
      <dgm:prSet presAssocID="{C9AAA00F-A28B-4063-A87F-49EDB65086EB}" presName="thickLine" presStyleLbl="alignNode1" presStyleIdx="3" presStyleCnt="5"/>
      <dgm:spPr/>
    </dgm:pt>
    <dgm:pt modelId="{F56152B9-EFFD-FD47-85AA-0E0F38D219F3}" type="pres">
      <dgm:prSet presAssocID="{C9AAA00F-A28B-4063-A87F-49EDB65086EB}" presName="horz1" presStyleCnt="0"/>
      <dgm:spPr/>
    </dgm:pt>
    <dgm:pt modelId="{2342629A-1162-B343-A279-5F29DB5F6E3C}" type="pres">
      <dgm:prSet presAssocID="{C9AAA00F-A28B-4063-A87F-49EDB65086EB}" presName="tx1" presStyleLbl="revTx" presStyleIdx="3" presStyleCnt="5"/>
      <dgm:spPr/>
    </dgm:pt>
    <dgm:pt modelId="{5560231F-A7CF-154B-B4C3-DD9D3579FF28}" type="pres">
      <dgm:prSet presAssocID="{C9AAA00F-A28B-4063-A87F-49EDB65086EB}" presName="vert1" presStyleCnt="0"/>
      <dgm:spPr/>
    </dgm:pt>
    <dgm:pt modelId="{3C77E724-6BE0-074D-B329-ABDB839A946C}" type="pres">
      <dgm:prSet presAssocID="{CB9708BD-87F0-4B3C-84C7-51C5E445E0E3}" presName="thickLine" presStyleLbl="alignNode1" presStyleIdx="4" presStyleCnt="5"/>
      <dgm:spPr/>
    </dgm:pt>
    <dgm:pt modelId="{3649C9BA-2590-1241-AAEA-91B1D5E1FFAD}" type="pres">
      <dgm:prSet presAssocID="{CB9708BD-87F0-4B3C-84C7-51C5E445E0E3}" presName="horz1" presStyleCnt="0"/>
      <dgm:spPr/>
    </dgm:pt>
    <dgm:pt modelId="{14E43C28-E4ED-D941-8A33-F06FCC750022}" type="pres">
      <dgm:prSet presAssocID="{CB9708BD-87F0-4B3C-84C7-51C5E445E0E3}" presName="tx1" presStyleLbl="revTx" presStyleIdx="4" presStyleCnt="5"/>
      <dgm:spPr/>
    </dgm:pt>
    <dgm:pt modelId="{F546C072-F717-3645-8F28-6F369C1CD701}" type="pres">
      <dgm:prSet presAssocID="{CB9708BD-87F0-4B3C-84C7-51C5E445E0E3}" presName="vert1" presStyleCnt="0"/>
      <dgm:spPr/>
    </dgm:pt>
  </dgm:ptLst>
  <dgm:cxnLst>
    <dgm:cxn modelId="{6AAE2214-4ACD-8142-A613-A6D8C01E3624}" type="presOf" srcId="{CB9708BD-87F0-4B3C-84C7-51C5E445E0E3}" destId="{14E43C28-E4ED-D941-8A33-F06FCC750022}" srcOrd="0" destOrd="0" presId="urn:microsoft.com/office/officeart/2008/layout/LinedList"/>
    <dgm:cxn modelId="{E137C216-0FE8-4A4D-9248-B90AAFB46D0F}" type="presOf" srcId="{949D7268-AAB6-417D-8EAD-54797FDC2699}" destId="{F7AA23A0-96DB-EE4C-9F5B-FE1E33E88C2A}" srcOrd="0" destOrd="0" presId="urn:microsoft.com/office/officeart/2008/layout/LinedList"/>
    <dgm:cxn modelId="{71775735-B361-4C0C-99E9-055061AD8BAE}" srcId="{10B7E646-E07A-40A2-B691-45774125E61F}" destId="{949D7268-AAB6-417D-8EAD-54797FDC2699}" srcOrd="0" destOrd="0" parTransId="{7CEB9AB2-11A0-4968-BC62-4F08526CFE3C}" sibTransId="{9705E8C1-50FC-4324-992A-CCB671FBDE43}"/>
    <dgm:cxn modelId="{20E95F63-1A60-CD43-98BD-B51CE8F41600}" type="presOf" srcId="{10B7E646-E07A-40A2-B691-45774125E61F}" destId="{1851B6C6-DCFE-554F-8608-A306B6B73DFA}" srcOrd="0" destOrd="0" presId="urn:microsoft.com/office/officeart/2008/layout/LinedList"/>
    <dgm:cxn modelId="{EE68707A-9702-45E8-B82D-BA4B9A551C5D}" srcId="{10B7E646-E07A-40A2-B691-45774125E61F}" destId="{CB9708BD-87F0-4B3C-84C7-51C5E445E0E3}" srcOrd="4" destOrd="0" parTransId="{7037CFF1-266C-4B05-B732-34385D3CAF3D}" sibTransId="{23745968-14B5-46D8-918C-E533FA374D0C}"/>
    <dgm:cxn modelId="{1BA8E77C-DC0E-4F39-A763-9EE33077E6EC}" srcId="{10B7E646-E07A-40A2-B691-45774125E61F}" destId="{3CE717C3-1EE2-4B62-B6FD-96661AD8E0E0}" srcOrd="2" destOrd="0" parTransId="{2A575465-F848-4B36-85F3-D01B52EB58A5}" sibTransId="{9D3C68BB-5401-4F05-B9A2-4FFA40A0FABC}"/>
    <dgm:cxn modelId="{5192C388-C531-4DD2-9425-FD90D8E5DF6D}" srcId="{10B7E646-E07A-40A2-B691-45774125E61F}" destId="{C9AAA00F-A28B-4063-A87F-49EDB65086EB}" srcOrd="3" destOrd="0" parTransId="{6E12EED9-906F-4101-9389-2445F0BAC87A}" sibTransId="{2D28F566-D951-4E99-9D01-FAE245358D6D}"/>
    <dgm:cxn modelId="{CEA2C9B0-F28B-F444-ADE3-170930CCB89C}" type="presOf" srcId="{C9AAA00F-A28B-4063-A87F-49EDB65086EB}" destId="{2342629A-1162-B343-A279-5F29DB5F6E3C}" srcOrd="0" destOrd="0" presId="urn:microsoft.com/office/officeart/2008/layout/LinedList"/>
    <dgm:cxn modelId="{9B64A1C1-5A04-4977-ACDE-B36061687B38}" srcId="{10B7E646-E07A-40A2-B691-45774125E61F}" destId="{C6DDB90C-D8BF-420F-A755-CFB697401161}" srcOrd="1" destOrd="0" parTransId="{CC219FC2-4E6C-4201-A204-27B2231443CB}" sibTransId="{0A2E4261-DB09-4597-9984-CFA6D73AE835}"/>
    <dgm:cxn modelId="{4CA01EC5-06F0-4E45-A296-1DC53DBFC659}" type="presOf" srcId="{3CE717C3-1EE2-4B62-B6FD-96661AD8E0E0}" destId="{4D2B0685-456C-8240-8267-84268324FDC0}" srcOrd="0" destOrd="0" presId="urn:microsoft.com/office/officeart/2008/layout/LinedList"/>
    <dgm:cxn modelId="{F4A83FCE-FF09-5641-AD73-54B384A1C347}" type="presOf" srcId="{C6DDB90C-D8BF-420F-A755-CFB697401161}" destId="{2E004F65-BF03-524F-9431-C7E512F924A9}" srcOrd="0" destOrd="0" presId="urn:microsoft.com/office/officeart/2008/layout/LinedList"/>
    <dgm:cxn modelId="{CA22E5A6-D351-474E-9BF7-8403EFCF3B59}" type="presParOf" srcId="{1851B6C6-DCFE-554F-8608-A306B6B73DFA}" destId="{BA1898E5-E6AD-6948-9FD7-0A2D4C28EA2B}" srcOrd="0" destOrd="0" presId="urn:microsoft.com/office/officeart/2008/layout/LinedList"/>
    <dgm:cxn modelId="{F2747528-1317-164E-8A4C-52A1E759252B}" type="presParOf" srcId="{1851B6C6-DCFE-554F-8608-A306B6B73DFA}" destId="{A5E3A42D-47BD-574A-A003-2E010E7AE49F}" srcOrd="1" destOrd="0" presId="urn:microsoft.com/office/officeart/2008/layout/LinedList"/>
    <dgm:cxn modelId="{DAA6F9D0-FD4D-0B43-8E22-2C1F972F4F10}" type="presParOf" srcId="{A5E3A42D-47BD-574A-A003-2E010E7AE49F}" destId="{F7AA23A0-96DB-EE4C-9F5B-FE1E33E88C2A}" srcOrd="0" destOrd="0" presId="urn:microsoft.com/office/officeart/2008/layout/LinedList"/>
    <dgm:cxn modelId="{B187EAD5-C786-7944-99FE-DBEB9F2695DD}" type="presParOf" srcId="{A5E3A42D-47BD-574A-A003-2E010E7AE49F}" destId="{2DE5E44D-B50B-CB4C-B1AF-EE31FC71FFF1}" srcOrd="1" destOrd="0" presId="urn:microsoft.com/office/officeart/2008/layout/LinedList"/>
    <dgm:cxn modelId="{F9018C3C-7A4E-374D-9A12-72AA888D204E}" type="presParOf" srcId="{1851B6C6-DCFE-554F-8608-A306B6B73DFA}" destId="{42B994AD-26E6-D247-B504-BA9D3EBA87F7}" srcOrd="2" destOrd="0" presId="urn:microsoft.com/office/officeart/2008/layout/LinedList"/>
    <dgm:cxn modelId="{80FBF390-6E93-2349-89FB-B713E72FFC2F}" type="presParOf" srcId="{1851B6C6-DCFE-554F-8608-A306B6B73DFA}" destId="{A3D106C5-50CA-F24F-AFA9-468B473EBF8F}" srcOrd="3" destOrd="0" presId="urn:microsoft.com/office/officeart/2008/layout/LinedList"/>
    <dgm:cxn modelId="{AD0C75D2-7796-CB48-8F83-091695673C79}" type="presParOf" srcId="{A3D106C5-50CA-F24F-AFA9-468B473EBF8F}" destId="{2E004F65-BF03-524F-9431-C7E512F924A9}" srcOrd="0" destOrd="0" presId="urn:microsoft.com/office/officeart/2008/layout/LinedList"/>
    <dgm:cxn modelId="{E7C69C10-6ACA-3942-A68C-C83809134386}" type="presParOf" srcId="{A3D106C5-50CA-F24F-AFA9-468B473EBF8F}" destId="{FC0A4913-3987-D84E-AAAA-4E2D4434BB64}" srcOrd="1" destOrd="0" presId="urn:microsoft.com/office/officeart/2008/layout/LinedList"/>
    <dgm:cxn modelId="{1988C01C-1D05-3C45-B7F0-FD5BCAA89C9E}" type="presParOf" srcId="{1851B6C6-DCFE-554F-8608-A306B6B73DFA}" destId="{E627CB86-5E53-5D4D-B33D-932E49320080}" srcOrd="4" destOrd="0" presId="urn:microsoft.com/office/officeart/2008/layout/LinedList"/>
    <dgm:cxn modelId="{98EC8296-35B3-424E-AC5C-4A918235B7FE}" type="presParOf" srcId="{1851B6C6-DCFE-554F-8608-A306B6B73DFA}" destId="{505FAFE8-71E8-1048-B887-9E1D499DA0B3}" srcOrd="5" destOrd="0" presId="urn:microsoft.com/office/officeart/2008/layout/LinedList"/>
    <dgm:cxn modelId="{7A5B2913-3C87-AC46-B080-0BACC94B7F4E}" type="presParOf" srcId="{505FAFE8-71E8-1048-B887-9E1D499DA0B3}" destId="{4D2B0685-456C-8240-8267-84268324FDC0}" srcOrd="0" destOrd="0" presId="urn:microsoft.com/office/officeart/2008/layout/LinedList"/>
    <dgm:cxn modelId="{0930B472-00FA-DD4E-BBE1-043D4E3E7798}" type="presParOf" srcId="{505FAFE8-71E8-1048-B887-9E1D499DA0B3}" destId="{8631DB1C-9D06-134E-B8CF-10129E839E28}" srcOrd="1" destOrd="0" presId="urn:microsoft.com/office/officeart/2008/layout/LinedList"/>
    <dgm:cxn modelId="{BE1A882E-C91B-E545-BFCF-45DD8C99930E}" type="presParOf" srcId="{1851B6C6-DCFE-554F-8608-A306B6B73DFA}" destId="{36DAED02-DA70-6E41-84E4-C6D9898CAE4E}" srcOrd="6" destOrd="0" presId="urn:microsoft.com/office/officeart/2008/layout/LinedList"/>
    <dgm:cxn modelId="{1B3A20ED-7BBB-0F42-AE7B-8A1F214E5CD9}" type="presParOf" srcId="{1851B6C6-DCFE-554F-8608-A306B6B73DFA}" destId="{F56152B9-EFFD-FD47-85AA-0E0F38D219F3}" srcOrd="7" destOrd="0" presId="urn:microsoft.com/office/officeart/2008/layout/LinedList"/>
    <dgm:cxn modelId="{4ACA3AAC-6B16-D143-80F3-F84C2214A813}" type="presParOf" srcId="{F56152B9-EFFD-FD47-85AA-0E0F38D219F3}" destId="{2342629A-1162-B343-A279-5F29DB5F6E3C}" srcOrd="0" destOrd="0" presId="urn:microsoft.com/office/officeart/2008/layout/LinedList"/>
    <dgm:cxn modelId="{1A246271-0347-D043-93FC-C598496E33CA}" type="presParOf" srcId="{F56152B9-EFFD-FD47-85AA-0E0F38D219F3}" destId="{5560231F-A7CF-154B-B4C3-DD9D3579FF28}" srcOrd="1" destOrd="0" presId="urn:microsoft.com/office/officeart/2008/layout/LinedList"/>
    <dgm:cxn modelId="{0461BBFD-628D-CF43-AB86-A0F0295A6114}" type="presParOf" srcId="{1851B6C6-DCFE-554F-8608-A306B6B73DFA}" destId="{3C77E724-6BE0-074D-B329-ABDB839A946C}" srcOrd="8" destOrd="0" presId="urn:microsoft.com/office/officeart/2008/layout/LinedList"/>
    <dgm:cxn modelId="{DB0993AC-288A-F947-B086-AB38EE6CFEA9}" type="presParOf" srcId="{1851B6C6-DCFE-554F-8608-A306B6B73DFA}" destId="{3649C9BA-2590-1241-AAEA-91B1D5E1FFAD}" srcOrd="9" destOrd="0" presId="urn:microsoft.com/office/officeart/2008/layout/LinedList"/>
    <dgm:cxn modelId="{58BA7AFF-FC19-2A4F-97F1-5379CDABC098}" type="presParOf" srcId="{3649C9BA-2590-1241-AAEA-91B1D5E1FFAD}" destId="{14E43C28-E4ED-D941-8A33-F06FCC750022}" srcOrd="0" destOrd="0" presId="urn:microsoft.com/office/officeart/2008/layout/LinedList"/>
    <dgm:cxn modelId="{378434D3-BAA2-934D-839A-E6AF5D8A5615}" type="presParOf" srcId="{3649C9BA-2590-1241-AAEA-91B1D5E1FFAD}" destId="{F546C072-F717-3645-8F28-6F369C1CD7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898E5-E6AD-6948-9FD7-0A2D4C28EA2B}">
      <dsp:nvSpPr>
        <dsp:cNvPr id="0" name=""/>
        <dsp:cNvSpPr/>
      </dsp:nvSpPr>
      <dsp:spPr>
        <a:xfrm>
          <a:off x="0" y="400"/>
          <a:ext cx="51577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A23A0-96DB-EE4C-9F5B-FE1E33E88C2A}">
      <dsp:nvSpPr>
        <dsp:cNvPr id="0" name=""/>
        <dsp:cNvSpPr/>
      </dsp:nvSpPr>
      <dsp:spPr>
        <a:xfrm>
          <a:off x="0" y="400"/>
          <a:ext cx="5157787" cy="65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Bereavement </a:t>
          </a:r>
        </a:p>
      </dsp:txBody>
      <dsp:txXfrm>
        <a:off x="0" y="400"/>
        <a:ext cx="5157787" cy="655331"/>
      </dsp:txXfrm>
    </dsp:sp>
    <dsp:sp modelId="{42B994AD-26E6-D247-B504-BA9D3EBA87F7}">
      <dsp:nvSpPr>
        <dsp:cNvPr id="0" name=""/>
        <dsp:cNvSpPr/>
      </dsp:nvSpPr>
      <dsp:spPr>
        <a:xfrm>
          <a:off x="0" y="655731"/>
          <a:ext cx="51577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04F65-BF03-524F-9431-C7E512F924A9}">
      <dsp:nvSpPr>
        <dsp:cNvPr id="0" name=""/>
        <dsp:cNvSpPr/>
      </dsp:nvSpPr>
      <dsp:spPr>
        <a:xfrm>
          <a:off x="0" y="655731"/>
          <a:ext cx="5157787" cy="65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Loneliness</a:t>
          </a:r>
        </a:p>
      </dsp:txBody>
      <dsp:txXfrm>
        <a:off x="0" y="655731"/>
        <a:ext cx="5157787" cy="655331"/>
      </dsp:txXfrm>
    </dsp:sp>
    <dsp:sp modelId="{E627CB86-5E53-5D4D-B33D-932E49320080}">
      <dsp:nvSpPr>
        <dsp:cNvPr id="0" name=""/>
        <dsp:cNvSpPr/>
      </dsp:nvSpPr>
      <dsp:spPr>
        <a:xfrm>
          <a:off x="0" y="1311062"/>
          <a:ext cx="51577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B0685-456C-8240-8267-84268324FDC0}">
      <dsp:nvSpPr>
        <dsp:cNvPr id="0" name=""/>
        <dsp:cNvSpPr/>
      </dsp:nvSpPr>
      <dsp:spPr>
        <a:xfrm>
          <a:off x="0" y="1311062"/>
          <a:ext cx="5157787" cy="65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Isolation </a:t>
          </a:r>
        </a:p>
      </dsp:txBody>
      <dsp:txXfrm>
        <a:off x="0" y="1311062"/>
        <a:ext cx="5157787" cy="655331"/>
      </dsp:txXfrm>
    </dsp:sp>
    <dsp:sp modelId="{36DAED02-DA70-6E41-84E4-C6D9898CAE4E}">
      <dsp:nvSpPr>
        <dsp:cNvPr id="0" name=""/>
        <dsp:cNvSpPr/>
      </dsp:nvSpPr>
      <dsp:spPr>
        <a:xfrm>
          <a:off x="0" y="1966393"/>
          <a:ext cx="51577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2629A-1162-B343-A279-5F29DB5F6E3C}">
      <dsp:nvSpPr>
        <dsp:cNvPr id="0" name=""/>
        <dsp:cNvSpPr/>
      </dsp:nvSpPr>
      <dsp:spPr>
        <a:xfrm>
          <a:off x="0" y="1966393"/>
          <a:ext cx="5157787" cy="65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Physical health – Pain </a:t>
          </a:r>
        </a:p>
      </dsp:txBody>
      <dsp:txXfrm>
        <a:off x="0" y="1966393"/>
        <a:ext cx="5157787" cy="655331"/>
      </dsp:txXfrm>
    </dsp:sp>
    <dsp:sp modelId="{3C77E724-6BE0-074D-B329-ABDB839A946C}">
      <dsp:nvSpPr>
        <dsp:cNvPr id="0" name=""/>
        <dsp:cNvSpPr/>
      </dsp:nvSpPr>
      <dsp:spPr>
        <a:xfrm>
          <a:off x="0" y="2621724"/>
          <a:ext cx="51577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43C28-E4ED-D941-8A33-F06FCC750022}">
      <dsp:nvSpPr>
        <dsp:cNvPr id="0" name=""/>
        <dsp:cNvSpPr/>
      </dsp:nvSpPr>
      <dsp:spPr>
        <a:xfrm>
          <a:off x="0" y="2621724"/>
          <a:ext cx="5157787" cy="65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Stigma &amp; Feeling a burden </a:t>
          </a:r>
        </a:p>
      </dsp:txBody>
      <dsp:txXfrm>
        <a:off x="0" y="2621724"/>
        <a:ext cx="5157787" cy="6553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48B04-2B03-4484-8DEC-18D22B2AD09D}" type="datetimeFigureOut">
              <a:rPr lang="en-GB" smtClean="0"/>
              <a:t>24/05/2022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CC6F6-FD4C-4C3A-B12A-ED6AFF313F06}" type="slidenum">
              <a:rPr lang="en-GB" smtClean="0"/>
              <a:t>‹#›</a:t>
            </a:fld>
            <a:endParaRPr lang="en-GB"/>
          </a:p>
        </p:txBody>
      </p:sp>
    </p:spTree>
    <p:extLst>
      <p:ext uri="{BB962C8B-B14F-4D97-AF65-F5344CB8AC3E}">
        <p14:creationId xmlns:p14="http://schemas.microsoft.com/office/powerpoint/2010/main" val="128315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2528" y="2249193"/>
            <a:ext cx="3715196" cy="1470025"/>
          </a:xfrm>
        </p:spPr>
        <p:txBody>
          <a:bodyPr/>
          <a:lstStyle>
            <a:lvl1pPr algn="l">
              <a:lnSpc>
                <a:spcPts val="4880"/>
              </a:lnSpc>
              <a:defRPr baseline="0">
                <a:solidFill>
                  <a:schemeClr val="bg1"/>
                </a:solidFill>
              </a:defRPr>
            </a:lvl1pPr>
          </a:lstStyle>
          <a:p>
            <a:r>
              <a:rPr lang="en-GB" dirty="0"/>
              <a:t>THIS IS A</a:t>
            </a:r>
            <a:br>
              <a:rPr lang="en-GB" dirty="0"/>
            </a:br>
            <a:r>
              <a:rPr lang="en-GB" dirty="0"/>
              <a:t>TITLE SLIDE</a:t>
            </a:r>
            <a:endParaRPr lang="en-US" dirty="0"/>
          </a:p>
        </p:txBody>
      </p:sp>
      <p:sp>
        <p:nvSpPr>
          <p:cNvPr id="3" name="Subtitle 2"/>
          <p:cNvSpPr>
            <a:spLocks noGrp="1"/>
          </p:cNvSpPr>
          <p:nvPr>
            <p:ph type="subTitle" idx="1" hasCustomPrompt="1"/>
          </p:nvPr>
        </p:nvSpPr>
        <p:spPr>
          <a:xfrm>
            <a:off x="2712528" y="3602978"/>
            <a:ext cx="3715196" cy="468486"/>
          </a:xfrm>
        </p:spPr>
        <p:txBody>
          <a:bodyPr>
            <a:normAutofit/>
          </a:bodyPr>
          <a:lstStyle>
            <a:lvl1pPr marL="0" indent="0" algn="l">
              <a:buNone/>
              <a:defRPr sz="24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THIS IS A SUBTITLE</a:t>
            </a:r>
            <a:endParaRPr lang="en-US" dirty="0"/>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8"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4" y="5844370"/>
            <a:ext cx="1951888" cy="722199"/>
          </a:xfrm>
          <a:prstGeom prst="rect">
            <a:avLst/>
          </a:prstGeom>
        </p:spPr>
      </p:pic>
      <p:pic>
        <p:nvPicPr>
          <p:cNvPr id="10" name="Picture 9"/>
          <p:cNvPicPr>
            <a:picLocks noChangeAspect="1"/>
          </p:cNvPicPr>
          <p:nvPr userDrawn="1"/>
        </p:nvPicPr>
        <p:blipFill>
          <a:blip r:embed="rId4"/>
          <a:stretch>
            <a:fillRect/>
          </a:stretch>
        </p:blipFill>
        <p:spPr>
          <a:xfrm rot="20880000">
            <a:off x="5965378" y="3446393"/>
            <a:ext cx="4279900"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spTree>
    <p:extLst>
      <p:ext uri="{BB962C8B-B14F-4D97-AF65-F5344CB8AC3E}">
        <p14:creationId xmlns:p14="http://schemas.microsoft.com/office/powerpoint/2010/main" val="21769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0B9E-4A79-0440-970B-1E8FA9B2D6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4C8DF1-DCAE-CF4A-980A-38318FD423F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6906FD-90EF-524E-918D-9D770DB57BEE}"/>
              </a:ext>
            </a:extLst>
          </p:cNvPr>
          <p:cNvSpPr>
            <a:spLocks noGrp="1"/>
          </p:cNvSpPr>
          <p:nvPr>
            <p:ph type="dt" sz="half" idx="10"/>
          </p:nvPr>
        </p:nvSpPr>
        <p:spPr/>
        <p:txBody>
          <a:bodyPr/>
          <a:lstStyle/>
          <a:p>
            <a:fld id="{00EFC53E-C431-E94D-9B3B-D9A799F3DEF5}" type="datetimeFigureOut">
              <a:rPr lang="en-US" smtClean="0"/>
              <a:t>5/24/2022</a:t>
            </a:fld>
            <a:endParaRPr lang="en-US"/>
          </a:p>
        </p:txBody>
      </p:sp>
      <p:sp>
        <p:nvSpPr>
          <p:cNvPr id="5" name="Footer Placeholder 4">
            <a:extLst>
              <a:ext uri="{FF2B5EF4-FFF2-40B4-BE49-F238E27FC236}">
                <a16:creationId xmlns:a16="http://schemas.microsoft.com/office/drawing/2014/main" id="{99D36E9F-FD7E-7D42-BD01-914D3782D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75D9E-592F-0A49-93F0-EE72AC7C5982}"/>
              </a:ext>
            </a:extLst>
          </p:cNvPr>
          <p:cNvSpPr>
            <a:spLocks noGrp="1"/>
          </p:cNvSpPr>
          <p:nvPr>
            <p:ph type="sldNum" sz="quarter" idx="12"/>
          </p:nvPr>
        </p:nvSpPr>
        <p:spPr/>
        <p:txBody>
          <a:bodyPr/>
          <a:lstStyle/>
          <a:p>
            <a:fld id="{E2ABBC2A-BE5D-7644-8D32-6E8181FE582E}" type="slidenum">
              <a:rPr lang="en-US" smtClean="0"/>
              <a:t>‹#›</a:t>
            </a:fld>
            <a:endParaRPr lang="en-US"/>
          </a:p>
        </p:txBody>
      </p:sp>
    </p:spTree>
    <p:extLst>
      <p:ext uri="{BB962C8B-B14F-4D97-AF65-F5344CB8AC3E}">
        <p14:creationId xmlns:p14="http://schemas.microsoft.com/office/powerpoint/2010/main" val="344640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23202476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40542651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2"/>
            <a:ext cx="8229600" cy="1662225"/>
          </a:xfrm>
        </p:spPr>
        <p:txBody>
          <a:bodyPr>
            <a:noAutofit/>
          </a:bodyPr>
          <a:lstStyle>
            <a:lvl1pPr algn="ctr">
              <a:lnSpc>
                <a:spcPts val="3920"/>
              </a:lnSpc>
              <a:defRPr sz="3600" baseline="0">
                <a:solidFill>
                  <a:schemeClr val="bg1"/>
                </a:solidFill>
              </a:defRPr>
            </a:lvl1pPr>
          </a:lstStyle>
          <a:p>
            <a:r>
              <a:rPr lang="en-US" dirty="0"/>
              <a:t>Greater Manchester </a:t>
            </a:r>
            <a:br>
              <a:rPr lang="en-US" dirty="0"/>
            </a:br>
            <a:r>
              <a:rPr lang="en-US" dirty="0"/>
              <a:t>Real Time Data Surveillance Process</a:t>
            </a:r>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chemeClr val="bg1"/>
                </a:solidFill>
              </a:rPr>
              <a:t>Greater Manchester Health</a:t>
            </a:r>
          </a:p>
          <a:p>
            <a:r>
              <a:rPr lang="en-US" sz="900" b="0" i="0" cap="none" dirty="0">
                <a:solidFill>
                  <a:schemeClr val="bg1"/>
                </a:solidFill>
              </a:rPr>
              <a:t>and Social Care Partnership</a:t>
            </a:r>
          </a:p>
        </p:txBody>
      </p:sp>
      <p:sp>
        <p:nvSpPr>
          <p:cNvPr id="55"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Tree>
    <p:extLst>
      <p:ext uri="{BB962C8B-B14F-4D97-AF65-F5344CB8AC3E}">
        <p14:creationId xmlns:p14="http://schemas.microsoft.com/office/powerpoint/2010/main" val="227132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2"/>
            <a:ext cx="8229600" cy="1662225"/>
          </a:xfrm>
        </p:spPr>
        <p:txBody>
          <a:bodyPr>
            <a:noAutofit/>
          </a:bodyPr>
          <a:lstStyle>
            <a:lvl1pPr algn="ctr">
              <a:lnSpc>
                <a:spcPts val="3920"/>
              </a:lnSpc>
              <a:defRPr sz="3600" baseline="0">
                <a:solidFill>
                  <a:schemeClr val="bg1"/>
                </a:solidFill>
              </a:defRPr>
            </a:lvl1pPr>
          </a:lstStyle>
          <a:p>
            <a:r>
              <a:rPr lang="en-US" dirty="0"/>
              <a:t>Greater Manchester </a:t>
            </a:r>
            <a:br>
              <a:rPr lang="en-US" dirty="0"/>
            </a:br>
            <a:r>
              <a:rPr lang="en-US" dirty="0"/>
              <a:t>Real Time Data Surveillance Process</a:t>
            </a:r>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chemeClr val="bg1"/>
                </a:solidFill>
              </a:rPr>
              <a:t>Greater Manchester Health</a:t>
            </a:r>
          </a:p>
          <a:p>
            <a:r>
              <a:rPr lang="en-US" sz="900" b="0" i="0" cap="none" dirty="0">
                <a:solidFill>
                  <a:schemeClr val="bg1"/>
                </a:solidFill>
              </a:rPr>
              <a:t>and Social Care Partnership</a:t>
            </a:r>
          </a:p>
        </p:txBody>
      </p:sp>
      <p:sp>
        <p:nvSpPr>
          <p:cNvPr id="55"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Tree>
    <p:extLst>
      <p:ext uri="{BB962C8B-B14F-4D97-AF65-F5344CB8AC3E}">
        <p14:creationId xmlns:p14="http://schemas.microsoft.com/office/powerpoint/2010/main" val="241761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0"/>
            <a:ext cx="3718476" cy="586227"/>
          </a:xfrm>
        </p:spPr>
        <p:txBody>
          <a:bodyPr>
            <a:noAutofit/>
          </a:bodyPr>
          <a:lstStyle>
            <a:lvl1pPr algn="l">
              <a:defRPr sz="24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447675"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358377" y="1944123"/>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5887582"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4757738" y="6167017"/>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356694" y="1598869"/>
            <a:ext cx="4140188" cy="318411"/>
          </a:xfrm>
        </p:spPr>
        <p:txBody>
          <a:bodyPr>
            <a:normAutofit/>
          </a:bodyPr>
          <a:lstStyle>
            <a:lvl1pPr marL="0" indent="0">
              <a:buNone/>
              <a:defRPr sz="16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239783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3" y="263073"/>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9" name="Text Placeholder 41"/>
          <p:cNvSpPr>
            <a:spLocks noGrp="1"/>
          </p:cNvSpPr>
          <p:nvPr>
            <p:ph type="body" sz="quarter" idx="19" hasCustomPrompt="1"/>
          </p:nvPr>
        </p:nvSpPr>
        <p:spPr>
          <a:xfrm>
            <a:off x="361680" y="255816"/>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215913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dirty="0"/>
              <a:t>Thank You</a:t>
            </a:r>
            <a:endParaRPr lang="en-US" dirty="0"/>
          </a:p>
        </p:txBody>
      </p:sp>
      <p:sp>
        <p:nvSpPr>
          <p:cNvPr id="11" name="TextBox 10"/>
          <p:cNvSpPr txBox="1"/>
          <p:nvPr userDrawn="1"/>
        </p:nvSpPr>
        <p:spPr>
          <a:xfrm>
            <a:off x="353983"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102714114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9EBC-2BC8-A941-B8F6-7922991FEE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9E0971-86D0-224A-A6BD-CF7E5F354CEF}"/>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2AD24D-D414-9248-9932-DD2C93B788FA}"/>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FF2CEC-B912-4E41-A441-00FC340A9E99}"/>
              </a:ext>
            </a:extLst>
          </p:cNvPr>
          <p:cNvSpPr>
            <a:spLocks noGrp="1"/>
          </p:cNvSpPr>
          <p:nvPr>
            <p:ph type="dt" sz="half" idx="10"/>
          </p:nvPr>
        </p:nvSpPr>
        <p:spPr/>
        <p:txBody>
          <a:bodyPr/>
          <a:lstStyle/>
          <a:p>
            <a:fld id="{00EFC53E-C431-E94D-9B3B-D9A799F3DEF5}" type="datetimeFigureOut">
              <a:rPr lang="en-US" smtClean="0"/>
              <a:t>5/24/2022</a:t>
            </a:fld>
            <a:endParaRPr lang="en-US"/>
          </a:p>
        </p:txBody>
      </p:sp>
      <p:sp>
        <p:nvSpPr>
          <p:cNvPr id="6" name="Footer Placeholder 5">
            <a:extLst>
              <a:ext uri="{FF2B5EF4-FFF2-40B4-BE49-F238E27FC236}">
                <a16:creationId xmlns:a16="http://schemas.microsoft.com/office/drawing/2014/main" id="{F3A51C6C-70B6-6746-837B-69963947C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92A3D-3E6A-6A4E-BEA2-76D775250029}"/>
              </a:ext>
            </a:extLst>
          </p:cNvPr>
          <p:cNvSpPr>
            <a:spLocks noGrp="1"/>
          </p:cNvSpPr>
          <p:nvPr>
            <p:ph type="sldNum" sz="quarter" idx="12"/>
          </p:nvPr>
        </p:nvSpPr>
        <p:spPr/>
        <p:txBody>
          <a:bodyPr/>
          <a:lstStyle/>
          <a:p>
            <a:fld id="{E2ABBC2A-BE5D-7644-8D32-6E8181FE582E}" type="slidenum">
              <a:rPr lang="en-US" smtClean="0"/>
              <a:t>‹#›</a:t>
            </a:fld>
            <a:endParaRPr lang="en-US"/>
          </a:p>
        </p:txBody>
      </p:sp>
    </p:spTree>
    <p:extLst>
      <p:ext uri="{BB962C8B-B14F-4D97-AF65-F5344CB8AC3E}">
        <p14:creationId xmlns:p14="http://schemas.microsoft.com/office/powerpoint/2010/main" val="51747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pPr/>
              <a:t>5/24/2022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pPr/>
              <a:t>‹#›</a:t>
            </a:fld>
            <a:endParaRPr lang="en-US"/>
          </a:p>
        </p:txBody>
      </p:sp>
    </p:spTree>
    <p:extLst>
      <p:ext uri="{BB962C8B-B14F-4D97-AF65-F5344CB8AC3E}">
        <p14:creationId xmlns:p14="http://schemas.microsoft.com/office/powerpoint/2010/main" val="984286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4" r:id="rId4"/>
    <p:sldLayoutId id="2147483659" r:id="rId5"/>
    <p:sldLayoutId id="2147483650" r:id="rId6"/>
    <p:sldLayoutId id="2147483658" r:id="rId7"/>
    <p:sldLayoutId id="2147483657" r:id="rId8"/>
    <p:sldLayoutId id="2147483660" r:id="rId9"/>
    <p:sldLayoutId id="2147483661" r:id="rId10"/>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mhsc.org.uk/news/new-campaign-launched-to-shine-a-light-on-the-issue-of-self-harm-in-older-people/"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hiningalightonsuicide.org.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12528" y="955497"/>
            <a:ext cx="3715196" cy="2473503"/>
          </a:xfrm>
        </p:spPr>
        <p:txBody>
          <a:bodyPr>
            <a:normAutofit fontScale="90000"/>
          </a:bodyPr>
          <a:lstStyle/>
          <a:p>
            <a:pPr algn="ctr"/>
            <a:r>
              <a:rPr lang="en-US" dirty="0"/>
              <a:t>Self Harm</a:t>
            </a:r>
            <a:br>
              <a:rPr lang="en-US" dirty="0"/>
            </a:br>
            <a:r>
              <a:rPr lang="en-US" dirty="0"/>
              <a:t> &amp; </a:t>
            </a:r>
            <a:br>
              <a:rPr lang="en-US" dirty="0"/>
            </a:br>
            <a:r>
              <a:rPr lang="en-US" dirty="0"/>
              <a:t>Older People campaign</a:t>
            </a:r>
          </a:p>
        </p:txBody>
      </p:sp>
      <p:sp>
        <p:nvSpPr>
          <p:cNvPr id="7" name="Subtitle 6"/>
          <p:cNvSpPr>
            <a:spLocks noGrp="1"/>
          </p:cNvSpPr>
          <p:nvPr>
            <p:ph type="subTitle" idx="1"/>
          </p:nvPr>
        </p:nvSpPr>
        <p:spPr/>
        <p:txBody>
          <a:bodyPr>
            <a:noAutofit/>
          </a:bodyPr>
          <a:lstStyle/>
          <a:p>
            <a:endParaRPr lang="en-US" sz="2800" dirty="0"/>
          </a:p>
        </p:txBody>
      </p:sp>
      <p:cxnSp>
        <p:nvCxnSpPr>
          <p:cNvPr id="10" name="Straight Connector 9"/>
          <p:cNvCxnSpPr/>
          <p:nvPr/>
        </p:nvCxnSpPr>
        <p:spPr>
          <a:xfrm>
            <a:off x="2822281" y="4071464"/>
            <a:ext cx="2900681" cy="0"/>
          </a:xfrm>
          <a:prstGeom prst="line">
            <a:avLst/>
          </a:prstGeom>
          <a:ln w="57150" cmpd="sng">
            <a:solidFill>
              <a:srgbClr val="C7E1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08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315D-363B-D447-8985-F96234878F31}"/>
              </a:ext>
            </a:extLst>
          </p:cNvPr>
          <p:cNvSpPr>
            <a:spLocks noGrp="1"/>
          </p:cNvSpPr>
          <p:nvPr>
            <p:ph type="title"/>
          </p:nvPr>
        </p:nvSpPr>
        <p:spPr/>
        <p:txBody>
          <a:bodyPr/>
          <a:lstStyle/>
          <a:p>
            <a:r>
              <a:rPr lang="en-US" dirty="0"/>
              <a:t>Values of GMOPN</a:t>
            </a:r>
          </a:p>
        </p:txBody>
      </p:sp>
      <p:sp>
        <p:nvSpPr>
          <p:cNvPr id="3" name="Content Placeholder 2">
            <a:extLst>
              <a:ext uri="{FF2B5EF4-FFF2-40B4-BE49-F238E27FC236}">
                <a16:creationId xmlns:a16="http://schemas.microsoft.com/office/drawing/2014/main" id="{9512ACA3-FBCD-FB45-8989-4FF3BB280405}"/>
              </a:ext>
            </a:extLst>
          </p:cNvPr>
          <p:cNvSpPr>
            <a:spLocks noGrp="1"/>
          </p:cNvSpPr>
          <p:nvPr>
            <p:ph idx="1"/>
          </p:nvPr>
        </p:nvSpPr>
        <p:spPr/>
        <p:txBody>
          <a:bodyPr>
            <a:normAutofit fontScale="77500" lnSpcReduction="20000"/>
          </a:bodyPr>
          <a:lstStyle/>
          <a:p>
            <a:pPr marL="214313" indent="-214313" fontAlgn="base"/>
            <a:r>
              <a:rPr lang="en-GB" b="1" i="1" dirty="0"/>
              <a:t>Being led by older people</a:t>
            </a:r>
            <a:r>
              <a:rPr lang="en-GB" b="1" dirty="0"/>
              <a:t> </a:t>
            </a:r>
            <a:r>
              <a:rPr lang="en-GB" dirty="0"/>
              <a:t>– the network ensures that older people take a leading role in the network, shaping its direction and priorities.</a:t>
            </a:r>
          </a:p>
          <a:p>
            <a:pPr marL="214313" indent="-214313" fontAlgn="base"/>
            <a:endParaRPr lang="en-GB" dirty="0"/>
          </a:p>
          <a:p>
            <a:pPr marL="214313" indent="-214313" fontAlgn="base"/>
            <a:r>
              <a:rPr lang="en-GB" b="1" i="1" dirty="0"/>
              <a:t>Being Age Proud </a:t>
            </a:r>
            <a:r>
              <a:rPr lang="en-GB" dirty="0"/>
              <a:t>– the network works to celebrate ageing and to emphasise the contributions that older people bring to our society.</a:t>
            </a:r>
          </a:p>
          <a:p>
            <a:pPr marL="214313" indent="-214313" fontAlgn="base"/>
            <a:endParaRPr lang="en-GB" dirty="0"/>
          </a:p>
          <a:p>
            <a:pPr marL="214313" indent="-214313" fontAlgn="base"/>
            <a:r>
              <a:rPr lang="en-GB" b="1" i="1" dirty="0"/>
              <a:t>Being representative and inclusive</a:t>
            </a:r>
            <a:r>
              <a:rPr lang="en-GB" b="1" dirty="0"/>
              <a:t> </a:t>
            </a:r>
            <a:r>
              <a:rPr lang="en-GB" dirty="0"/>
              <a:t>– encouraging the input of older people from all areas of Greater Manchester, from across the age range and representing all voices, including the most marginalised.</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207" y="326402"/>
            <a:ext cx="1920378" cy="1039471"/>
          </a:xfrm>
          <a:prstGeom prst="rect">
            <a:avLst/>
          </a:prstGeom>
        </p:spPr>
      </p:pic>
    </p:spTree>
    <p:extLst>
      <p:ext uri="{BB962C8B-B14F-4D97-AF65-F5344CB8AC3E}">
        <p14:creationId xmlns:p14="http://schemas.microsoft.com/office/powerpoint/2010/main" val="16918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9097" cy="1143000"/>
          </a:xfrm>
        </p:spPr>
        <p:txBody>
          <a:bodyPr>
            <a:normAutofit/>
          </a:bodyPr>
          <a:lstStyle/>
          <a:p>
            <a:r>
              <a:rPr lang="en-GB" sz="3000" dirty="0"/>
              <a:t>coproduction &amp; collaboration</a:t>
            </a:r>
          </a:p>
        </p:txBody>
      </p:sp>
      <p:sp>
        <p:nvSpPr>
          <p:cNvPr id="3" name="Content Placeholder 2"/>
          <p:cNvSpPr>
            <a:spLocks noGrp="1"/>
          </p:cNvSpPr>
          <p:nvPr>
            <p:ph idx="1"/>
          </p:nvPr>
        </p:nvSpPr>
        <p:spPr>
          <a:xfrm>
            <a:off x="457200" y="1417638"/>
            <a:ext cx="8229600" cy="5322209"/>
          </a:xfrm>
        </p:spPr>
        <p:txBody>
          <a:bodyPr>
            <a:normAutofit lnSpcReduction="10000"/>
          </a:bodyPr>
          <a:lstStyle/>
          <a:p>
            <a:r>
              <a:rPr lang="en-GB" sz="2000" dirty="0"/>
              <a:t>2 x focus groups with GMOPN members at different stages in the project</a:t>
            </a:r>
          </a:p>
          <a:p>
            <a:pPr marL="0" indent="0">
              <a:buNone/>
            </a:pPr>
            <a:endParaRPr lang="en-GB" sz="2000" dirty="0"/>
          </a:p>
          <a:p>
            <a:r>
              <a:rPr lang="en-GB" sz="2000" dirty="0"/>
              <a:t>GMOPN members in working group</a:t>
            </a:r>
          </a:p>
          <a:p>
            <a:pPr marL="0" indent="0">
              <a:buNone/>
            </a:pPr>
            <a:endParaRPr lang="en-GB" sz="2000" dirty="0"/>
          </a:p>
          <a:p>
            <a:r>
              <a:rPr lang="en-GB" sz="2000" dirty="0"/>
              <a:t>Used a cartoonist in focus groups - a creative approach that gained engagement</a:t>
            </a:r>
          </a:p>
          <a:p>
            <a:pPr marL="0" indent="0">
              <a:buNone/>
            </a:pPr>
            <a:endParaRPr lang="en-GB" sz="2000" dirty="0"/>
          </a:p>
          <a:p>
            <a:r>
              <a:rPr lang="en-GB" sz="2000" dirty="0"/>
              <a:t>Key points raised in 1</a:t>
            </a:r>
            <a:r>
              <a:rPr lang="en-GB" sz="2000" baseline="30000" dirty="0"/>
              <a:t>st</a:t>
            </a:r>
            <a:r>
              <a:rPr lang="en-GB" sz="2000" dirty="0"/>
              <a:t> focus group - to have a positive focus, represent older people in a positive way and be accessible (posters/on-line)</a:t>
            </a:r>
          </a:p>
          <a:p>
            <a:pPr marL="0" indent="0">
              <a:buNone/>
            </a:pPr>
            <a:endParaRPr lang="en-GB" sz="2000" dirty="0"/>
          </a:p>
          <a:p>
            <a:r>
              <a:rPr lang="en-GB" sz="2000" dirty="0"/>
              <a:t>2</a:t>
            </a:r>
            <a:r>
              <a:rPr lang="en-GB" sz="2000" baseline="30000" dirty="0"/>
              <a:t>nd</a:t>
            </a:r>
            <a:r>
              <a:rPr lang="en-GB" sz="2000" dirty="0"/>
              <a:t> focus group- 3 designs shared – all agreed on cartoon version &amp; advised on distribution. </a:t>
            </a:r>
          </a:p>
          <a:p>
            <a:pPr marL="0" indent="0">
              <a:buNone/>
            </a:pPr>
            <a:endParaRPr lang="en-GB" sz="2000" dirty="0"/>
          </a:p>
          <a:p>
            <a:r>
              <a:rPr lang="en-GB" sz="2000" dirty="0"/>
              <a:t>Older People groups distributing posters in community spaces.</a:t>
            </a:r>
          </a:p>
          <a:p>
            <a:pPr marL="0" indent="0">
              <a:buNone/>
            </a:pPr>
            <a:endParaRPr lang="en-GB" sz="2000" dirty="0"/>
          </a:p>
          <a:p>
            <a:pPr marL="0" indent="0">
              <a:buNone/>
            </a:pPr>
            <a:endParaRPr lang="en-GB" sz="20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957" y="453369"/>
            <a:ext cx="1451246" cy="785537"/>
          </a:xfrm>
          <a:prstGeom prst="rect">
            <a:avLst/>
          </a:prstGeom>
        </p:spPr>
      </p:pic>
    </p:spTree>
    <p:extLst>
      <p:ext uri="{BB962C8B-B14F-4D97-AF65-F5344CB8AC3E}">
        <p14:creationId xmlns:p14="http://schemas.microsoft.com/office/powerpoint/2010/main" val="222008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8" y="452063"/>
            <a:ext cx="7886700" cy="1673203"/>
          </a:xfrm>
        </p:spPr>
        <p:txBody>
          <a:bodyPr>
            <a:normAutofit/>
          </a:bodyPr>
          <a:lstStyle/>
          <a:p>
            <a:r>
              <a:rPr lang="en-GB" dirty="0"/>
              <a:t>Benefits of </a:t>
            </a:r>
            <a:r>
              <a:rPr lang="en-GB" dirty="0">
                <a:solidFill>
                  <a:srgbClr val="FF0000"/>
                </a:solidFill>
              </a:rPr>
              <a:t>REAL</a:t>
            </a:r>
            <a:r>
              <a:rPr lang="en-GB" dirty="0"/>
              <a:t> coproduction</a:t>
            </a:r>
          </a:p>
        </p:txBody>
      </p:sp>
      <p:sp>
        <p:nvSpPr>
          <p:cNvPr id="3" name="Content Placeholder 2"/>
          <p:cNvSpPr>
            <a:spLocks noGrp="1"/>
          </p:cNvSpPr>
          <p:nvPr>
            <p:ph idx="1"/>
          </p:nvPr>
        </p:nvSpPr>
        <p:spPr>
          <a:xfrm>
            <a:off x="457200" y="2547991"/>
            <a:ext cx="8229600" cy="3578172"/>
          </a:xfrm>
        </p:spPr>
        <p:txBody>
          <a:bodyPr>
            <a:normAutofit/>
          </a:bodyPr>
          <a:lstStyle/>
          <a:p>
            <a:r>
              <a:rPr lang="en-GB" sz="2000" dirty="0"/>
              <a:t>Way of raising awareness in itself</a:t>
            </a:r>
          </a:p>
          <a:p>
            <a:pPr marL="0" indent="0">
              <a:buNone/>
            </a:pPr>
            <a:endParaRPr lang="en-GB" sz="2000" dirty="0"/>
          </a:p>
          <a:p>
            <a:r>
              <a:rPr lang="en-GB" sz="2000" dirty="0"/>
              <a:t>We know the campaign is going to appeal and be relatable</a:t>
            </a:r>
          </a:p>
          <a:p>
            <a:pPr marL="0" indent="0">
              <a:buNone/>
            </a:pPr>
            <a:endParaRPr lang="en-GB" sz="2000" dirty="0"/>
          </a:p>
          <a:p>
            <a:r>
              <a:rPr lang="en-GB" sz="2000" dirty="0"/>
              <a:t>People feel a sense of ownership</a:t>
            </a:r>
          </a:p>
          <a:p>
            <a:pPr marL="0" indent="0">
              <a:buNone/>
            </a:pPr>
            <a:endParaRPr lang="en-GB" sz="2000" dirty="0"/>
          </a:p>
          <a:p>
            <a:r>
              <a:rPr lang="en-GB" sz="2000" dirty="0"/>
              <a:t>Will help us with distribution and sharing the messages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488" y="845911"/>
            <a:ext cx="1920378" cy="1039471"/>
          </a:xfrm>
          <a:prstGeom prst="rect">
            <a:avLst/>
          </a:prstGeom>
        </p:spPr>
      </p:pic>
    </p:spTree>
    <p:extLst>
      <p:ext uri="{BB962C8B-B14F-4D97-AF65-F5344CB8AC3E}">
        <p14:creationId xmlns:p14="http://schemas.microsoft.com/office/powerpoint/2010/main" val="426107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BAAD-73B5-4507-B9E3-357AD747BA3C}"/>
              </a:ext>
            </a:extLst>
          </p:cNvPr>
          <p:cNvSpPr>
            <a:spLocks noGrp="1"/>
          </p:cNvSpPr>
          <p:nvPr>
            <p:ph type="title"/>
          </p:nvPr>
        </p:nvSpPr>
        <p:spPr>
          <a:xfrm>
            <a:off x="363120" y="1109609"/>
            <a:ext cx="2883514" cy="1407560"/>
          </a:xfrm>
        </p:spPr>
        <p:txBody>
          <a:bodyPr/>
          <a:lstStyle/>
          <a:p>
            <a:r>
              <a:rPr lang="en-GB" dirty="0"/>
              <a:t>Campaign poster</a:t>
            </a:r>
          </a:p>
        </p:txBody>
      </p:sp>
      <p:sp>
        <p:nvSpPr>
          <p:cNvPr id="3" name="Text Placeholder 2">
            <a:extLst>
              <a:ext uri="{FF2B5EF4-FFF2-40B4-BE49-F238E27FC236}">
                <a16:creationId xmlns:a16="http://schemas.microsoft.com/office/drawing/2014/main" id="{E9AD1DE3-2446-45A7-98F5-58CF38E4A5D0}"/>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575BC7D7-9D5F-4B41-B9A4-6F73611F7C7F}"/>
              </a:ext>
            </a:extLst>
          </p:cNvPr>
          <p:cNvSpPr>
            <a:spLocks noGrp="1"/>
          </p:cNvSpPr>
          <p:nvPr>
            <p:ph type="body" sz="quarter" idx="20"/>
          </p:nvPr>
        </p:nvSpPr>
        <p:spPr>
          <a:xfrm>
            <a:off x="447675" y="2291137"/>
            <a:ext cx="7689458" cy="4311047"/>
          </a:xfrm>
        </p:spPr>
        <p:txBody>
          <a:bodyPr/>
          <a:lstStyle/>
          <a:p>
            <a:endParaRPr lang="en-GB" dirty="0"/>
          </a:p>
        </p:txBody>
      </p:sp>
      <p:graphicFrame>
        <p:nvGraphicFramePr>
          <p:cNvPr id="5" name="Content Placeholder 6">
            <a:extLst>
              <a:ext uri="{FF2B5EF4-FFF2-40B4-BE49-F238E27FC236}">
                <a16:creationId xmlns:a16="http://schemas.microsoft.com/office/drawing/2014/main" id="{CA6E8355-7283-4247-BBAB-A8CD9ECE0689}"/>
              </a:ext>
            </a:extLst>
          </p:cNvPr>
          <p:cNvGraphicFramePr>
            <a:graphicFrameLocks noGrp="1" noChangeAspect="1"/>
          </p:cNvGraphicFramePr>
          <p:nvPr>
            <p:ph idx="1"/>
            <p:extLst>
              <p:ext uri="{D42A27DB-BD31-4B8C-83A1-F6EECF244321}">
                <p14:modId xmlns:p14="http://schemas.microsoft.com/office/powerpoint/2010/main" val="2957707884"/>
              </p:ext>
            </p:extLst>
          </p:nvPr>
        </p:nvGraphicFramePr>
        <p:xfrm>
          <a:off x="3030876" y="821933"/>
          <a:ext cx="5438209" cy="5818353"/>
        </p:xfrm>
        <a:graphic>
          <a:graphicData uri="http://schemas.openxmlformats.org/presentationml/2006/ole">
            <mc:AlternateContent xmlns:mc="http://schemas.openxmlformats.org/markup-compatibility/2006">
              <mc:Choice xmlns:v="urn:schemas-microsoft-com:vml" Requires="v">
                <p:oleObj spid="_x0000_s1029" name="Acrobat Document" r:id="rId3" imgW="3777942" imgH="5346481" progId="Acrobat.Document.DC">
                  <p:embed/>
                </p:oleObj>
              </mc:Choice>
              <mc:Fallback>
                <p:oleObj name="Acrobat Document" r:id="rId3" imgW="3777942" imgH="5346481" progId="Acrobat.Document.DC">
                  <p:embed/>
                  <p:pic>
                    <p:nvPicPr>
                      <p:cNvPr id="5" name="Content Placeholder 6">
                        <a:extLst>
                          <a:ext uri="{FF2B5EF4-FFF2-40B4-BE49-F238E27FC236}">
                            <a16:creationId xmlns:a16="http://schemas.microsoft.com/office/drawing/2014/main" id="{CA6E8355-7283-4247-BBAB-A8CD9ECE0689}"/>
                          </a:ext>
                        </a:extLst>
                      </p:cNvPr>
                      <p:cNvPicPr/>
                      <p:nvPr/>
                    </p:nvPicPr>
                    <p:blipFill>
                      <a:blip r:embed="rId4"/>
                      <a:stretch>
                        <a:fillRect/>
                      </a:stretch>
                    </p:blipFill>
                    <p:spPr>
                      <a:xfrm>
                        <a:off x="3030876" y="821933"/>
                        <a:ext cx="5438209" cy="5818353"/>
                      </a:xfrm>
                      <a:prstGeom prst="rect">
                        <a:avLst/>
                      </a:prstGeom>
                    </p:spPr>
                  </p:pic>
                </p:oleObj>
              </mc:Fallback>
            </mc:AlternateContent>
          </a:graphicData>
        </a:graphic>
      </p:graphicFrame>
    </p:spTree>
    <p:extLst>
      <p:ext uri="{BB962C8B-B14F-4D97-AF65-F5344CB8AC3E}">
        <p14:creationId xmlns:p14="http://schemas.microsoft.com/office/powerpoint/2010/main" val="116518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AA76-E70E-445B-BC04-85B3810FA892}"/>
              </a:ext>
            </a:extLst>
          </p:cNvPr>
          <p:cNvSpPr>
            <a:spLocks noGrp="1"/>
          </p:cNvSpPr>
          <p:nvPr>
            <p:ph type="title"/>
          </p:nvPr>
        </p:nvSpPr>
        <p:spPr/>
        <p:txBody>
          <a:bodyPr/>
          <a:lstStyle/>
          <a:p>
            <a:r>
              <a:rPr lang="en-GB" dirty="0"/>
              <a:t>Social Media Assets</a:t>
            </a:r>
          </a:p>
        </p:txBody>
      </p:sp>
      <p:pic>
        <p:nvPicPr>
          <p:cNvPr id="8" name="Content Placeholder 7" descr="Text&#10;&#10;Description automatically generated">
            <a:extLst>
              <a:ext uri="{FF2B5EF4-FFF2-40B4-BE49-F238E27FC236}">
                <a16:creationId xmlns:a16="http://schemas.microsoft.com/office/drawing/2014/main" id="{23D893AF-B862-4328-9EFA-B02DF72E9BCD}"/>
              </a:ext>
            </a:extLst>
          </p:cNvPr>
          <p:cNvPicPr>
            <a:picLocks noGrp="1" noChangeAspect="1"/>
          </p:cNvPicPr>
          <p:nvPr>
            <p:ph sz="half" idx="2"/>
          </p:nvPr>
        </p:nvPicPr>
        <p:blipFill>
          <a:blip r:embed="rId2"/>
          <a:stretch>
            <a:fillRect/>
          </a:stretch>
        </p:blipFill>
        <p:spPr>
          <a:xfrm>
            <a:off x="4940498" y="2226469"/>
            <a:ext cx="3263504" cy="3263504"/>
          </a:xfrm>
        </p:spPr>
      </p:pic>
      <p:pic>
        <p:nvPicPr>
          <p:cNvPr id="10" name="Picture 9" descr="Text&#10;&#10;Description automatically generated">
            <a:extLst>
              <a:ext uri="{FF2B5EF4-FFF2-40B4-BE49-F238E27FC236}">
                <a16:creationId xmlns:a16="http://schemas.microsoft.com/office/drawing/2014/main" id="{4E50D930-CD04-418E-B2D5-2F833241C3E7}"/>
              </a:ext>
            </a:extLst>
          </p:cNvPr>
          <p:cNvPicPr>
            <a:picLocks noChangeAspect="1"/>
          </p:cNvPicPr>
          <p:nvPr/>
        </p:nvPicPr>
        <p:blipFill>
          <a:blip r:embed="rId3"/>
          <a:stretch>
            <a:fillRect/>
          </a:stretch>
        </p:blipFill>
        <p:spPr>
          <a:xfrm>
            <a:off x="1094015" y="2226469"/>
            <a:ext cx="3339193" cy="3263504"/>
          </a:xfrm>
          <a:prstGeom prst="rect">
            <a:avLst/>
          </a:prstGeom>
        </p:spPr>
      </p:pic>
      <p:sp>
        <p:nvSpPr>
          <p:cNvPr id="12" name="Content Placeholder 11">
            <a:extLst>
              <a:ext uri="{FF2B5EF4-FFF2-40B4-BE49-F238E27FC236}">
                <a16:creationId xmlns:a16="http://schemas.microsoft.com/office/drawing/2014/main" id="{420EA7EF-AFD2-4A90-B7B7-5C8523B64C3D}"/>
              </a:ext>
            </a:extLst>
          </p:cNvPr>
          <p:cNvSpPr>
            <a:spLocks noGrp="1"/>
          </p:cNvSpPr>
          <p:nvPr>
            <p:ph sz="half" idx="1"/>
          </p:nvPr>
        </p:nvSpPr>
        <p:spPr>
          <a:xfrm>
            <a:off x="1094015" y="2226469"/>
            <a:ext cx="3395792" cy="3263504"/>
          </a:xfrm>
        </p:spPr>
        <p:txBody>
          <a:bodyPr/>
          <a:lstStyle/>
          <a:p>
            <a:endParaRPr lang="en-GB" dirty="0"/>
          </a:p>
        </p:txBody>
      </p:sp>
    </p:spTree>
    <p:extLst>
      <p:ext uri="{BB962C8B-B14F-4D97-AF65-F5344CB8AC3E}">
        <p14:creationId xmlns:p14="http://schemas.microsoft.com/office/powerpoint/2010/main" val="355575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F9F-DB98-D748-A4A9-E3B0DA345713}"/>
              </a:ext>
            </a:extLst>
          </p:cNvPr>
          <p:cNvSpPr>
            <a:spLocks noGrp="1"/>
          </p:cNvSpPr>
          <p:nvPr>
            <p:ph type="title"/>
          </p:nvPr>
        </p:nvSpPr>
        <p:spPr>
          <a:xfrm>
            <a:off x="628650" y="572896"/>
            <a:ext cx="7886700" cy="1325563"/>
          </a:xfrm>
        </p:spPr>
        <p:txBody>
          <a:bodyPr>
            <a:normAutofit/>
          </a:bodyPr>
          <a:lstStyle/>
          <a:p>
            <a:r>
              <a:rPr lang="en-US" sz="3600" b="1" dirty="0">
                <a:latin typeface="ATFRairoadGothic"/>
              </a:rPr>
              <a:t>Website &amp; social media analytics</a:t>
            </a:r>
            <a:br>
              <a:rPr lang="en-US" sz="3600" b="1" dirty="0">
                <a:latin typeface="ATFRairoadGothic"/>
              </a:rPr>
            </a:br>
            <a:r>
              <a:rPr lang="en-US" sz="1600" b="1" dirty="0">
                <a:latin typeface="ATFRairoadGothic"/>
              </a:rPr>
              <a:t>1</a:t>
            </a:r>
            <a:r>
              <a:rPr lang="en-US" sz="1600" b="1" baseline="30000" dirty="0">
                <a:latin typeface="ATFRairoadGothic"/>
              </a:rPr>
              <a:t>st</a:t>
            </a:r>
            <a:r>
              <a:rPr lang="en-US" sz="1600" b="1" dirty="0">
                <a:latin typeface="ATFRairoadGothic"/>
              </a:rPr>
              <a:t>-15</a:t>
            </a:r>
            <a:r>
              <a:rPr lang="en-US" sz="1600" b="1" baseline="30000" dirty="0">
                <a:latin typeface="ATFRairoadGothic"/>
              </a:rPr>
              <a:t>th</a:t>
            </a:r>
            <a:r>
              <a:rPr lang="en-US" sz="1600" b="1" dirty="0">
                <a:latin typeface="ATFRairoadGothic"/>
              </a:rPr>
              <a:t> March 2022</a:t>
            </a:r>
          </a:p>
        </p:txBody>
      </p:sp>
      <p:sp>
        <p:nvSpPr>
          <p:cNvPr id="3" name="Content Placeholder 2">
            <a:extLst>
              <a:ext uri="{FF2B5EF4-FFF2-40B4-BE49-F238E27FC236}">
                <a16:creationId xmlns:a16="http://schemas.microsoft.com/office/drawing/2014/main" id="{B3D095EC-A6D2-524B-8918-E58E11C4BB25}"/>
              </a:ext>
            </a:extLst>
          </p:cNvPr>
          <p:cNvSpPr>
            <a:spLocks noGrp="1"/>
          </p:cNvSpPr>
          <p:nvPr>
            <p:ph idx="1"/>
          </p:nvPr>
        </p:nvSpPr>
        <p:spPr>
          <a:xfrm>
            <a:off x="2284890" y="1909882"/>
            <a:ext cx="6539514" cy="4268975"/>
          </a:xfrm>
        </p:spPr>
        <p:txBody>
          <a:bodyPr>
            <a:normAutofit fontScale="92500" lnSpcReduction="10000"/>
          </a:bodyPr>
          <a:lstStyle/>
          <a:p>
            <a:pPr marL="0" indent="0">
              <a:buNone/>
            </a:pPr>
            <a:r>
              <a:rPr lang="en-US" sz="1800" b="1" dirty="0">
                <a:latin typeface="ATFRairoadGothic"/>
              </a:rPr>
              <a:t>Website:</a:t>
            </a:r>
          </a:p>
          <a:p>
            <a:pPr marL="0" indent="0">
              <a:buNone/>
            </a:pPr>
            <a:r>
              <a:rPr lang="en-US" sz="2400" dirty="0">
                <a:latin typeface="ATFRairoadGothic"/>
              </a:rPr>
              <a:t>1,644 </a:t>
            </a:r>
            <a:r>
              <a:rPr lang="en-US" sz="1900" dirty="0">
                <a:latin typeface="ATFRairoadGothic"/>
              </a:rPr>
              <a:t>Website views</a:t>
            </a:r>
          </a:p>
          <a:p>
            <a:pPr marL="0" indent="0">
              <a:buNone/>
            </a:pPr>
            <a:r>
              <a:rPr lang="en-US" sz="2400" dirty="0">
                <a:latin typeface="ATFRairoadGothic"/>
              </a:rPr>
              <a:t>892 </a:t>
            </a:r>
            <a:r>
              <a:rPr lang="en-US" sz="1900" dirty="0">
                <a:latin typeface="ATFRairoadGothic"/>
              </a:rPr>
              <a:t>New website users </a:t>
            </a:r>
          </a:p>
          <a:p>
            <a:pPr marL="0" indent="0">
              <a:buNone/>
            </a:pPr>
            <a:r>
              <a:rPr lang="en-US" sz="2400" dirty="0">
                <a:latin typeface="ATFRairoadGothic"/>
              </a:rPr>
              <a:t>259 </a:t>
            </a:r>
            <a:r>
              <a:rPr lang="en-US" sz="1800" dirty="0">
                <a:latin typeface="ATFRairoadGothic"/>
              </a:rPr>
              <a:t> </a:t>
            </a:r>
            <a:r>
              <a:rPr lang="en-US" sz="1900" dirty="0">
                <a:latin typeface="ATFRairoadGothic"/>
              </a:rPr>
              <a:t>Older people campaign page</a:t>
            </a:r>
          </a:p>
          <a:p>
            <a:pPr marL="0" indent="0">
              <a:buNone/>
            </a:pPr>
            <a:endParaRPr lang="en-US" sz="1800" dirty="0">
              <a:latin typeface="ATFRairoadGothic"/>
            </a:endParaRPr>
          </a:p>
          <a:p>
            <a:pPr marL="0" indent="0">
              <a:buNone/>
            </a:pPr>
            <a:r>
              <a:rPr lang="en-US" sz="1600" b="1" dirty="0">
                <a:latin typeface="ATFRairoadGothic"/>
              </a:rPr>
              <a:t>Twitter:</a:t>
            </a:r>
          </a:p>
          <a:p>
            <a:pPr marL="0" indent="0">
              <a:buNone/>
            </a:pPr>
            <a:r>
              <a:rPr lang="en-GB" sz="2400" b="0" i="0" u="none" strike="noStrike" dirty="0">
                <a:solidFill>
                  <a:srgbClr val="000000"/>
                </a:solidFill>
                <a:effectLst/>
                <a:latin typeface="Calibri" panose="020F0502020204030204" pitchFamily="34" charset="0"/>
              </a:rPr>
              <a:t>8500</a:t>
            </a:r>
            <a:r>
              <a:rPr lang="en-GB" sz="1600" dirty="0"/>
              <a:t> </a:t>
            </a:r>
            <a:r>
              <a:rPr lang="en-US" sz="1800" dirty="0">
                <a:latin typeface="ATFRairoadGothic"/>
              </a:rPr>
              <a:t> </a:t>
            </a:r>
            <a:r>
              <a:rPr lang="en-US" sz="1900" dirty="0">
                <a:latin typeface="ATFRairoadGothic"/>
              </a:rPr>
              <a:t>impressions</a:t>
            </a:r>
          </a:p>
          <a:p>
            <a:pPr marL="0" indent="0">
              <a:buNone/>
            </a:pPr>
            <a:r>
              <a:rPr lang="en-US" sz="2400" dirty="0">
                <a:latin typeface="ATFRairoadGothic"/>
              </a:rPr>
              <a:t>184</a:t>
            </a:r>
            <a:r>
              <a:rPr lang="en-US" sz="1900" dirty="0">
                <a:latin typeface="ATFRairoadGothic"/>
              </a:rPr>
              <a:t> engagements</a:t>
            </a:r>
          </a:p>
          <a:p>
            <a:pPr marL="0" indent="0">
              <a:buNone/>
            </a:pPr>
            <a:endParaRPr lang="en-US" sz="1600" b="1" dirty="0">
              <a:latin typeface="ATFRairoadGothic"/>
            </a:endParaRPr>
          </a:p>
          <a:p>
            <a:pPr marL="0" indent="0">
              <a:buNone/>
            </a:pPr>
            <a:r>
              <a:rPr lang="en-US" sz="1600" b="1" dirty="0">
                <a:latin typeface="ATFRairoadGothic"/>
              </a:rPr>
              <a:t>Instagram:</a:t>
            </a:r>
          </a:p>
          <a:p>
            <a:pPr marL="0" indent="0">
              <a:buNone/>
            </a:pPr>
            <a:r>
              <a:rPr lang="en-US" sz="2600" dirty="0">
                <a:latin typeface="ATFRairoadGothic"/>
              </a:rPr>
              <a:t>215</a:t>
            </a:r>
            <a:r>
              <a:rPr lang="en-US" sz="1400" dirty="0">
                <a:latin typeface="ATFRairoadGothic"/>
              </a:rPr>
              <a:t> </a:t>
            </a:r>
            <a:r>
              <a:rPr lang="en-US" sz="1900" dirty="0">
                <a:latin typeface="ATFRairoadGothic"/>
              </a:rPr>
              <a:t>accounts reached</a:t>
            </a:r>
          </a:p>
          <a:p>
            <a:pPr marL="0" indent="0">
              <a:buNone/>
            </a:pPr>
            <a:r>
              <a:rPr lang="en-US" sz="2600" dirty="0">
                <a:latin typeface="ATFRairoadGothic"/>
              </a:rPr>
              <a:t>10 </a:t>
            </a:r>
            <a:r>
              <a:rPr lang="en-US" sz="1900" dirty="0">
                <a:latin typeface="ATFRairoadGothic"/>
              </a:rPr>
              <a:t>new followers</a:t>
            </a:r>
          </a:p>
          <a:p>
            <a:pPr marL="0" indent="0">
              <a:buNone/>
            </a:pPr>
            <a:r>
              <a:rPr lang="en-US" sz="1400" dirty="0">
                <a:latin typeface="ATFRairoadGothic"/>
              </a:rPr>
              <a:t>                 </a:t>
            </a:r>
          </a:p>
        </p:txBody>
      </p:sp>
      <p:pic>
        <p:nvPicPr>
          <p:cNvPr id="6" name="Graphic 5" descr="Internet with solid fill">
            <a:extLst>
              <a:ext uri="{FF2B5EF4-FFF2-40B4-BE49-F238E27FC236}">
                <a16:creationId xmlns:a16="http://schemas.microsoft.com/office/drawing/2014/main" id="{5DD480BA-B2B4-4064-860D-78E7313DF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474" y="1670324"/>
            <a:ext cx="1430969" cy="1430969"/>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DA041DF9-6902-45DD-996E-D39C502FC83D}"/>
              </a:ext>
            </a:extLst>
          </p:cNvPr>
          <p:cNvPicPr>
            <a:picLocks noChangeAspect="1"/>
          </p:cNvPicPr>
          <p:nvPr/>
        </p:nvPicPr>
        <p:blipFill>
          <a:blip r:embed="rId4"/>
          <a:stretch>
            <a:fillRect/>
          </a:stretch>
        </p:blipFill>
        <p:spPr>
          <a:xfrm>
            <a:off x="646709" y="4631737"/>
            <a:ext cx="1142273" cy="1142273"/>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BC56DC23-B38E-4842-AC41-DF33E6B3EA91}"/>
              </a:ext>
            </a:extLst>
          </p:cNvPr>
          <p:cNvPicPr>
            <a:picLocks noChangeAspect="1"/>
          </p:cNvPicPr>
          <p:nvPr/>
        </p:nvPicPr>
        <p:blipFill>
          <a:blip r:embed="rId5"/>
          <a:stretch>
            <a:fillRect/>
          </a:stretch>
        </p:blipFill>
        <p:spPr>
          <a:xfrm>
            <a:off x="730914" y="3297802"/>
            <a:ext cx="1058068" cy="1058068"/>
          </a:xfrm>
          <a:prstGeom prst="rect">
            <a:avLst/>
          </a:prstGeom>
        </p:spPr>
      </p:pic>
      <p:sp>
        <p:nvSpPr>
          <p:cNvPr id="8" name="TextBox 7">
            <a:extLst>
              <a:ext uri="{FF2B5EF4-FFF2-40B4-BE49-F238E27FC236}">
                <a16:creationId xmlns:a16="http://schemas.microsoft.com/office/drawing/2014/main" id="{7B871AEC-B6BF-4B73-B3E0-D1DA4B883713}"/>
              </a:ext>
            </a:extLst>
          </p:cNvPr>
          <p:cNvSpPr txBox="1"/>
          <p:nvPr/>
        </p:nvSpPr>
        <p:spPr>
          <a:xfrm>
            <a:off x="5946930" y="4787374"/>
            <a:ext cx="2738761" cy="830997"/>
          </a:xfrm>
          <a:prstGeom prst="rect">
            <a:avLst/>
          </a:prstGeom>
          <a:noFill/>
        </p:spPr>
        <p:txBody>
          <a:bodyPr wrap="square">
            <a:spAutoFit/>
          </a:bodyPr>
          <a:lstStyle/>
          <a:p>
            <a:pPr marL="0" indent="0">
              <a:buNone/>
            </a:pPr>
            <a:r>
              <a:rPr lang="en-US" sz="1600" b="1" dirty="0">
                <a:latin typeface="ATFRairoadGothic"/>
              </a:rPr>
              <a:t>Most popular Twitter post:</a:t>
            </a:r>
          </a:p>
          <a:p>
            <a:pPr marL="0" indent="0">
              <a:buNone/>
            </a:pPr>
            <a:r>
              <a:rPr lang="en-US" sz="1600" b="1" dirty="0">
                <a:latin typeface="ATFRairoadGothic"/>
              </a:rPr>
              <a:t>4,268</a:t>
            </a:r>
            <a:r>
              <a:rPr lang="en-US" sz="1600" dirty="0">
                <a:latin typeface="ATFRairoadGothic"/>
              </a:rPr>
              <a:t> impressions</a:t>
            </a:r>
          </a:p>
          <a:p>
            <a:pPr marL="0" indent="0">
              <a:buNone/>
            </a:pPr>
            <a:r>
              <a:rPr lang="en-US" sz="1600" b="1" dirty="0">
                <a:latin typeface="ATFRairoadGothic"/>
              </a:rPr>
              <a:t>79</a:t>
            </a:r>
            <a:r>
              <a:rPr lang="en-US" sz="1600" dirty="0">
                <a:latin typeface="ATFRairoadGothic"/>
              </a:rPr>
              <a:t> total engagements</a:t>
            </a:r>
          </a:p>
        </p:txBody>
      </p:sp>
      <p:pic>
        <p:nvPicPr>
          <p:cNvPr id="9" name="Picture 8">
            <a:extLst>
              <a:ext uri="{FF2B5EF4-FFF2-40B4-BE49-F238E27FC236}">
                <a16:creationId xmlns:a16="http://schemas.microsoft.com/office/drawing/2014/main" id="{CC0F83D2-7B34-46A4-B3E2-32E9C993E696}"/>
              </a:ext>
            </a:extLst>
          </p:cNvPr>
          <p:cNvPicPr>
            <a:picLocks noChangeAspect="1"/>
          </p:cNvPicPr>
          <p:nvPr/>
        </p:nvPicPr>
        <p:blipFill>
          <a:blip r:embed="rId6"/>
          <a:stretch>
            <a:fillRect/>
          </a:stretch>
        </p:blipFill>
        <p:spPr>
          <a:xfrm>
            <a:off x="5875909" y="1698381"/>
            <a:ext cx="2397108" cy="2935422"/>
          </a:xfrm>
          <a:prstGeom prst="rect">
            <a:avLst/>
          </a:prstGeom>
        </p:spPr>
      </p:pic>
    </p:spTree>
    <p:extLst>
      <p:ext uri="{BB962C8B-B14F-4D97-AF65-F5344CB8AC3E}">
        <p14:creationId xmlns:p14="http://schemas.microsoft.com/office/powerpoint/2010/main" val="414849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F9F-DB98-D748-A4A9-E3B0DA345713}"/>
              </a:ext>
            </a:extLst>
          </p:cNvPr>
          <p:cNvSpPr>
            <a:spLocks noGrp="1"/>
          </p:cNvSpPr>
          <p:nvPr>
            <p:ph type="title"/>
          </p:nvPr>
        </p:nvSpPr>
        <p:spPr>
          <a:xfrm>
            <a:off x="628650" y="315587"/>
            <a:ext cx="7886700" cy="1325563"/>
          </a:xfrm>
        </p:spPr>
        <p:txBody>
          <a:bodyPr>
            <a:normAutofit/>
          </a:bodyPr>
          <a:lstStyle/>
          <a:p>
            <a:r>
              <a:rPr lang="en-US" sz="3200" b="1" dirty="0">
                <a:latin typeface="ATFRairoadGothic"/>
              </a:rPr>
              <a:t>Media coverage</a:t>
            </a:r>
          </a:p>
        </p:txBody>
      </p:sp>
      <p:sp>
        <p:nvSpPr>
          <p:cNvPr id="3" name="Content Placeholder 2">
            <a:extLst>
              <a:ext uri="{FF2B5EF4-FFF2-40B4-BE49-F238E27FC236}">
                <a16:creationId xmlns:a16="http://schemas.microsoft.com/office/drawing/2014/main" id="{B3D095EC-A6D2-524B-8918-E58E11C4BB25}"/>
              </a:ext>
            </a:extLst>
          </p:cNvPr>
          <p:cNvSpPr>
            <a:spLocks noGrp="1"/>
          </p:cNvSpPr>
          <p:nvPr>
            <p:ph idx="1"/>
          </p:nvPr>
        </p:nvSpPr>
        <p:spPr>
          <a:xfrm>
            <a:off x="4572000" y="1946463"/>
            <a:ext cx="3943350" cy="3426626"/>
          </a:xfrm>
        </p:spPr>
        <p:txBody>
          <a:bodyPr>
            <a:noAutofit/>
          </a:bodyPr>
          <a:lstStyle/>
          <a:p>
            <a:r>
              <a:rPr lang="en-US" sz="1800" dirty="0">
                <a:latin typeface="ATFRairoadGothic"/>
              </a:rPr>
              <a:t>Press release sent out by GMHSCP</a:t>
            </a:r>
          </a:p>
          <a:p>
            <a:pPr lvl="1"/>
            <a:r>
              <a:rPr lang="en-GB" sz="1400" b="1" i="0" dirty="0">
                <a:solidFill>
                  <a:srgbClr val="000000"/>
                </a:solidFill>
                <a:effectLst/>
                <a:latin typeface="Helvetica" panose="020B0604020202020204" pitchFamily="34" charset="0"/>
                <a:hlinkClick r:id="rId2"/>
              </a:rPr>
              <a:t>New campaign launched to shine a light on the issue of self-harm in older people</a:t>
            </a:r>
            <a:endParaRPr lang="en-GB" sz="1400" dirty="0">
              <a:solidFill>
                <a:srgbClr val="000000"/>
              </a:solidFill>
              <a:latin typeface="raleway-black"/>
            </a:endParaRPr>
          </a:p>
          <a:p>
            <a:endParaRPr lang="en-GB" sz="1800" dirty="0">
              <a:solidFill>
                <a:srgbClr val="000000"/>
              </a:solidFill>
              <a:latin typeface="raleway-black"/>
            </a:endParaRPr>
          </a:p>
          <a:p>
            <a:r>
              <a:rPr lang="en-US" sz="1800" dirty="0">
                <a:latin typeface="ATFRairoadGothic"/>
              </a:rPr>
              <a:t>Articles were published in media outlets including the ITV Granada, Talking About My Generation and the Oldham Times</a:t>
            </a:r>
          </a:p>
          <a:p>
            <a:r>
              <a:rPr lang="en-US" sz="1800" dirty="0">
                <a:latin typeface="ATFRairoadGothic"/>
              </a:rPr>
              <a:t>A member of the project team was also interviewed and featured on BBC North West Today</a:t>
            </a:r>
          </a:p>
        </p:txBody>
      </p:sp>
      <p:pic>
        <p:nvPicPr>
          <p:cNvPr id="6" name="Picture 5">
            <a:extLst>
              <a:ext uri="{FF2B5EF4-FFF2-40B4-BE49-F238E27FC236}">
                <a16:creationId xmlns:a16="http://schemas.microsoft.com/office/drawing/2014/main" id="{44FDA8BD-6FC1-489A-A194-326EE8128822}"/>
              </a:ext>
            </a:extLst>
          </p:cNvPr>
          <p:cNvPicPr>
            <a:picLocks noChangeAspect="1"/>
          </p:cNvPicPr>
          <p:nvPr/>
        </p:nvPicPr>
        <p:blipFill>
          <a:blip r:embed="rId3"/>
          <a:stretch>
            <a:fillRect/>
          </a:stretch>
        </p:blipFill>
        <p:spPr>
          <a:xfrm>
            <a:off x="330681" y="1641150"/>
            <a:ext cx="4080501" cy="3731939"/>
          </a:xfrm>
          <a:prstGeom prst="rect">
            <a:avLst/>
          </a:prstGeom>
        </p:spPr>
      </p:pic>
    </p:spTree>
    <p:extLst>
      <p:ext uri="{BB962C8B-B14F-4D97-AF65-F5344CB8AC3E}">
        <p14:creationId xmlns:p14="http://schemas.microsoft.com/office/powerpoint/2010/main" val="229446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1BAF-F45C-4A5F-8805-95FA4604E29F}"/>
              </a:ext>
            </a:extLst>
          </p:cNvPr>
          <p:cNvSpPr>
            <a:spLocks noGrp="1"/>
          </p:cNvSpPr>
          <p:nvPr>
            <p:ph type="title"/>
          </p:nvPr>
        </p:nvSpPr>
        <p:spPr>
          <a:xfrm>
            <a:off x="363120" y="1520575"/>
            <a:ext cx="8229600" cy="2013735"/>
          </a:xfrm>
        </p:spPr>
        <p:txBody>
          <a:bodyPr/>
          <a:lstStyle/>
          <a:p>
            <a:pPr algn="ctr"/>
            <a:r>
              <a:rPr lang="en-GB" sz="3200" dirty="0">
                <a:latin typeface="+mj-lt"/>
              </a:rPr>
              <a:t>Thank you</a:t>
            </a:r>
            <a:br>
              <a:rPr lang="en-GB" sz="3200" dirty="0">
                <a:latin typeface="+mj-lt"/>
              </a:rPr>
            </a:br>
            <a:br>
              <a:rPr lang="en-GB" sz="3200" dirty="0">
                <a:latin typeface="+mj-lt"/>
              </a:rPr>
            </a:br>
            <a:r>
              <a:rPr lang="en-GB" sz="3200" dirty="0">
                <a:latin typeface="+mj-lt"/>
              </a:rPr>
              <a:t>Please help to raise awareness of this campaign</a:t>
            </a:r>
          </a:p>
        </p:txBody>
      </p:sp>
      <p:sp>
        <p:nvSpPr>
          <p:cNvPr id="3" name="Text Placeholder 2">
            <a:extLst>
              <a:ext uri="{FF2B5EF4-FFF2-40B4-BE49-F238E27FC236}">
                <a16:creationId xmlns:a16="http://schemas.microsoft.com/office/drawing/2014/main" id="{4EFA975E-C05B-4666-B45B-E93963436950}"/>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894AAF94-489E-4F3E-8006-6847CC2EBFCB}"/>
              </a:ext>
            </a:extLst>
          </p:cNvPr>
          <p:cNvSpPr>
            <a:spLocks noGrp="1"/>
          </p:cNvSpPr>
          <p:nvPr>
            <p:ph type="body" sz="quarter" idx="20"/>
          </p:nvPr>
        </p:nvSpPr>
        <p:spPr>
          <a:xfrm>
            <a:off x="447675" y="3911600"/>
            <a:ext cx="7823022" cy="1752600"/>
          </a:xfrm>
        </p:spPr>
        <p:txBody>
          <a:bodyPr>
            <a:normAutofit fontScale="92500" lnSpcReduction="20000"/>
          </a:bodyPr>
          <a:lstStyle/>
          <a:p>
            <a:pPr marL="0" indent="0" algn="ctr">
              <a:buNone/>
            </a:pPr>
            <a:endParaRPr lang="en-GB" sz="1800" b="0" dirty="0">
              <a:latin typeface="+mn-lt"/>
            </a:endParaRPr>
          </a:p>
          <a:p>
            <a:pPr marL="0" indent="0" algn="ctr">
              <a:buNone/>
            </a:pPr>
            <a:r>
              <a:rPr lang="en-GB" sz="2400" b="0" dirty="0">
                <a:solidFill>
                  <a:schemeClr val="tx1"/>
                </a:solidFill>
                <a:latin typeface="+mn-lt"/>
              </a:rPr>
              <a:t>Polly Kaiser,</a:t>
            </a:r>
          </a:p>
          <a:p>
            <a:pPr marL="0" indent="0" algn="ctr">
              <a:buNone/>
            </a:pPr>
            <a:r>
              <a:rPr lang="en-GB" sz="2400" b="0" dirty="0">
                <a:solidFill>
                  <a:schemeClr val="tx1"/>
                </a:solidFill>
                <a:latin typeface="+mn-lt"/>
              </a:rPr>
              <a:t>Gillian Stainthorpe</a:t>
            </a:r>
          </a:p>
          <a:p>
            <a:pPr marL="0" indent="0" algn="ctr">
              <a:buNone/>
            </a:pPr>
            <a:r>
              <a:rPr lang="en-GB" sz="2400" b="0" dirty="0">
                <a:solidFill>
                  <a:schemeClr val="tx1"/>
                </a:solidFill>
                <a:latin typeface="+mn-lt"/>
              </a:rPr>
              <a:t>&amp;</a:t>
            </a:r>
          </a:p>
          <a:p>
            <a:pPr marL="0" indent="0" algn="ctr">
              <a:buNone/>
            </a:pPr>
            <a:r>
              <a:rPr lang="en-GB" sz="2400" b="0" dirty="0">
                <a:solidFill>
                  <a:schemeClr val="tx1"/>
                </a:solidFill>
                <a:latin typeface="+mn-lt"/>
              </a:rPr>
              <a:t>Adele Owen QPM </a:t>
            </a:r>
          </a:p>
        </p:txBody>
      </p:sp>
    </p:spTree>
    <p:extLst>
      <p:ext uri="{BB962C8B-B14F-4D97-AF65-F5344CB8AC3E}">
        <p14:creationId xmlns:p14="http://schemas.microsoft.com/office/powerpoint/2010/main" val="224401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5685-D47D-4CA6-A9E8-39108C4F21E1}"/>
              </a:ext>
            </a:extLst>
          </p:cNvPr>
          <p:cNvSpPr>
            <a:spLocks noGrp="1"/>
          </p:cNvSpPr>
          <p:nvPr>
            <p:ph type="title"/>
          </p:nvPr>
        </p:nvSpPr>
        <p:spPr>
          <a:xfrm>
            <a:off x="447675" y="873303"/>
            <a:ext cx="8229600" cy="750014"/>
          </a:xfrm>
        </p:spPr>
        <p:txBody>
          <a:bodyPr/>
          <a:lstStyle/>
          <a:p>
            <a:pPr algn="ctr"/>
            <a:r>
              <a:rPr lang="en-GB" dirty="0"/>
              <a:t>Triggers</a:t>
            </a:r>
          </a:p>
        </p:txBody>
      </p:sp>
      <p:sp>
        <p:nvSpPr>
          <p:cNvPr id="3" name="Text Placeholder 2">
            <a:extLst>
              <a:ext uri="{FF2B5EF4-FFF2-40B4-BE49-F238E27FC236}">
                <a16:creationId xmlns:a16="http://schemas.microsoft.com/office/drawing/2014/main" id="{01144A70-2E34-41A4-AA7B-599215E95B10}"/>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55BBAA23-C308-411E-B5EA-A900642295C2}"/>
              </a:ext>
            </a:extLst>
          </p:cNvPr>
          <p:cNvSpPr>
            <a:spLocks noGrp="1"/>
          </p:cNvSpPr>
          <p:nvPr>
            <p:ph type="body" sz="quarter" idx="20"/>
          </p:nvPr>
        </p:nvSpPr>
        <p:spPr>
          <a:xfrm>
            <a:off x="447675" y="1623317"/>
            <a:ext cx="8347004" cy="5234683"/>
          </a:xfrm>
        </p:spPr>
        <p:txBody>
          <a:bodyPr/>
          <a:lstStyle/>
          <a:p>
            <a:endParaRPr lang="en-GB" dirty="0"/>
          </a:p>
        </p:txBody>
      </p:sp>
      <p:pic>
        <p:nvPicPr>
          <p:cNvPr id="5" name="Picture 4" descr="Text&#10;&#10;Description automatically generated">
            <a:extLst>
              <a:ext uri="{FF2B5EF4-FFF2-40B4-BE49-F238E27FC236}">
                <a16:creationId xmlns:a16="http://schemas.microsoft.com/office/drawing/2014/main" id="{72988E2A-4D9F-4DC1-BFC3-7A9A852AB2A0}"/>
              </a:ext>
            </a:extLst>
          </p:cNvPr>
          <p:cNvPicPr>
            <a:picLocks noChangeAspect="1"/>
          </p:cNvPicPr>
          <p:nvPr/>
        </p:nvPicPr>
        <p:blipFill>
          <a:blip r:embed="rId2"/>
          <a:stretch>
            <a:fillRect/>
          </a:stretch>
        </p:blipFill>
        <p:spPr>
          <a:xfrm>
            <a:off x="2311948" y="1623317"/>
            <a:ext cx="4501053" cy="5024062"/>
          </a:xfrm>
          <a:prstGeom prst="rect">
            <a:avLst/>
          </a:prstGeom>
        </p:spPr>
      </p:pic>
    </p:spTree>
    <p:extLst>
      <p:ext uri="{BB962C8B-B14F-4D97-AF65-F5344CB8AC3E}">
        <p14:creationId xmlns:p14="http://schemas.microsoft.com/office/powerpoint/2010/main" val="76078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0467-AF9D-45D8-8349-FF65BA1365F8}"/>
              </a:ext>
            </a:extLst>
          </p:cNvPr>
          <p:cNvSpPr>
            <a:spLocks noGrp="1"/>
          </p:cNvSpPr>
          <p:nvPr>
            <p:ph type="title"/>
          </p:nvPr>
        </p:nvSpPr>
        <p:spPr>
          <a:xfrm>
            <a:off x="363120" y="698643"/>
            <a:ext cx="8229600" cy="934948"/>
          </a:xfrm>
        </p:spPr>
        <p:txBody>
          <a:bodyPr/>
          <a:lstStyle/>
          <a:p>
            <a:r>
              <a:rPr lang="en-GB" dirty="0"/>
              <a:t>Self Harm myths</a:t>
            </a:r>
          </a:p>
        </p:txBody>
      </p:sp>
      <p:sp>
        <p:nvSpPr>
          <p:cNvPr id="3" name="Text Placeholder 2">
            <a:extLst>
              <a:ext uri="{FF2B5EF4-FFF2-40B4-BE49-F238E27FC236}">
                <a16:creationId xmlns:a16="http://schemas.microsoft.com/office/drawing/2014/main" id="{1F5A624D-1F7F-49A0-B2CF-DD5C51348334}"/>
              </a:ext>
            </a:extLst>
          </p:cNvPr>
          <p:cNvSpPr>
            <a:spLocks noGrp="1"/>
          </p:cNvSpPr>
          <p:nvPr>
            <p:ph type="body" sz="quarter" idx="19"/>
          </p:nvPr>
        </p:nvSpPr>
        <p:spPr/>
        <p:txBody>
          <a:bodyPr/>
          <a:lstStyle/>
          <a:p>
            <a:endParaRPr lang="en-GB"/>
          </a:p>
        </p:txBody>
      </p:sp>
      <p:sp>
        <p:nvSpPr>
          <p:cNvPr id="5" name="Speech Bubble: Rectangle with Corners Rounded 4">
            <a:extLst>
              <a:ext uri="{FF2B5EF4-FFF2-40B4-BE49-F238E27FC236}">
                <a16:creationId xmlns:a16="http://schemas.microsoft.com/office/drawing/2014/main" id="{999C1155-F019-4228-A81A-8F706813E982}"/>
              </a:ext>
            </a:extLst>
          </p:cNvPr>
          <p:cNvSpPr/>
          <p:nvPr/>
        </p:nvSpPr>
        <p:spPr>
          <a:xfrm>
            <a:off x="363120" y="3000055"/>
            <a:ext cx="2606111" cy="137034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dirty="0">
                <a:solidFill>
                  <a:schemeClr val="tx1"/>
                </a:solidFill>
              </a:rPr>
              <a:t>People who self harm don’t feel pain</a:t>
            </a:r>
            <a:endParaRPr lang="en-US" sz="1800" b="0" dirty="0">
              <a:solidFill>
                <a:schemeClr val="tx1"/>
              </a:solidFill>
            </a:endParaRPr>
          </a:p>
        </p:txBody>
      </p:sp>
      <p:sp>
        <p:nvSpPr>
          <p:cNvPr id="6" name="Text Placeholder 5">
            <a:extLst>
              <a:ext uri="{FF2B5EF4-FFF2-40B4-BE49-F238E27FC236}">
                <a16:creationId xmlns:a16="http://schemas.microsoft.com/office/drawing/2014/main" id="{67ECEED7-13C6-42D5-B281-3B534EAFA757}"/>
              </a:ext>
            </a:extLst>
          </p:cNvPr>
          <p:cNvSpPr>
            <a:spLocks noGrp="1"/>
          </p:cNvSpPr>
          <p:nvPr>
            <p:ph type="body" sz="quarter" idx="20"/>
          </p:nvPr>
        </p:nvSpPr>
        <p:spPr>
          <a:xfrm>
            <a:off x="447675" y="1458913"/>
            <a:ext cx="1884559" cy="11199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GB" sz="1800" b="0" dirty="0">
                <a:solidFill>
                  <a:schemeClr val="tx1"/>
                </a:solidFill>
                <a:latin typeface="Arial" panose="020B0604020202020204" pitchFamily="34" charset="0"/>
                <a:cs typeface="Arial" panose="020B0604020202020204" pitchFamily="34" charset="0"/>
              </a:rPr>
              <a:t>Self harm isn’t treatable</a:t>
            </a:r>
          </a:p>
          <a:p>
            <a:endParaRPr lang="en-GB" dirty="0"/>
          </a:p>
        </p:txBody>
      </p:sp>
      <p:sp>
        <p:nvSpPr>
          <p:cNvPr id="7" name="Speech Bubble: Rectangle with Corners Rounded 6">
            <a:extLst>
              <a:ext uri="{FF2B5EF4-FFF2-40B4-BE49-F238E27FC236}">
                <a16:creationId xmlns:a16="http://schemas.microsoft.com/office/drawing/2014/main" id="{427F5405-299F-4325-9F0F-26F1988C2A2B}"/>
              </a:ext>
            </a:extLst>
          </p:cNvPr>
          <p:cNvSpPr/>
          <p:nvPr/>
        </p:nvSpPr>
        <p:spPr>
          <a:xfrm>
            <a:off x="4895636" y="5463763"/>
            <a:ext cx="1705510" cy="93494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1800" b="0" dirty="0">
                <a:solidFill>
                  <a:schemeClr val="tx1"/>
                </a:solidFill>
              </a:rPr>
              <a:t>It’s just a cry for help</a:t>
            </a:r>
          </a:p>
        </p:txBody>
      </p:sp>
      <p:sp>
        <p:nvSpPr>
          <p:cNvPr id="8" name="Speech Bubble: Rectangle with Corners Rounded 7">
            <a:extLst>
              <a:ext uri="{FF2B5EF4-FFF2-40B4-BE49-F238E27FC236}">
                <a16:creationId xmlns:a16="http://schemas.microsoft.com/office/drawing/2014/main" id="{CAEEA3B9-FC4D-4647-92E3-56B14F195D31}"/>
              </a:ext>
            </a:extLst>
          </p:cNvPr>
          <p:cNvSpPr/>
          <p:nvPr/>
        </p:nvSpPr>
        <p:spPr>
          <a:xfrm>
            <a:off x="3266325" y="3685226"/>
            <a:ext cx="1611331" cy="176715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1800" b="0" dirty="0">
                <a:solidFill>
                  <a:schemeClr val="tx1"/>
                </a:solidFill>
              </a:rPr>
              <a:t>Only ‘</a:t>
            </a:r>
            <a:r>
              <a:rPr lang="en-US" sz="1800" b="0" dirty="0" err="1">
                <a:solidFill>
                  <a:schemeClr val="tx1"/>
                </a:solidFill>
              </a:rPr>
              <a:t>emos</a:t>
            </a:r>
            <a:r>
              <a:rPr lang="en-US" sz="1800" b="0" dirty="0">
                <a:solidFill>
                  <a:schemeClr val="tx1"/>
                </a:solidFill>
              </a:rPr>
              <a:t>’ self harm, </a:t>
            </a:r>
            <a:r>
              <a:rPr lang="en-US" dirty="0">
                <a:solidFill>
                  <a:schemeClr val="tx1"/>
                </a:solidFill>
              </a:rPr>
              <a:t>i</a:t>
            </a:r>
            <a:r>
              <a:rPr lang="en-US" sz="1800" b="0" dirty="0">
                <a:solidFill>
                  <a:schemeClr val="tx1"/>
                </a:solidFill>
              </a:rPr>
              <a:t>t’s part of modern-day youth culture</a:t>
            </a:r>
          </a:p>
        </p:txBody>
      </p:sp>
      <p:sp>
        <p:nvSpPr>
          <p:cNvPr id="9" name="Speech Bubble: Rectangle with Corners Rounded 8">
            <a:extLst>
              <a:ext uri="{FF2B5EF4-FFF2-40B4-BE49-F238E27FC236}">
                <a16:creationId xmlns:a16="http://schemas.microsoft.com/office/drawing/2014/main" id="{0D1FD14D-DB41-4B3C-A137-A6499C677AAF}"/>
              </a:ext>
            </a:extLst>
          </p:cNvPr>
          <p:cNvSpPr/>
          <p:nvPr/>
        </p:nvSpPr>
        <p:spPr>
          <a:xfrm>
            <a:off x="515469" y="5289944"/>
            <a:ext cx="2301411" cy="108390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1800" b="0" dirty="0">
                <a:solidFill>
                  <a:schemeClr val="tx1"/>
                </a:solidFill>
              </a:rPr>
              <a:t>People self harm to manipulate others</a:t>
            </a:r>
          </a:p>
        </p:txBody>
      </p:sp>
      <p:sp>
        <p:nvSpPr>
          <p:cNvPr id="10" name="Speech Bubble: Rectangle with Corners Rounded 9">
            <a:extLst>
              <a:ext uri="{FF2B5EF4-FFF2-40B4-BE49-F238E27FC236}">
                <a16:creationId xmlns:a16="http://schemas.microsoft.com/office/drawing/2014/main" id="{878B8A68-6915-48FE-A467-16C753B3E087}"/>
              </a:ext>
            </a:extLst>
          </p:cNvPr>
          <p:cNvSpPr/>
          <p:nvPr/>
        </p:nvSpPr>
        <p:spPr>
          <a:xfrm>
            <a:off x="7247537" y="4869951"/>
            <a:ext cx="1554822" cy="166746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US" sz="1800" b="0">
                <a:solidFill>
                  <a:schemeClr val="tx1"/>
                </a:solidFill>
                <a:latin typeface="+mn-lt"/>
              </a:rPr>
              <a:t>Only teenage girls’ self harm</a:t>
            </a:r>
            <a:endParaRPr lang="en-US" sz="1800" b="0" dirty="0">
              <a:solidFill>
                <a:schemeClr val="tx1"/>
              </a:solidFill>
              <a:latin typeface="+mn-lt"/>
            </a:endParaRPr>
          </a:p>
        </p:txBody>
      </p:sp>
      <p:sp>
        <p:nvSpPr>
          <p:cNvPr id="11" name="Speech Bubble: Rectangle with Corners Rounded 10">
            <a:extLst>
              <a:ext uri="{FF2B5EF4-FFF2-40B4-BE49-F238E27FC236}">
                <a16:creationId xmlns:a16="http://schemas.microsoft.com/office/drawing/2014/main" id="{BF08B563-7113-43C1-B1D0-2F4FF312971D}"/>
              </a:ext>
            </a:extLst>
          </p:cNvPr>
          <p:cNvSpPr/>
          <p:nvPr/>
        </p:nvSpPr>
        <p:spPr>
          <a:xfrm>
            <a:off x="6380252" y="948420"/>
            <a:ext cx="1734571" cy="137034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1800" b="0" dirty="0">
                <a:solidFill>
                  <a:schemeClr val="tx1"/>
                </a:solidFill>
              </a:rPr>
              <a:t>It’s just a phase- they’ll soon get over it</a:t>
            </a:r>
          </a:p>
        </p:txBody>
      </p:sp>
      <p:sp>
        <p:nvSpPr>
          <p:cNvPr id="12" name="Speech Bubble: Rectangle with Corners Rounded 11">
            <a:extLst>
              <a:ext uri="{FF2B5EF4-FFF2-40B4-BE49-F238E27FC236}">
                <a16:creationId xmlns:a16="http://schemas.microsoft.com/office/drawing/2014/main" id="{40EAAB36-429D-4007-837C-30226404DA9C}"/>
              </a:ext>
            </a:extLst>
          </p:cNvPr>
          <p:cNvSpPr/>
          <p:nvPr/>
        </p:nvSpPr>
        <p:spPr>
          <a:xfrm>
            <a:off x="3832261" y="1633591"/>
            <a:ext cx="2126751" cy="137034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1800" b="0" dirty="0">
                <a:solidFill>
                  <a:schemeClr val="tx1"/>
                </a:solidFill>
              </a:rPr>
              <a:t>People who self harm want to take their lives</a:t>
            </a:r>
          </a:p>
        </p:txBody>
      </p:sp>
      <p:sp>
        <p:nvSpPr>
          <p:cNvPr id="13" name="Speech Bubble: Rectangle with Corners Rounded 12">
            <a:extLst>
              <a:ext uri="{FF2B5EF4-FFF2-40B4-BE49-F238E27FC236}">
                <a16:creationId xmlns:a16="http://schemas.microsoft.com/office/drawing/2014/main" id="{D10FE39C-B398-497B-A202-D0A8B68388C2}"/>
              </a:ext>
            </a:extLst>
          </p:cNvPr>
          <p:cNvSpPr/>
          <p:nvPr/>
        </p:nvSpPr>
        <p:spPr>
          <a:xfrm>
            <a:off x="5748391" y="3253710"/>
            <a:ext cx="2606111" cy="137034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fontAlgn="base"/>
            <a:r>
              <a:rPr lang="en-US" sz="1800" b="0">
                <a:solidFill>
                  <a:schemeClr val="tx1"/>
                </a:solidFill>
              </a:rPr>
              <a:t>People only self harm by cutting themselves</a:t>
            </a:r>
            <a:endParaRPr lang="en-US" sz="1800" b="0" dirty="0">
              <a:solidFill>
                <a:schemeClr val="tx1"/>
              </a:solidFill>
            </a:endParaRPr>
          </a:p>
        </p:txBody>
      </p:sp>
    </p:spTree>
    <p:extLst>
      <p:ext uri="{BB962C8B-B14F-4D97-AF65-F5344CB8AC3E}">
        <p14:creationId xmlns:p14="http://schemas.microsoft.com/office/powerpoint/2010/main" val="321096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E9D3-B039-48E9-8082-C310F16439DA}"/>
              </a:ext>
            </a:extLst>
          </p:cNvPr>
          <p:cNvSpPr>
            <a:spLocks noGrp="1"/>
          </p:cNvSpPr>
          <p:nvPr>
            <p:ph type="title"/>
          </p:nvPr>
        </p:nvSpPr>
        <p:spPr>
          <a:xfrm>
            <a:off x="363120" y="688369"/>
            <a:ext cx="8229600" cy="45719"/>
          </a:xfrm>
        </p:spPr>
        <p:txBody>
          <a:bodyPr/>
          <a:lstStyle/>
          <a:p>
            <a:endParaRPr lang="en-GB" dirty="0"/>
          </a:p>
        </p:txBody>
      </p:sp>
      <p:sp>
        <p:nvSpPr>
          <p:cNvPr id="3" name="Text Placeholder 2">
            <a:extLst>
              <a:ext uri="{FF2B5EF4-FFF2-40B4-BE49-F238E27FC236}">
                <a16:creationId xmlns:a16="http://schemas.microsoft.com/office/drawing/2014/main" id="{420428E7-A660-4EC5-B5F5-628770DC1673}"/>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C7A7C0E9-9E57-4D35-BDCD-524A78C5888C}"/>
              </a:ext>
            </a:extLst>
          </p:cNvPr>
          <p:cNvSpPr>
            <a:spLocks noGrp="1"/>
          </p:cNvSpPr>
          <p:nvPr>
            <p:ph type="body" sz="quarter" idx="20"/>
          </p:nvPr>
        </p:nvSpPr>
        <p:spPr>
          <a:xfrm>
            <a:off x="447674" y="949845"/>
            <a:ext cx="8145045" cy="5574245"/>
          </a:xfrm>
        </p:spPr>
        <p:txBody>
          <a:bodyPr/>
          <a:lstStyle/>
          <a:p>
            <a:endParaRPr lang="en-GB" dirty="0"/>
          </a:p>
        </p:txBody>
      </p:sp>
      <p:sp>
        <p:nvSpPr>
          <p:cNvPr id="5" name="Flowchart: Sequential Access Storage 4">
            <a:extLst>
              <a:ext uri="{FF2B5EF4-FFF2-40B4-BE49-F238E27FC236}">
                <a16:creationId xmlns:a16="http://schemas.microsoft.com/office/drawing/2014/main" id="{9A3C739E-B1D4-4B4E-B419-B290611B16FE}"/>
              </a:ext>
            </a:extLst>
          </p:cNvPr>
          <p:cNvSpPr/>
          <p:nvPr/>
        </p:nvSpPr>
        <p:spPr>
          <a:xfrm>
            <a:off x="883578" y="1145056"/>
            <a:ext cx="6832314" cy="5245470"/>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2000" i="1" dirty="0">
                <a:solidFill>
                  <a:schemeClr val="tx1"/>
                </a:solidFill>
              </a:rPr>
              <a:t>“We sometimes think of self-harm as a problem in younger people and of course it is. But it effects older adults too and the concerning issue is the link with increased risk of suicide. Older people might be particularly vulnerable as they are uniquely exposed to issues such as bereavement, isolation and physical as well as mental illness</a:t>
            </a:r>
            <a:r>
              <a:rPr lang="en-US" sz="2000" dirty="0">
                <a:solidFill>
                  <a:schemeClr val="tx1"/>
                </a:solidFill>
              </a:rPr>
              <a:t>”</a:t>
            </a:r>
          </a:p>
          <a:p>
            <a:pPr marL="0" indent="0">
              <a:buNone/>
            </a:pPr>
            <a:br>
              <a:rPr lang="en-US" dirty="0">
                <a:solidFill>
                  <a:schemeClr val="tx1"/>
                </a:solidFill>
              </a:rPr>
            </a:br>
            <a:r>
              <a:rPr lang="en-US" dirty="0">
                <a:solidFill>
                  <a:schemeClr val="tx1"/>
                </a:solidFill>
              </a:rPr>
              <a:t>		Professor Nav Kapur</a:t>
            </a:r>
          </a:p>
        </p:txBody>
      </p:sp>
    </p:spTree>
    <p:extLst>
      <p:ext uri="{BB962C8B-B14F-4D97-AF65-F5344CB8AC3E}">
        <p14:creationId xmlns:p14="http://schemas.microsoft.com/office/powerpoint/2010/main" val="189731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FF8C-BD3B-42B7-836A-C96DF534C0ED}"/>
              </a:ext>
            </a:extLst>
          </p:cNvPr>
          <p:cNvSpPr>
            <a:spLocks noGrp="1"/>
          </p:cNvSpPr>
          <p:nvPr>
            <p:ph type="title"/>
          </p:nvPr>
        </p:nvSpPr>
        <p:spPr>
          <a:xfrm>
            <a:off x="1214803" y="678094"/>
            <a:ext cx="7353843" cy="996594"/>
          </a:xfrm>
        </p:spPr>
        <p:txBody>
          <a:bodyPr/>
          <a:lstStyle/>
          <a:p>
            <a:pPr algn="ctr"/>
            <a:r>
              <a:rPr lang="en-GB" dirty="0"/>
              <a:t>Self Harm Definition</a:t>
            </a:r>
          </a:p>
        </p:txBody>
      </p:sp>
      <p:sp>
        <p:nvSpPr>
          <p:cNvPr id="3" name="Text Placeholder 2">
            <a:extLst>
              <a:ext uri="{FF2B5EF4-FFF2-40B4-BE49-F238E27FC236}">
                <a16:creationId xmlns:a16="http://schemas.microsoft.com/office/drawing/2014/main" id="{FAAF7101-A552-436A-90FA-9A9E0B7791E6}"/>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5AEE5509-76E1-4C61-A527-1C1288C344FF}"/>
              </a:ext>
            </a:extLst>
          </p:cNvPr>
          <p:cNvSpPr>
            <a:spLocks noGrp="1"/>
          </p:cNvSpPr>
          <p:nvPr>
            <p:ph type="body" sz="quarter" idx="20"/>
          </p:nvPr>
        </p:nvSpPr>
        <p:spPr>
          <a:xfrm>
            <a:off x="447674" y="3791164"/>
            <a:ext cx="8295633" cy="2599362"/>
          </a:xfrm>
        </p:spPr>
        <p:txBody>
          <a:bodyPr>
            <a:normAutofit/>
          </a:bodyPr>
          <a:lstStyle/>
          <a:p>
            <a:pPr marL="0" indent="0">
              <a:buNone/>
            </a:pPr>
            <a:r>
              <a:rPr lang="en-US" sz="2000" dirty="0">
                <a:latin typeface="+mj-lt"/>
                <a:cs typeface="Calibri" panose="020F0502020204030204" pitchFamily="34" charset="0"/>
              </a:rPr>
              <a:t>Indirect self harm: </a:t>
            </a:r>
            <a:r>
              <a:rPr lang="en-US" sz="2000" b="0" dirty="0">
                <a:latin typeface="+mj-lt"/>
                <a:cs typeface="Calibri" panose="020F0502020204030204" pitchFamily="34" charset="0"/>
              </a:rPr>
              <a:t>refusal to eat or drink, self neglect </a:t>
            </a:r>
          </a:p>
          <a:p>
            <a:endParaRPr lang="en-US" sz="2000" dirty="0">
              <a:latin typeface="+mj-lt"/>
              <a:cs typeface="Calibri" panose="020F0502020204030204" pitchFamily="34" charset="0"/>
            </a:endParaRPr>
          </a:p>
          <a:p>
            <a:pPr marL="0" indent="0">
              <a:buNone/>
            </a:pPr>
            <a:r>
              <a:rPr lang="en-US" sz="2000" dirty="0">
                <a:latin typeface="+mj-lt"/>
                <a:cs typeface="Calibri" panose="020F0502020204030204" pitchFamily="34" charset="0"/>
              </a:rPr>
              <a:t>Self harm and Suicide – </a:t>
            </a:r>
            <a:r>
              <a:rPr lang="en-US" sz="2000" b="0" dirty="0">
                <a:latin typeface="+mj-lt"/>
                <a:cs typeface="Calibri" panose="020F0502020204030204" pitchFamily="34" charset="0"/>
              </a:rPr>
              <a:t>2 distinct behaviours – but self harm is a major risk for suicide </a:t>
            </a:r>
          </a:p>
          <a:p>
            <a:pPr marL="0" indent="0">
              <a:buNone/>
            </a:pPr>
            <a:endParaRPr lang="en-US" b="0" dirty="0">
              <a:latin typeface="+mj-lt"/>
              <a:cs typeface="Calibri" panose="020F0502020204030204" pitchFamily="34" charset="0"/>
            </a:endParaRPr>
          </a:p>
          <a:p>
            <a:pPr marL="0" indent="0" algn="ctr">
              <a:buNone/>
            </a:pPr>
            <a:r>
              <a:rPr lang="en-US" b="0" i="1" dirty="0">
                <a:latin typeface="Arial" panose="020B0604020202020204" pitchFamily="34" charset="0"/>
                <a:cs typeface="Arial" panose="020B0604020202020204" pitchFamily="34" charset="0"/>
              </a:rPr>
              <a:t>‘Self harm has evolved as a way of coping with unbearable feelings engendered by painful life experience’</a:t>
            </a:r>
          </a:p>
          <a:p>
            <a:pPr marL="0" indent="0" algn="ctr">
              <a:buNone/>
            </a:pPr>
            <a:r>
              <a:rPr lang="en-US" sz="1400" b="0" i="1" dirty="0">
                <a:latin typeface="Arial" panose="020B0604020202020204" pitchFamily="34" charset="0"/>
                <a:cs typeface="Arial" panose="020B0604020202020204" pitchFamily="34" charset="0"/>
              </a:rPr>
              <a:t>(NICE guidelines) </a:t>
            </a:r>
          </a:p>
          <a:p>
            <a:pPr marL="0" indent="0">
              <a:buNone/>
            </a:pPr>
            <a:endParaRPr lang="en-US" sz="2000" b="0" dirty="0">
              <a:latin typeface="+mj-lt"/>
              <a:cs typeface="Calibri" panose="020F0502020204030204" pitchFamily="34" charset="0"/>
            </a:endParaRPr>
          </a:p>
          <a:p>
            <a:pPr marL="0" indent="0">
              <a:buNone/>
            </a:pPr>
            <a:endParaRPr lang="en-GB" dirty="0"/>
          </a:p>
        </p:txBody>
      </p:sp>
      <p:sp>
        <p:nvSpPr>
          <p:cNvPr id="5" name="Speech Bubble: Rectangle with Corners Rounded 4">
            <a:extLst>
              <a:ext uri="{FF2B5EF4-FFF2-40B4-BE49-F238E27FC236}">
                <a16:creationId xmlns:a16="http://schemas.microsoft.com/office/drawing/2014/main" id="{5D39ED61-89F6-4E91-8FFD-569BC088D997}"/>
              </a:ext>
            </a:extLst>
          </p:cNvPr>
          <p:cNvSpPr/>
          <p:nvPr/>
        </p:nvSpPr>
        <p:spPr>
          <a:xfrm>
            <a:off x="1130156" y="1571946"/>
            <a:ext cx="7353843" cy="178390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0" dirty="0">
                <a:latin typeface="+mj-lt"/>
                <a:cs typeface="Calibri" panose="020F0502020204030204" pitchFamily="34" charset="0"/>
              </a:rPr>
              <a:t>“</a:t>
            </a:r>
            <a:r>
              <a:rPr lang="en-US" sz="1800" b="0" i="1" dirty="0">
                <a:solidFill>
                  <a:schemeClr val="tx1"/>
                </a:solidFill>
                <a:latin typeface="+mj-lt"/>
                <a:cs typeface="Calibri" panose="020F0502020204030204" pitchFamily="34" charset="0"/>
              </a:rPr>
              <a:t>Any act of self poisoning or self injury carried out by a person, irrespective of motivation” </a:t>
            </a:r>
          </a:p>
          <a:p>
            <a:pPr marL="0" indent="0" algn="ctr">
              <a:buNone/>
            </a:pPr>
            <a:r>
              <a:rPr lang="en-US" sz="1100" b="0" dirty="0">
                <a:solidFill>
                  <a:schemeClr val="tx1"/>
                </a:solidFill>
                <a:latin typeface="+mj-lt"/>
                <a:cs typeface="Calibri" panose="020F0502020204030204" pitchFamily="34" charset="0"/>
              </a:rPr>
              <a:t>(NICE Self Harm guidance)</a:t>
            </a:r>
            <a:endParaRPr lang="en-US" sz="1100" dirty="0">
              <a:solidFill>
                <a:schemeClr val="tx1"/>
              </a:solidFill>
              <a:latin typeface="+mj-lt"/>
              <a:cs typeface="Calibri" panose="020F0502020204030204" pitchFamily="34" charset="0"/>
            </a:endParaRPr>
          </a:p>
        </p:txBody>
      </p:sp>
    </p:spTree>
    <p:extLst>
      <p:ext uri="{BB962C8B-B14F-4D97-AF65-F5344CB8AC3E}">
        <p14:creationId xmlns:p14="http://schemas.microsoft.com/office/powerpoint/2010/main" val="55921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AF02-3BBC-4FC7-B2AD-4F3B362AAF68}"/>
              </a:ext>
            </a:extLst>
          </p:cNvPr>
          <p:cNvSpPr>
            <a:spLocks noGrp="1"/>
          </p:cNvSpPr>
          <p:nvPr>
            <p:ph type="title"/>
          </p:nvPr>
        </p:nvSpPr>
        <p:spPr>
          <a:xfrm>
            <a:off x="363120" y="914401"/>
            <a:ext cx="8229600" cy="873302"/>
          </a:xfrm>
        </p:spPr>
        <p:txBody>
          <a:bodyPr/>
          <a:lstStyle/>
          <a:p>
            <a:pPr algn="ctr"/>
            <a:r>
              <a:rPr lang="en-US" sz="3600" b="1" dirty="0"/>
              <a:t>NICE Guidance</a:t>
            </a:r>
            <a:endParaRPr lang="en-GB" dirty="0"/>
          </a:p>
        </p:txBody>
      </p:sp>
      <p:sp>
        <p:nvSpPr>
          <p:cNvPr id="3" name="Text Placeholder 2">
            <a:extLst>
              <a:ext uri="{FF2B5EF4-FFF2-40B4-BE49-F238E27FC236}">
                <a16:creationId xmlns:a16="http://schemas.microsoft.com/office/drawing/2014/main" id="{921FFD82-07BC-45C9-998D-5D4ACF1636DA}"/>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F17790D3-E017-43FA-9614-71C66A71FCBC}"/>
              </a:ext>
            </a:extLst>
          </p:cNvPr>
          <p:cNvSpPr>
            <a:spLocks noGrp="1"/>
          </p:cNvSpPr>
          <p:nvPr>
            <p:ph type="body" sz="quarter" idx="20"/>
          </p:nvPr>
        </p:nvSpPr>
        <p:spPr>
          <a:xfrm>
            <a:off x="447674" y="1787703"/>
            <a:ext cx="8336729" cy="4921322"/>
          </a:xfrm>
        </p:spPr>
        <p:txBody>
          <a:bodyPr>
            <a:normAutofit/>
          </a:bodyPr>
          <a:lstStyle/>
          <a:p>
            <a:pPr marL="0" indent="0">
              <a:buNone/>
            </a:pPr>
            <a:r>
              <a:rPr lang="en-US" sz="2000" b="0" dirty="0">
                <a:solidFill>
                  <a:schemeClr val="tx1"/>
                </a:solidFill>
                <a:latin typeface="Arial" panose="020B0604020202020204" pitchFamily="34" charset="0"/>
                <a:cs typeface="Arial" panose="020B0604020202020204" pitchFamily="34" charset="0"/>
              </a:rPr>
              <a:t>1.3.3  All people 65 and over who self harm should be assessed by mental health professionals experienced in the assessment of older people who self-harm. Assessment should follow the same principles as for working-age adults (see recommendations 1.3.1 and 1.3.2). In addition: </a:t>
            </a:r>
            <a:endParaRPr lang="en-US" sz="2000" b="0" dirty="0">
              <a:solidFill>
                <a:schemeClr val="tx1"/>
              </a:solidFill>
              <a:effectLst/>
              <a:latin typeface="Arial" panose="020B0604020202020204" pitchFamily="34" charset="0"/>
              <a:cs typeface="Arial" panose="020B0604020202020204" pitchFamily="34" charset="0"/>
            </a:endParaRPr>
          </a:p>
          <a:p>
            <a:pPr lvl="1"/>
            <a:r>
              <a:rPr lang="en-US" sz="2000" b="0" dirty="0">
                <a:solidFill>
                  <a:schemeClr val="tx1"/>
                </a:solidFill>
                <a:latin typeface="Arial" panose="020B0604020202020204" pitchFamily="34" charset="0"/>
                <a:cs typeface="Arial" panose="020B0604020202020204" pitchFamily="34" charset="0"/>
              </a:rPr>
              <a:t>pay particular attention to the potential presence of depression, cognitive impairment and physical ill health </a:t>
            </a:r>
          </a:p>
          <a:p>
            <a:pPr lvl="1"/>
            <a:r>
              <a:rPr lang="en-US" sz="2000" b="0" dirty="0">
                <a:solidFill>
                  <a:schemeClr val="tx1"/>
                </a:solidFill>
                <a:latin typeface="Arial" panose="020B0604020202020204" pitchFamily="34" charset="0"/>
                <a:cs typeface="Arial" panose="020B0604020202020204" pitchFamily="34" charset="0"/>
              </a:rPr>
              <a:t>include a full assessment of the person's social and home situation, including any role they have as a </a:t>
            </a:r>
            <a:r>
              <a:rPr lang="en-US" sz="2000" b="0" dirty="0" err="1">
                <a:solidFill>
                  <a:schemeClr val="tx1"/>
                </a:solidFill>
                <a:latin typeface="Arial" panose="020B0604020202020204" pitchFamily="34" charset="0"/>
                <a:cs typeface="Arial" panose="020B0604020202020204" pitchFamily="34" charset="0"/>
              </a:rPr>
              <a:t>carer</a:t>
            </a:r>
            <a:r>
              <a:rPr lang="en-US" sz="2000" b="0" dirty="0">
                <a:solidFill>
                  <a:schemeClr val="tx1"/>
                </a:solidFill>
                <a:latin typeface="Arial" panose="020B0604020202020204" pitchFamily="34" charset="0"/>
                <a:cs typeface="Arial" panose="020B0604020202020204" pitchFamily="34" charset="0"/>
              </a:rPr>
              <a:t>, and </a:t>
            </a:r>
          </a:p>
          <a:p>
            <a:pPr lvl="1"/>
            <a:r>
              <a:rPr lang="en-US" sz="2000" b="0" dirty="0">
                <a:solidFill>
                  <a:schemeClr val="tx1"/>
                </a:solidFill>
                <a:latin typeface="Arial" panose="020B0604020202020204" pitchFamily="34" charset="0"/>
                <a:cs typeface="Arial" panose="020B0604020202020204" pitchFamily="34" charset="0"/>
              </a:rPr>
              <a:t>take into account the higher risks of suicide following self-harm in older people.</a:t>
            </a:r>
          </a:p>
          <a:p>
            <a:pPr marL="457200" lvl="1" indent="0">
              <a:buNone/>
            </a:pPr>
            <a:endParaRPr lang="en-US" sz="2000" b="0" dirty="0">
              <a:latin typeface="Arial" panose="020B0604020202020204" pitchFamily="34" charset="0"/>
              <a:cs typeface="Arial" panose="020B0604020202020204" pitchFamily="34" charset="0"/>
            </a:endParaRPr>
          </a:p>
          <a:p>
            <a:pPr marL="457200" lvl="1" indent="0">
              <a:buNone/>
            </a:pPr>
            <a:r>
              <a:rPr lang="en-US" sz="2000" b="0" dirty="0">
                <a:latin typeface="Arial" panose="020B0604020202020204" pitchFamily="34" charset="0"/>
                <a:cs typeface="Arial" panose="020B0604020202020204" pitchFamily="34" charset="0"/>
              </a:rPr>
              <a:t>(</a:t>
            </a:r>
            <a:r>
              <a:rPr lang="en-US" sz="2000" b="1" dirty="0"/>
              <a:t>www.nice.org.uk/guidance/cg133  - 23 November 2011 / reviewed 2019)</a:t>
            </a:r>
            <a:endParaRPr lang="en-US" sz="20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b="0" dirty="0">
              <a:latin typeface="+mn-lt"/>
            </a:endParaRPr>
          </a:p>
        </p:txBody>
      </p:sp>
    </p:spTree>
    <p:extLst>
      <p:ext uri="{BB962C8B-B14F-4D97-AF65-F5344CB8AC3E}">
        <p14:creationId xmlns:p14="http://schemas.microsoft.com/office/powerpoint/2010/main" val="37850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3390-8551-433E-8E47-B0471FE426E4}"/>
              </a:ext>
            </a:extLst>
          </p:cNvPr>
          <p:cNvSpPr>
            <a:spLocks noGrp="1"/>
          </p:cNvSpPr>
          <p:nvPr>
            <p:ph type="title"/>
          </p:nvPr>
        </p:nvSpPr>
        <p:spPr>
          <a:xfrm>
            <a:off x="363120" y="832207"/>
            <a:ext cx="8229600" cy="791110"/>
          </a:xfrm>
        </p:spPr>
        <p:txBody>
          <a:bodyPr/>
          <a:lstStyle/>
          <a:p>
            <a:pPr algn="ctr"/>
            <a:r>
              <a:rPr lang="en-US" b="1" dirty="0"/>
              <a:t>Some Facts and Figures </a:t>
            </a:r>
            <a:endParaRPr lang="en-GB" dirty="0"/>
          </a:p>
        </p:txBody>
      </p:sp>
      <p:sp>
        <p:nvSpPr>
          <p:cNvPr id="3" name="Text Placeholder 2">
            <a:extLst>
              <a:ext uri="{FF2B5EF4-FFF2-40B4-BE49-F238E27FC236}">
                <a16:creationId xmlns:a16="http://schemas.microsoft.com/office/drawing/2014/main" id="{DFBC7E78-0122-4483-8722-5948E7EC64E7}"/>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324034BF-EB7B-49C2-BB82-108E2A4E9187}"/>
              </a:ext>
            </a:extLst>
          </p:cNvPr>
          <p:cNvSpPr>
            <a:spLocks noGrp="1"/>
          </p:cNvSpPr>
          <p:nvPr>
            <p:ph type="body" sz="quarter" idx="20"/>
          </p:nvPr>
        </p:nvSpPr>
        <p:spPr>
          <a:xfrm>
            <a:off x="447674" y="1767155"/>
            <a:ext cx="7905215" cy="4746661"/>
          </a:xfrm>
        </p:spPr>
        <p:txBody>
          <a:bodyPr>
            <a:normAutofit/>
          </a:bodyPr>
          <a:lstStyle/>
          <a:p>
            <a:r>
              <a:rPr lang="en-US" sz="2000" b="0" dirty="0">
                <a:latin typeface="Arial"/>
              </a:rPr>
              <a:t>Older people who self-harm are at </a:t>
            </a:r>
            <a:r>
              <a:rPr lang="en-US" sz="2000" dirty="0">
                <a:latin typeface="Arial"/>
              </a:rPr>
              <a:t>67 times greater risk </a:t>
            </a:r>
            <a:r>
              <a:rPr lang="en-US" sz="2000" b="0" dirty="0">
                <a:latin typeface="Arial"/>
              </a:rPr>
              <a:t>of suicide than the general older population and </a:t>
            </a:r>
            <a:r>
              <a:rPr lang="en-US" sz="2000" dirty="0">
                <a:latin typeface="Arial"/>
              </a:rPr>
              <a:t>three times greater </a:t>
            </a:r>
            <a:r>
              <a:rPr lang="en-US" sz="2000" b="0" dirty="0">
                <a:latin typeface="Arial"/>
              </a:rPr>
              <a:t>than the relative risk of suicide among younger people who self-harm (The University of Manchester, 2012)</a:t>
            </a:r>
          </a:p>
          <a:p>
            <a:pPr marL="285750" indent="-285750">
              <a:defRPr/>
            </a:pPr>
            <a:r>
              <a:rPr lang="en-GB" sz="2000" b="0" dirty="0">
                <a:latin typeface="Arial"/>
              </a:rPr>
              <a:t>There is an elevated risk of suicide in older people who self-harm yet older people do not always get access to specialist care;</a:t>
            </a:r>
          </a:p>
          <a:p>
            <a:pPr marL="627063" lvl="2" indent="-265113"/>
            <a:r>
              <a:rPr lang="en-GB" sz="2000" dirty="0">
                <a:latin typeface="Arial"/>
              </a:rPr>
              <a:t>only 12% </a:t>
            </a:r>
            <a:r>
              <a:rPr lang="en-GB" sz="2000" b="0" dirty="0">
                <a:latin typeface="Arial"/>
              </a:rPr>
              <a:t>of over 65s who self-harm are referred to mental health services within 12 months of their initial self-harm episode.  </a:t>
            </a:r>
          </a:p>
          <a:p>
            <a:pPr marL="627063" lvl="2" indent="-265113"/>
            <a:r>
              <a:rPr lang="en-GB" sz="2000" b="0" dirty="0">
                <a:latin typeface="Arial"/>
              </a:rPr>
              <a:t>Referrals are </a:t>
            </a:r>
            <a:r>
              <a:rPr lang="en-GB" sz="2000" dirty="0">
                <a:latin typeface="Arial"/>
              </a:rPr>
              <a:t>a third less likely </a:t>
            </a:r>
            <a:r>
              <a:rPr lang="en-GB" sz="2000" b="0" dirty="0">
                <a:latin typeface="Arial"/>
              </a:rPr>
              <a:t>for older people in the most deprived areas even though the incidence of self-harm is higher in these areas.  </a:t>
            </a:r>
          </a:p>
          <a:p>
            <a:pPr marL="627063" lvl="2" indent="-265113"/>
            <a:r>
              <a:rPr lang="en-GB" sz="2000" dirty="0">
                <a:latin typeface="Arial"/>
              </a:rPr>
              <a:t>One in seven </a:t>
            </a:r>
            <a:r>
              <a:rPr lang="en-GB" sz="2000" b="0" dirty="0">
                <a:latin typeface="Arial"/>
              </a:rPr>
              <a:t>older people self-harmed again within a year of the initial episode (Morgan et al., 2018)</a:t>
            </a:r>
            <a:endParaRPr lang="en-US" sz="2000" b="0" dirty="0">
              <a:latin typeface="Arial"/>
            </a:endParaRPr>
          </a:p>
          <a:p>
            <a:pPr marL="0" indent="0">
              <a:buNone/>
            </a:pPr>
            <a:endParaRPr lang="en-GB" dirty="0"/>
          </a:p>
        </p:txBody>
      </p:sp>
    </p:spTree>
    <p:extLst>
      <p:ext uri="{BB962C8B-B14F-4D97-AF65-F5344CB8AC3E}">
        <p14:creationId xmlns:p14="http://schemas.microsoft.com/office/powerpoint/2010/main" val="32925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D521-53A3-4786-845B-8ED5B2D66881}"/>
              </a:ext>
            </a:extLst>
          </p:cNvPr>
          <p:cNvSpPr>
            <a:spLocks noGrp="1"/>
          </p:cNvSpPr>
          <p:nvPr>
            <p:ph type="title"/>
          </p:nvPr>
        </p:nvSpPr>
        <p:spPr>
          <a:xfrm>
            <a:off x="363120" y="873303"/>
            <a:ext cx="8229600" cy="1479479"/>
          </a:xfrm>
        </p:spPr>
        <p:txBody>
          <a:bodyPr/>
          <a:lstStyle/>
          <a:p>
            <a:pPr algn="ctr"/>
            <a:r>
              <a:rPr lang="en-GB" sz="3200" dirty="0"/>
              <a:t>Pre-Covid</a:t>
            </a:r>
            <a:br>
              <a:rPr lang="en-GB" sz="3200" dirty="0"/>
            </a:br>
            <a:r>
              <a:rPr lang="en-US" sz="3200" dirty="0"/>
              <a:t>Risk Factors for older people for </a:t>
            </a:r>
            <a:br>
              <a:rPr lang="en-US" sz="3200" dirty="0"/>
            </a:br>
            <a:r>
              <a:rPr lang="en-US" sz="3200" dirty="0"/>
              <a:t>self harm and Suicide </a:t>
            </a:r>
            <a:endParaRPr lang="en-GB" sz="3200" dirty="0"/>
          </a:p>
        </p:txBody>
      </p:sp>
      <p:sp>
        <p:nvSpPr>
          <p:cNvPr id="3" name="Text Placeholder 2">
            <a:extLst>
              <a:ext uri="{FF2B5EF4-FFF2-40B4-BE49-F238E27FC236}">
                <a16:creationId xmlns:a16="http://schemas.microsoft.com/office/drawing/2014/main" id="{9EA92532-E799-4730-8917-65C45AC267E2}"/>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FB275982-76A2-4683-A5FB-C90D10558318}"/>
              </a:ext>
            </a:extLst>
          </p:cNvPr>
          <p:cNvSpPr>
            <a:spLocks noGrp="1"/>
          </p:cNvSpPr>
          <p:nvPr>
            <p:ph type="body" sz="quarter" idx="20"/>
          </p:nvPr>
        </p:nvSpPr>
        <p:spPr>
          <a:xfrm>
            <a:off x="447675" y="2722652"/>
            <a:ext cx="7586716" cy="3986372"/>
          </a:xfrm>
        </p:spPr>
        <p:txBody>
          <a:bodyPr>
            <a:normAutofit/>
          </a:bodyPr>
          <a:lstStyle/>
          <a:p>
            <a:pPr marL="0" indent="0" algn="ctr">
              <a:buNone/>
            </a:pPr>
            <a:endParaRPr lang="en-GB" sz="2800" dirty="0">
              <a:latin typeface="+mn-lt"/>
            </a:endParaRPr>
          </a:p>
        </p:txBody>
      </p:sp>
      <p:graphicFrame>
        <p:nvGraphicFramePr>
          <p:cNvPr id="5" name="Content Placeholder 6">
            <a:extLst>
              <a:ext uri="{FF2B5EF4-FFF2-40B4-BE49-F238E27FC236}">
                <a16:creationId xmlns:a16="http://schemas.microsoft.com/office/drawing/2014/main" id="{3453260A-820F-4742-A8FD-5B289B04164F}"/>
              </a:ext>
            </a:extLst>
          </p:cNvPr>
          <p:cNvGraphicFramePr>
            <a:graphicFrameLocks noGrp="1"/>
          </p:cNvGraphicFramePr>
          <p:nvPr>
            <p:ph sz="half" idx="2"/>
            <p:extLst>
              <p:ext uri="{D42A27DB-BD31-4B8C-83A1-F6EECF244321}">
                <p14:modId xmlns:p14="http://schemas.microsoft.com/office/powerpoint/2010/main" val="2761125305"/>
              </p:ext>
            </p:extLst>
          </p:nvPr>
        </p:nvGraphicFramePr>
        <p:xfrm>
          <a:off x="839788" y="2907587"/>
          <a:ext cx="5157787" cy="327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99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ACEE-DEE5-4606-B153-E7FB5A1BE657}"/>
              </a:ext>
            </a:extLst>
          </p:cNvPr>
          <p:cNvSpPr>
            <a:spLocks noGrp="1"/>
          </p:cNvSpPr>
          <p:nvPr>
            <p:ph type="title"/>
          </p:nvPr>
        </p:nvSpPr>
        <p:spPr>
          <a:xfrm>
            <a:off x="363120" y="780836"/>
            <a:ext cx="8229600" cy="1027416"/>
          </a:xfrm>
        </p:spPr>
        <p:txBody>
          <a:bodyPr/>
          <a:lstStyle/>
          <a:p>
            <a:pPr algn="ctr"/>
            <a:r>
              <a:rPr lang="en-GB" dirty="0"/>
              <a:t>GM Suicide Prevention </a:t>
            </a:r>
            <a:br>
              <a:rPr lang="en-GB" dirty="0"/>
            </a:br>
            <a:r>
              <a:rPr lang="en-GB" dirty="0"/>
              <a:t>Programme Board</a:t>
            </a:r>
          </a:p>
        </p:txBody>
      </p:sp>
      <p:sp>
        <p:nvSpPr>
          <p:cNvPr id="3" name="Text Placeholder 2">
            <a:extLst>
              <a:ext uri="{FF2B5EF4-FFF2-40B4-BE49-F238E27FC236}">
                <a16:creationId xmlns:a16="http://schemas.microsoft.com/office/drawing/2014/main" id="{7691AA1A-6484-4D3E-8C81-4AF3B9042266}"/>
              </a:ext>
            </a:extLst>
          </p:cNvPr>
          <p:cNvSpPr>
            <a:spLocks noGrp="1"/>
          </p:cNvSpPr>
          <p:nvPr>
            <p:ph type="body" sz="quarter" idx="19"/>
          </p:nvPr>
        </p:nvSpPr>
        <p:spPr/>
        <p:txBody>
          <a:bodyPr/>
          <a:lstStyle/>
          <a:p>
            <a:endParaRPr lang="en-GB"/>
          </a:p>
        </p:txBody>
      </p:sp>
      <p:sp>
        <p:nvSpPr>
          <p:cNvPr id="4" name="Text Placeholder 3">
            <a:extLst>
              <a:ext uri="{FF2B5EF4-FFF2-40B4-BE49-F238E27FC236}">
                <a16:creationId xmlns:a16="http://schemas.microsoft.com/office/drawing/2014/main" id="{5743BEB2-FD51-424A-A8FD-66F4A6BD56A5}"/>
              </a:ext>
            </a:extLst>
          </p:cNvPr>
          <p:cNvSpPr>
            <a:spLocks noGrp="1"/>
          </p:cNvSpPr>
          <p:nvPr>
            <p:ph type="body" sz="quarter" idx="20"/>
          </p:nvPr>
        </p:nvSpPr>
        <p:spPr>
          <a:xfrm>
            <a:off x="447674" y="2106201"/>
            <a:ext cx="7648361" cy="4592549"/>
          </a:xfrm>
        </p:spPr>
        <p:txBody>
          <a:bodyPr>
            <a:normAutofit/>
          </a:bodyPr>
          <a:lstStyle/>
          <a:p>
            <a:pPr>
              <a:buFont typeface="Arial" panose="020B0604020202020204" pitchFamily="34" charset="0"/>
              <a:buChar char="•"/>
            </a:pPr>
            <a:r>
              <a:rPr lang="en-US" sz="2000" b="0" dirty="0">
                <a:latin typeface="+mn-lt"/>
              </a:rPr>
              <a:t>The Greater Manchester Suicide Prevention Programme Board made self-harm in older people a priority.</a:t>
            </a:r>
          </a:p>
          <a:p>
            <a:pPr>
              <a:buFont typeface="Arial" panose="020B0604020202020204" pitchFamily="34" charset="0"/>
              <a:buChar char="•"/>
            </a:pPr>
            <a:r>
              <a:rPr lang="en-US" sz="2000" b="0" dirty="0">
                <a:latin typeface="+mn-lt"/>
              </a:rPr>
              <a:t>Building on the work of the Shining a Light on Suicide Campaign (</a:t>
            </a:r>
            <a:r>
              <a:rPr lang="en-US" sz="2000" b="0" u="sng" dirty="0">
                <a:latin typeface="+mn-lt"/>
                <a:hlinkClick r:id="rId2"/>
              </a:rPr>
              <a:t>www.shiningalightonsuicide.org.uk</a:t>
            </a:r>
            <a:r>
              <a:rPr lang="en-US" sz="2000" b="0" dirty="0">
                <a:latin typeface="+mn-lt"/>
              </a:rPr>
              <a:t> ) </a:t>
            </a:r>
          </a:p>
          <a:p>
            <a:pPr>
              <a:buFont typeface="Arial" panose="020B0604020202020204" pitchFamily="34" charset="0"/>
              <a:buChar char="•"/>
            </a:pPr>
            <a:r>
              <a:rPr lang="en-US" sz="2000" b="0" dirty="0">
                <a:latin typeface="+mn-lt"/>
              </a:rPr>
              <a:t>Working with the GM Older Peoples’ Network to co-produce an awareness campaign</a:t>
            </a:r>
          </a:p>
          <a:p>
            <a:pPr>
              <a:buFont typeface="Arial" panose="020B0604020202020204" pitchFamily="34" charset="0"/>
              <a:buChar char="•"/>
            </a:pPr>
            <a:endParaRPr lang="en-US" sz="2400" b="0" dirty="0">
              <a:latin typeface="+mn-lt"/>
            </a:endParaRPr>
          </a:p>
          <a:p>
            <a:pPr>
              <a:buFont typeface="Arial" panose="020B0604020202020204" pitchFamily="34" charset="0"/>
              <a:buChar char="•"/>
            </a:pPr>
            <a:endParaRPr lang="en-GB" dirty="0"/>
          </a:p>
        </p:txBody>
      </p:sp>
      <p:pic>
        <p:nvPicPr>
          <p:cNvPr id="8" name="Picture 7" descr="Logo&#10;&#10;Description automatically generated with low confidence">
            <a:extLst>
              <a:ext uri="{FF2B5EF4-FFF2-40B4-BE49-F238E27FC236}">
                <a16:creationId xmlns:a16="http://schemas.microsoft.com/office/drawing/2014/main" id="{7FEAD195-0F55-4F3D-853A-2869F0D339C2}"/>
              </a:ext>
            </a:extLst>
          </p:cNvPr>
          <p:cNvPicPr>
            <a:picLocks noChangeAspect="1"/>
          </p:cNvPicPr>
          <p:nvPr/>
        </p:nvPicPr>
        <p:blipFill>
          <a:blip r:embed="rId3"/>
          <a:stretch>
            <a:fillRect/>
          </a:stretch>
        </p:blipFill>
        <p:spPr>
          <a:xfrm>
            <a:off x="2167848" y="4356243"/>
            <a:ext cx="4140486" cy="2245940"/>
          </a:xfrm>
          <a:prstGeom prst="rect">
            <a:avLst/>
          </a:prstGeom>
        </p:spPr>
      </p:pic>
    </p:spTree>
    <p:extLst>
      <p:ext uri="{BB962C8B-B14F-4D97-AF65-F5344CB8AC3E}">
        <p14:creationId xmlns:p14="http://schemas.microsoft.com/office/powerpoint/2010/main" val="422038923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1150</TotalTime>
  <Words>910</Words>
  <Application>Microsoft Office PowerPoint</Application>
  <PresentationFormat>On-screen Show (4:3)</PresentationFormat>
  <Paragraphs>116</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Alte Haas Grotesk</vt:lpstr>
      <vt:lpstr>Arial</vt:lpstr>
      <vt:lpstr>ATFRairoadGothic</vt:lpstr>
      <vt:lpstr>Calibri</vt:lpstr>
      <vt:lpstr>Helvetica</vt:lpstr>
      <vt:lpstr>raleway-black</vt:lpstr>
      <vt:lpstr>Office Theme</vt:lpstr>
      <vt:lpstr>Acrobat Document</vt:lpstr>
      <vt:lpstr>Self Harm  &amp;  Older People campaign</vt:lpstr>
      <vt:lpstr>Triggers</vt:lpstr>
      <vt:lpstr>Self Harm myths</vt:lpstr>
      <vt:lpstr>PowerPoint Presentation</vt:lpstr>
      <vt:lpstr>Self Harm Definition</vt:lpstr>
      <vt:lpstr>NICE Guidance</vt:lpstr>
      <vt:lpstr>Some Facts and Figures </vt:lpstr>
      <vt:lpstr>Pre-Covid Risk Factors for older people for  self harm and Suicide </vt:lpstr>
      <vt:lpstr>GM Suicide Prevention  Programme Board</vt:lpstr>
      <vt:lpstr>Values of GMOPN</vt:lpstr>
      <vt:lpstr>coproduction &amp; collaboration</vt:lpstr>
      <vt:lpstr>Benefits of REAL coproduction</vt:lpstr>
      <vt:lpstr>Campaign poster</vt:lpstr>
      <vt:lpstr>Social Media Assets</vt:lpstr>
      <vt:lpstr>Website &amp; social media analytics 1st-15th March 2022</vt:lpstr>
      <vt:lpstr>Media coverage</vt:lpstr>
      <vt:lpstr>Thank you  Please help to raise awareness of this campaign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Silver</dc:creator>
  <cp:lastModifiedBy>Adele Owen</cp:lastModifiedBy>
  <cp:revision>65</cp:revision>
  <dcterms:created xsi:type="dcterms:W3CDTF">2018-08-01T08:32:56Z</dcterms:created>
  <dcterms:modified xsi:type="dcterms:W3CDTF">2022-05-24T10:40:44Z</dcterms:modified>
</cp:coreProperties>
</file>