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65" r:id="rId2"/>
  </p:sldMasterIdLst>
  <p:notesMasterIdLst>
    <p:notesMasterId r:id="rId11"/>
  </p:notesMasterIdLst>
  <p:handoutMasterIdLst>
    <p:handoutMasterId r:id="rId12"/>
  </p:handoutMasterIdLst>
  <p:sldIdLst>
    <p:sldId id="336" r:id="rId3"/>
    <p:sldId id="372" r:id="rId4"/>
    <p:sldId id="377" r:id="rId5"/>
    <p:sldId id="378" r:id="rId6"/>
    <p:sldId id="379" r:id="rId7"/>
    <p:sldId id="380" r:id="rId8"/>
    <p:sldId id="381" r:id="rId9"/>
    <p:sldId id="382" r:id="rId10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20000"/>
      </a:spcBef>
      <a:spcAft>
        <a:spcPct val="20000"/>
      </a:spcAft>
      <a:buChar char="•"/>
      <a:defRPr kern="1200">
        <a:solidFill>
          <a:schemeClr val="tx1"/>
        </a:solidFill>
        <a:latin typeface="Arial Unicode MS" pitchFamily="34" charset="-128"/>
        <a:ea typeface="+mn-ea"/>
        <a:cs typeface="+mn-cs"/>
      </a:defRPr>
    </a:lvl1pPr>
    <a:lvl2pPr marL="457200" algn="l" rtl="0" fontAlgn="base">
      <a:spcBef>
        <a:spcPct val="20000"/>
      </a:spcBef>
      <a:spcAft>
        <a:spcPct val="20000"/>
      </a:spcAft>
      <a:buChar char="•"/>
      <a:defRPr kern="1200">
        <a:solidFill>
          <a:schemeClr val="tx1"/>
        </a:solidFill>
        <a:latin typeface="Arial Unicode MS" pitchFamily="34" charset="-128"/>
        <a:ea typeface="+mn-ea"/>
        <a:cs typeface="+mn-cs"/>
      </a:defRPr>
    </a:lvl2pPr>
    <a:lvl3pPr marL="914400" algn="l" rtl="0" fontAlgn="base">
      <a:spcBef>
        <a:spcPct val="20000"/>
      </a:spcBef>
      <a:spcAft>
        <a:spcPct val="20000"/>
      </a:spcAft>
      <a:buChar char="•"/>
      <a:defRPr kern="1200">
        <a:solidFill>
          <a:schemeClr val="tx1"/>
        </a:solidFill>
        <a:latin typeface="Arial Unicode MS" pitchFamily="34" charset="-128"/>
        <a:ea typeface="+mn-ea"/>
        <a:cs typeface="+mn-cs"/>
      </a:defRPr>
    </a:lvl3pPr>
    <a:lvl4pPr marL="1371600" algn="l" rtl="0" fontAlgn="base">
      <a:spcBef>
        <a:spcPct val="20000"/>
      </a:spcBef>
      <a:spcAft>
        <a:spcPct val="20000"/>
      </a:spcAft>
      <a:buChar char="•"/>
      <a:defRPr kern="1200">
        <a:solidFill>
          <a:schemeClr val="tx1"/>
        </a:solidFill>
        <a:latin typeface="Arial Unicode MS" pitchFamily="34" charset="-128"/>
        <a:ea typeface="+mn-ea"/>
        <a:cs typeface="+mn-cs"/>
      </a:defRPr>
    </a:lvl4pPr>
    <a:lvl5pPr marL="1828800" algn="l" rtl="0" fontAlgn="base">
      <a:spcBef>
        <a:spcPct val="20000"/>
      </a:spcBef>
      <a:spcAft>
        <a:spcPct val="20000"/>
      </a:spcAft>
      <a:buChar char="•"/>
      <a:defRPr kern="1200">
        <a:solidFill>
          <a:schemeClr val="tx1"/>
        </a:solidFill>
        <a:latin typeface="Arial Unicode MS" pitchFamily="34" charset="-128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 Unicode MS" pitchFamily="34" charset="-128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 Unicode MS" pitchFamily="34" charset="-128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 Unicode MS" pitchFamily="34" charset="-128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 Unicode MS" pitchFamily="34" charset="-128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D009D"/>
    <a:srgbClr val="808080"/>
    <a:srgbClr val="959597"/>
    <a:srgbClr val="5368E0"/>
    <a:srgbClr val="34BE52"/>
    <a:srgbClr val="D22332"/>
    <a:srgbClr val="C400AE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03" autoAdjust="0"/>
    <p:restoredTop sz="92362" autoAdjust="0"/>
  </p:normalViewPr>
  <p:slideViewPr>
    <p:cSldViewPr>
      <p:cViewPr>
        <p:scale>
          <a:sx n="75" d="100"/>
          <a:sy n="75" d="100"/>
        </p:scale>
        <p:origin x="-984" y="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spcAft>
                <a:spcPct val="0"/>
              </a:spcAft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304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spcAft>
                <a:spcPct val="0"/>
              </a:spcAft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304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spcAft>
                <a:spcPct val="0"/>
              </a:spcAft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304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spcAft>
                <a:spcPct val="0"/>
              </a:spcAft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fld id="{797EC3DE-700D-46B0-BBD9-9C65462CB11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7179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spcAft>
                <a:spcPct val="0"/>
              </a:spcAft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19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spcAft>
                <a:spcPct val="0"/>
              </a:spcAft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6125"/>
            <a:ext cx="4960937" cy="3721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19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5710"/>
            <a:ext cx="5438775" cy="4466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519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spcAft>
                <a:spcPct val="0"/>
              </a:spcAft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19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spcAft>
                <a:spcPct val="0"/>
              </a:spcAft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fld id="{6E1C345F-2956-4E8E-BC8E-374461D9D0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7132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0200" y="4715952"/>
            <a:ext cx="6137275" cy="4937785"/>
          </a:xfrm>
          <a:noFill/>
          <a:ln/>
        </p:spPr>
        <p:txBody>
          <a:bodyPr/>
          <a:lstStyle/>
          <a:p>
            <a:pPr marL="228600" indent="-228600" eaLnBrk="1" hangingPunct="1">
              <a:lnSpc>
                <a:spcPct val="80000"/>
              </a:lnSpc>
            </a:pPr>
            <a:r>
              <a:rPr lang="en-US" sz="900" b="1" smtClean="0">
                <a:latin typeface="Arial" charset="0"/>
              </a:rPr>
              <a:t>	</a:t>
            </a:r>
            <a:endParaRPr lang="en-US" sz="900" b="1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67D050-6EFF-4E9C-B1A2-4E60EDA34F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421662-A3AB-47CC-9278-5418CBF6FC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0513" y="333375"/>
            <a:ext cx="2057400" cy="57927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8313" y="333375"/>
            <a:ext cx="6019800" cy="57927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6FAD81-474E-43EF-A5AC-CE7C359DCB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333375"/>
            <a:ext cx="8229600" cy="7921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68313" y="1844675"/>
            <a:ext cx="4038600" cy="42814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59313" y="1844675"/>
            <a:ext cx="4038600" cy="2063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59313" y="4060825"/>
            <a:ext cx="4038600" cy="2065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1F2E33-DC30-43A4-A8B8-2545D08BE3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333375"/>
            <a:ext cx="8229600" cy="7921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468313" y="1844675"/>
            <a:ext cx="8229600" cy="4281488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7F1676-762F-4588-A190-3517E7E061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</p:cSld>
  <p:clrMapOvr>
    <a:masterClrMapping/>
  </p:clrMapOvr>
  <p:transition>
    <p:dissolv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  <p:transition>
    <p:dissolv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dissolv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8313" y="1844675"/>
            <a:ext cx="4038600" cy="4824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9313" y="1844675"/>
            <a:ext cx="4038600" cy="4824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  <p:transition>
    <p:dissolv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  <p:transition>
    <p:dissolv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7BE7BB-F544-493A-947A-1432D759C7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dissolv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dissolv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dissolv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  <p:transition>
    <p:dissolv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0513" y="549275"/>
            <a:ext cx="2057400" cy="61198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8313" y="549275"/>
            <a:ext cx="6019800" cy="61198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1B5E02-9C62-4924-AEA8-3350B9A0F4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8313" y="1844675"/>
            <a:ext cx="4038600" cy="42814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9313" y="1844675"/>
            <a:ext cx="4038600" cy="42814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D062A5-38F1-4D74-A78B-9052171E62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769D63-38FE-4532-AAED-B622290275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DC5A93-7A5A-4D18-AEB2-50BA995732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0ACA40-0498-4782-8A23-9586E09769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B8DEDC-E43A-49CB-80A1-F1A88897E6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B12147-DB92-4563-995B-2BBC4600BF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333375"/>
            <a:ext cx="82296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844675"/>
            <a:ext cx="8229600" cy="428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378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spcAft>
                <a:spcPct val="0"/>
              </a:spcAft>
              <a:buFontTx/>
              <a:buNone/>
              <a:defRPr sz="1400">
                <a:latin typeface="+mj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378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spcAft>
                <a:spcPct val="0"/>
              </a:spcAft>
              <a:buFontTx/>
              <a:buNone/>
              <a:defRPr sz="1400">
                <a:latin typeface="+mj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378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spcAft>
                <a:spcPct val="0"/>
              </a:spcAft>
              <a:buFontTx/>
              <a:buNone/>
              <a:defRPr sz="1400">
                <a:latin typeface="+mj-lt"/>
              </a:defRPr>
            </a:lvl1pPr>
          </a:lstStyle>
          <a:p>
            <a:pPr>
              <a:defRPr/>
            </a:pPr>
            <a:fld id="{9049C5B9-BE31-414C-ABB7-1D31C3DBD5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34823" name="Picture 8" descr="TUOM_4COL_cropped_300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0" y="0"/>
            <a:ext cx="2266950" cy="194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3" r:id="rId2"/>
    <p:sldLayoutId id="2147483662" r:id="rId3"/>
    <p:sldLayoutId id="2147483661" r:id="rId4"/>
    <p:sldLayoutId id="2147483660" r:id="rId5"/>
    <p:sldLayoutId id="2147483659" r:id="rId6"/>
    <p:sldLayoutId id="2147483658" r:id="rId7"/>
    <p:sldLayoutId id="2147483657" r:id="rId8"/>
    <p:sldLayoutId id="2147483656" r:id="rId9"/>
    <p:sldLayoutId id="2147483655" r:id="rId10"/>
    <p:sldLayoutId id="2147483654" r:id="rId11"/>
    <p:sldLayoutId id="2147483653" r:id="rId12"/>
    <p:sldLayoutId id="2147483652" r:id="rId13"/>
  </p:sldLayoutIdLst>
  <p:transition spd="med"/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2000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2000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2000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2000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2000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2000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2000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2000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2000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549275"/>
            <a:ext cx="8156575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844675"/>
            <a:ext cx="8229600" cy="4824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ransition>
    <p:dissolve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2000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20000"/>
        </a:spcAft>
        <a:buFont typeface="Arial" charset="0"/>
        <a:buChar char="○"/>
        <a:defRPr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2000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2000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2000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2000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2000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2000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2000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83768" y="764704"/>
            <a:ext cx="5688632" cy="796925"/>
          </a:xfrm>
          <a:solidFill>
            <a:srgbClr val="5368E0">
              <a:alpha val="0"/>
            </a:srgbClr>
          </a:solidFill>
        </p:spPr>
        <p:txBody>
          <a:bodyPr/>
          <a:lstStyle/>
          <a:p>
            <a:pPr eaLnBrk="1" hangingPunct="1"/>
            <a:r>
              <a:rPr lang="en-GB" sz="3000" dirty="0" smtClean="0">
                <a:solidFill>
                  <a:schemeClr val="bg1"/>
                </a:solidFill>
              </a:rPr>
              <a:t/>
            </a:r>
            <a:br>
              <a:rPr lang="en-GB" sz="3000" dirty="0" smtClean="0">
                <a:solidFill>
                  <a:schemeClr val="bg1"/>
                </a:solidFill>
              </a:rPr>
            </a:br>
            <a:r>
              <a:rPr lang="en-GB" dirty="0" smtClean="0">
                <a:solidFill>
                  <a:schemeClr val="bg1"/>
                </a:solidFill>
              </a:rPr>
              <a:t>Mind the BME gap</a:t>
            </a:r>
            <a:r>
              <a:rPr lang="en-GB" sz="3000" dirty="0" smtClean="0">
                <a:solidFill>
                  <a:schemeClr val="bg1"/>
                </a:solidFill>
              </a:rPr>
              <a:t/>
            </a:r>
            <a:br>
              <a:rPr lang="en-GB" sz="3000" dirty="0" smtClean="0">
                <a:solidFill>
                  <a:schemeClr val="bg1"/>
                </a:solidFill>
              </a:rPr>
            </a:br>
            <a:endParaRPr lang="en-GB" sz="2000" b="0" dirty="0" smtClean="0">
              <a:solidFill>
                <a:schemeClr val="bg1"/>
              </a:solidFill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0" y="6007100"/>
            <a:ext cx="9144000" cy="784830"/>
          </a:xfrm>
          <a:prstGeom prst="rect">
            <a:avLst/>
          </a:prstGeom>
          <a:solidFill>
            <a:srgbClr val="333333"/>
          </a:solid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GB" b="1" dirty="0" smtClean="0">
                <a:solidFill>
                  <a:srgbClr val="FFFFFF"/>
                </a:solidFill>
                <a:latin typeface="Arial" charset="0"/>
              </a:rPr>
              <a:t>Aneez Esmail, Professor of General Practice</a:t>
            </a:r>
          </a:p>
          <a:p>
            <a:pPr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GB" b="1" dirty="0" smtClean="0">
                <a:solidFill>
                  <a:srgbClr val="FFFFFF"/>
                </a:solidFill>
                <a:latin typeface="Arial" charset="0"/>
              </a:rPr>
              <a:t>Patrick Johnson, Head of Equality and Diversity</a:t>
            </a:r>
            <a:endParaRPr lang="en-US" b="1" dirty="0" smtClean="0">
              <a:solidFill>
                <a:srgbClr val="FFFFFF"/>
              </a:solidFill>
              <a:latin typeface="Arial" charset="0"/>
            </a:endParaRPr>
          </a:p>
        </p:txBody>
      </p:sp>
      <p:pic>
        <p:nvPicPr>
          <p:cNvPr id="5" name="Picture 1" descr="TAB_allwhite.eps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6284"/>
            <a:ext cx="16637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 descr="brand_ppt_back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29725" cy="692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" descr="TAB_allwhite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288" y="509588"/>
            <a:ext cx="16637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5696" y="1340768"/>
            <a:ext cx="6213128" cy="792163"/>
          </a:xfrm>
        </p:spPr>
        <p:txBody>
          <a:bodyPr/>
          <a:lstStyle/>
          <a:p>
            <a:r>
              <a:rPr lang="en-GB" altLang="en-US" dirty="0">
                <a:solidFill>
                  <a:schemeClr val="bg1"/>
                </a:solidFill>
              </a:rPr>
              <a:t>What is the problem?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2636912"/>
            <a:ext cx="8229600" cy="4032176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altLang="en-US" sz="2000" dirty="0">
                <a:solidFill>
                  <a:schemeClr val="bg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If you belong to a visible minority you are more likely to perform less well than a ‘white’ student in HE</a:t>
            </a:r>
          </a:p>
          <a:p>
            <a:pPr eaLnBrk="1" hangingPunct="1">
              <a:lnSpc>
                <a:spcPct val="80000"/>
              </a:lnSpc>
            </a:pPr>
            <a:endParaRPr lang="en-US" altLang="en-US" sz="2000" dirty="0">
              <a:solidFill>
                <a:schemeClr val="bg1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457200" lvl="1" indent="0" eaLnBrk="1" hangingPunct="1">
              <a:lnSpc>
                <a:spcPct val="80000"/>
              </a:lnSpc>
              <a:buNone/>
            </a:pPr>
            <a:r>
              <a:rPr lang="en-US" altLang="en-US" sz="2000" dirty="0">
                <a:solidFill>
                  <a:schemeClr val="bg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Despite controlling for other factors which impact on attainment, we find that ethnicity is still statistically significant in explaining attainment in HE: all students from minority ethnic communities … are found to be less likely to achieve a better degree relative to White UK &amp; Irish students – and this result holds at all levels of attainment. (</a:t>
            </a:r>
            <a:r>
              <a:rPr lang="en-US" altLang="en-US" sz="2000" dirty="0" err="1">
                <a:solidFill>
                  <a:schemeClr val="bg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Broecke</a:t>
            </a:r>
            <a:r>
              <a:rPr lang="en-US" altLang="en-US" sz="2000" dirty="0">
                <a:solidFill>
                  <a:schemeClr val="bg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and Nicholls, DfES 2007)</a:t>
            </a:r>
          </a:p>
          <a:p>
            <a:pPr eaLnBrk="1" hangingPunct="1">
              <a:lnSpc>
                <a:spcPct val="80000"/>
              </a:lnSpc>
            </a:pPr>
            <a:endParaRPr lang="en-US" altLang="en-US" sz="2000" dirty="0" smtClean="0">
              <a:solidFill>
                <a:srgbClr val="6D009D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GB" altLang="en-US" sz="2000" dirty="0">
                <a:solidFill>
                  <a:schemeClr val="bg1"/>
                </a:solidFill>
                <a:latin typeface="Arial" charset="0"/>
              </a:rPr>
              <a:t>Major graduate recruiters will seek a minimum of a 2:1 for job vacancies.  </a:t>
            </a:r>
            <a:r>
              <a:rPr lang="en-GB" altLang="en-US" sz="2000" dirty="0" smtClean="0">
                <a:solidFill>
                  <a:schemeClr val="bg1"/>
                </a:solidFill>
                <a:latin typeface="Arial" charset="0"/>
              </a:rPr>
              <a:t>This presents issues </a:t>
            </a:r>
            <a:r>
              <a:rPr lang="en-GB" altLang="en-US" sz="2000" dirty="0">
                <a:solidFill>
                  <a:schemeClr val="bg1"/>
                </a:solidFill>
                <a:latin typeface="Arial" charset="0"/>
              </a:rPr>
              <a:t>around degree attainment</a:t>
            </a:r>
          </a:p>
          <a:p>
            <a:pPr eaLnBrk="1" hangingPunct="1">
              <a:lnSpc>
                <a:spcPct val="80000"/>
              </a:lnSpc>
            </a:pPr>
            <a:endParaRPr lang="en-US" altLang="en-US" sz="2000" dirty="0">
              <a:solidFill>
                <a:schemeClr val="bg1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49198913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 descr="brand_ppt_back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29725" cy="692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" descr="TAB_allwhite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288" y="509588"/>
            <a:ext cx="16637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2288" y="1484784"/>
            <a:ext cx="8156575" cy="792163"/>
          </a:xfrm>
        </p:spPr>
        <p:txBody>
          <a:bodyPr/>
          <a:lstStyle/>
          <a:p>
            <a:r>
              <a:rPr lang="en-GB" sz="3200" dirty="0" smtClean="0">
                <a:solidFill>
                  <a:schemeClr val="bg1"/>
                </a:solidFill>
              </a:rPr>
              <a:t>Possible explanations:</a:t>
            </a:r>
            <a:endParaRPr lang="en-GB" sz="32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2348880"/>
            <a:ext cx="8229600" cy="4032448"/>
          </a:xfrm>
        </p:spPr>
        <p:txBody>
          <a:bodyPr/>
          <a:lstStyle/>
          <a:p>
            <a:pPr eaLnBrk="1" hangingPunct="1"/>
            <a:r>
              <a:rPr lang="en-GB" altLang="en-US" sz="2400" dirty="0">
                <a:solidFill>
                  <a:schemeClr val="bg1"/>
                </a:solidFill>
              </a:rPr>
              <a:t>Prior institution and entry qualifications</a:t>
            </a:r>
          </a:p>
          <a:p>
            <a:pPr eaLnBrk="1" hangingPunct="1"/>
            <a:r>
              <a:rPr lang="en-GB" altLang="en-US" sz="2400" dirty="0" smtClean="0">
                <a:solidFill>
                  <a:schemeClr val="bg1"/>
                </a:solidFill>
              </a:rPr>
              <a:t>Socio-economic </a:t>
            </a:r>
            <a:r>
              <a:rPr lang="en-GB" altLang="en-US" sz="2400" dirty="0">
                <a:solidFill>
                  <a:schemeClr val="bg1"/>
                </a:solidFill>
              </a:rPr>
              <a:t>background</a:t>
            </a:r>
          </a:p>
          <a:p>
            <a:pPr eaLnBrk="1" hangingPunct="1"/>
            <a:r>
              <a:rPr lang="en-GB" altLang="en-US" sz="2400" dirty="0">
                <a:solidFill>
                  <a:schemeClr val="bg1"/>
                </a:solidFill>
              </a:rPr>
              <a:t>Lack of family background of university study</a:t>
            </a:r>
          </a:p>
          <a:p>
            <a:pPr eaLnBrk="1" hangingPunct="1"/>
            <a:r>
              <a:rPr lang="en-GB" altLang="en-US" sz="2400" dirty="0" smtClean="0">
                <a:solidFill>
                  <a:schemeClr val="bg1"/>
                </a:solidFill>
              </a:rPr>
              <a:t>Level </a:t>
            </a:r>
            <a:r>
              <a:rPr lang="en-GB" altLang="en-US" sz="2400" dirty="0">
                <a:solidFill>
                  <a:schemeClr val="bg1"/>
                </a:solidFill>
              </a:rPr>
              <a:t>of parental </a:t>
            </a:r>
            <a:r>
              <a:rPr lang="en-GB" altLang="en-US" sz="2400" dirty="0" smtClean="0">
                <a:solidFill>
                  <a:schemeClr val="bg1"/>
                </a:solidFill>
              </a:rPr>
              <a:t>involvement (helicopter)</a:t>
            </a:r>
            <a:endParaRPr lang="en-GB" altLang="en-US" sz="2400" dirty="0">
              <a:solidFill>
                <a:schemeClr val="bg1"/>
              </a:solidFill>
            </a:endParaRPr>
          </a:p>
          <a:p>
            <a:pPr eaLnBrk="1" hangingPunct="1"/>
            <a:r>
              <a:rPr lang="en-GB" altLang="en-US" sz="2400" dirty="0">
                <a:solidFill>
                  <a:schemeClr val="bg1"/>
                </a:solidFill>
              </a:rPr>
              <a:t>The need to </a:t>
            </a:r>
            <a:r>
              <a:rPr lang="en-GB" altLang="en-US" sz="2400" dirty="0" smtClean="0">
                <a:solidFill>
                  <a:schemeClr val="bg1"/>
                </a:solidFill>
              </a:rPr>
              <a:t>work/finance during study</a:t>
            </a:r>
            <a:endParaRPr lang="en-GB" altLang="en-US" sz="2400" dirty="0">
              <a:solidFill>
                <a:schemeClr val="bg1"/>
              </a:solidFill>
            </a:endParaRPr>
          </a:p>
          <a:p>
            <a:pPr eaLnBrk="1" hangingPunct="1"/>
            <a:r>
              <a:rPr lang="en-GB" altLang="en-US" sz="2400" dirty="0">
                <a:solidFill>
                  <a:schemeClr val="bg1"/>
                </a:solidFill>
              </a:rPr>
              <a:t>Choice of </a:t>
            </a:r>
            <a:r>
              <a:rPr lang="en-GB" altLang="en-US" sz="2400" dirty="0" smtClean="0">
                <a:solidFill>
                  <a:schemeClr val="bg1"/>
                </a:solidFill>
              </a:rPr>
              <a:t>degree subject</a:t>
            </a:r>
            <a:endParaRPr lang="en-GB" altLang="en-US" sz="2400" dirty="0">
              <a:solidFill>
                <a:schemeClr val="bg1"/>
              </a:solidFill>
            </a:endParaRPr>
          </a:p>
          <a:p>
            <a:pPr eaLnBrk="1" hangingPunct="1"/>
            <a:r>
              <a:rPr lang="en-GB" altLang="en-US" sz="2400" dirty="0">
                <a:solidFill>
                  <a:schemeClr val="bg1"/>
                </a:solidFill>
              </a:rPr>
              <a:t>Low expectations </a:t>
            </a:r>
            <a:r>
              <a:rPr lang="en-GB" altLang="en-US" sz="2400" dirty="0" smtClean="0">
                <a:solidFill>
                  <a:schemeClr val="bg1"/>
                </a:solidFill>
              </a:rPr>
              <a:t>from </a:t>
            </a:r>
            <a:r>
              <a:rPr lang="en-GB" altLang="en-US" sz="2400" dirty="0">
                <a:solidFill>
                  <a:schemeClr val="bg1"/>
                </a:solidFill>
              </a:rPr>
              <a:t>both teachers and </a:t>
            </a:r>
            <a:r>
              <a:rPr lang="en-GB" altLang="en-US" sz="2400" dirty="0" smtClean="0">
                <a:solidFill>
                  <a:schemeClr val="bg1"/>
                </a:solidFill>
              </a:rPr>
              <a:t>students</a:t>
            </a:r>
          </a:p>
          <a:p>
            <a:pPr eaLnBrk="1" hangingPunct="1"/>
            <a:endParaRPr lang="en-GB" altLang="en-US" sz="2400" dirty="0">
              <a:solidFill>
                <a:schemeClr val="bg1"/>
              </a:solidFill>
            </a:endParaRPr>
          </a:p>
          <a:p>
            <a:endParaRPr lang="en-GB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290377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 descr="brand_ppt_back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29725" cy="692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" descr="TAB_allwhite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288" y="509588"/>
            <a:ext cx="16637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5272" y="1340768"/>
            <a:ext cx="8156575" cy="792163"/>
          </a:xfrm>
        </p:spPr>
        <p:txBody>
          <a:bodyPr/>
          <a:lstStyle/>
          <a:p>
            <a:r>
              <a:rPr lang="en-GB" sz="3200" dirty="0" smtClean="0">
                <a:solidFill>
                  <a:schemeClr val="bg1"/>
                </a:solidFill>
              </a:rPr>
              <a:t>Qualitative research</a:t>
            </a:r>
            <a:endParaRPr lang="en-GB" sz="32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2204864"/>
            <a:ext cx="8229600" cy="4464224"/>
          </a:xfrm>
        </p:spPr>
        <p:txBody>
          <a:bodyPr/>
          <a:lstStyle/>
          <a:p>
            <a:r>
              <a:rPr lang="en-GB" sz="2000" dirty="0" smtClean="0">
                <a:solidFill>
                  <a:schemeClr val="bg1"/>
                </a:solidFill>
              </a:rPr>
              <a:t>Focus groups with students across the University and in the School of Social Sciences</a:t>
            </a:r>
          </a:p>
          <a:p>
            <a:r>
              <a:rPr lang="en-GB" sz="2000" dirty="0" smtClean="0">
                <a:solidFill>
                  <a:schemeClr val="bg1"/>
                </a:solidFill>
              </a:rPr>
              <a:t>Some concerns more broadly relevant to wider body of ‘non-traditional’ students but failures impact more heavily on BME </a:t>
            </a:r>
            <a:r>
              <a:rPr lang="en-GB" sz="2000" dirty="0">
                <a:solidFill>
                  <a:schemeClr val="bg1"/>
                </a:solidFill>
              </a:rPr>
              <a:t>‘non-traditional’ </a:t>
            </a:r>
            <a:r>
              <a:rPr lang="en-GB" sz="2000" dirty="0" smtClean="0">
                <a:solidFill>
                  <a:schemeClr val="bg1"/>
                </a:solidFill>
              </a:rPr>
              <a:t>students</a:t>
            </a:r>
          </a:p>
          <a:p>
            <a:r>
              <a:rPr lang="en-GB" sz="2000" dirty="0" smtClean="0">
                <a:solidFill>
                  <a:schemeClr val="bg1"/>
                </a:solidFill>
              </a:rPr>
              <a:t>Issue around help seeking behaviours and staff-student </a:t>
            </a:r>
            <a:r>
              <a:rPr lang="en-GB" sz="2000" dirty="0" smtClean="0">
                <a:solidFill>
                  <a:schemeClr val="bg1"/>
                </a:solidFill>
              </a:rPr>
              <a:t>relationships</a:t>
            </a:r>
          </a:p>
          <a:p>
            <a:r>
              <a:rPr lang="en-GB" sz="2000" dirty="0">
                <a:solidFill>
                  <a:schemeClr val="bg1"/>
                </a:solidFill>
              </a:rPr>
              <a:t>Lack of confidence – ‘Imposter syndrome’ and ‘otherness’</a:t>
            </a:r>
          </a:p>
          <a:p>
            <a:r>
              <a:rPr lang="en-GB" sz="2000" dirty="0" smtClean="0">
                <a:solidFill>
                  <a:schemeClr val="bg1"/>
                </a:solidFill>
              </a:rPr>
              <a:t>Lack </a:t>
            </a:r>
            <a:r>
              <a:rPr lang="en-GB" sz="2000" dirty="0" smtClean="0">
                <a:solidFill>
                  <a:schemeClr val="bg1"/>
                </a:solidFill>
              </a:rPr>
              <a:t>of preparedness for University life</a:t>
            </a:r>
          </a:p>
          <a:p>
            <a:r>
              <a:rPr lang="en-GB" sz="2000" dirty="0" smtClean="0">
                <a:solidFill>
                  <a:schemeClr val="bg1"/>
                </a:solidFill>
              </a:rPr>
              <a:t>Lack </a:t>
            </a:r>
            <a:r>
              <a:rPr lang="en-GB" sz="2000" dirty="0" smtClean="0">
                <a:solidFill>
                  <a:schemeClr val="bg1"/>
                </a:solidFill>
              </a:rPr>
              <a:t>of diversity in the curriculum as well as role models</a:t>
            </a:r>
          </a:p>
          <a:p>
            <a:endParaRPr lang="en-GB" dirty="0" smtClean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290377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 descr="brand_ppt_back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29725" cy="692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" descr="TAB_allwhite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288" y="509588"/>
            <a:ext cx="16637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764" y="1171576"/>
            <a:ext cx="8156575" cy="792163"/>
          </a:xfrm>
        </p:spPr>
        <p:txBody>
          <a:bodyPr/>
          <a:lstStyle/>
          <a:p>
            <a:r>
              <a:rPr lang="en-GB" sz="2800" dirty="0" smtClean="0">
                <a:solidFill>
                  <a:schemeClr val="bg1"/>
                </a:solidFill>
              </a:rPr>
              <a:t>What are we doing at Manchester?</a:t>
            </a:r>
            <a:endParaRPr lang="en-GB" sz="28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2348880"/>
            <a:ext cx="8229600" cy="4320208"/>
          </a:xfrm>
        </p:spPr>
        <p:txBody>
          <a:bodyPr/>
          <a:lstStyle/>
          <a:p>
            <a:pPr marL="0" indent="0">
              <a:buNone/>
            </a:pPr>
            <a:r>
              <a:rPr lang="en-GB" sz="2000" dirty="0" smtClean="0">
                <a:solidFill>
                  <a:schemeClr val="bg1"/>
                </a:solidFill>
              </a:rPr>
              <a:t>Care to not reinforce negative expectations resulting in unintended consequences such as patterns of self-replicating behaviour</a:t>
            </a:r>
          </a:p>
          <a:p>
            <a:r>
              <a:rPr lang="en-GB" sz="2000" dirty="0" smtClean="0">
                <a:solidFill>
                  <a:schemeClr val="bg1"/>
                </a:solidFill>
              </a:rPr>
              <a:t>Publishing report from Degree Attainment working group</a:t>
            </a:r>
          </a:p>
          <a:p>
            <a:r>
              <a:rPr lang="en-GB" sz="2000" dirty="0" smtClean="0">
                <a:solidFill>
                  <a:schemeClr val="bg1"/>
                </a:solidFill>
              </a:rPr>
              <a:t>Pilot work across the University, particularly School of Social Sciences</a:t>
            </a:r>
          </a:p>
          <a:p>
            <a:r>
              <a:rPr lang="en-GB" sz="2000" dirty="0" smtClean="0">
                <a:solidFill>
                  <a:schemeClr val="bg1"/>
                </a:solidFill>
              </a:rPr>
              <a:t>Trial of the Race Equality Charter Mark</a:t>
            </a:r>
          </a:p>
          <a:p>
            <a:r>
              <a:rPr lang="en-GB" sz="2000" dirty="0" smtClean="0">
                <a:solidFill>
                  <a:schemeClr val="bg1"/>
                </a:solidFill>
              </a:rPr>
              <a:t>Work to increase participation of BME groups in HE – coordinated through a dedicated post in partnership with the Race Relations Resource Centre</a:t>
            </a:r>
          </a:p>
          <a:p>
            <a:r>
              <a:rPr lang="en-GB" sz="2000" dirty="0" smtClean="0">
                <a:solidFill>
                  <a:schemeClr val="bg1"/>
                </a:solidFill>
              </a:rPr>
              <a:t>Bespoke career mentoring for BME </a:t>
            </a:r>
            <a:r>
              <a:rPr lang="en-GB" sz="2000" dirty="0" smtClean="0">
                <a:solidFill>
                  <a:schemeClr val="bg1"/>
                </a:solidFill>
              </a:rPr>
              <a:t>students and work experience opportunities</a:t>
            </a:r>
            <a:endParaRPr lang="en-GB" sz="2000" dirty="0" smtClean="0">
              <a:solidFill>
                <a:schemeClr val="bg1"/>
              </a:solidFill>
            </a:endParaRPr>
          </a:p>
          <a:p>
            <a:endParaRPr lang="en-GB" dirty="0" smtClean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290377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 descr="brand_ppt_back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29725" cy="692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" descr="TAB_allwhite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288" y="509588"/>
            <a:ext cx="16637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2288" y="1189956"/>
            <a:ext cx="8156575" cy="792163"/>
          </a:xfrm>
        </p:spPr>
        <p:txBody>
          <a:bodyPr/>
          <a:lstStyle/>
          <a:p>
            <a:r>
              <a:rPr lang="en-GB" sz="3200" dirty="0" smtClean="0">
                <a:solidFill>
                  <a:schemeClr val="bg1"/>
                </a:solidFill>
              </a:rPr>
              <a:t>Plans for the future / recommendations:</a:t>
            </a:r>
            <a:endParaRPr lang="en-GB" sz="32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62" y="1988840"/>
            <a:ext cx="8229600" cy="4752528"/>
          </a:xfrm>
        </p:spPr>
        <p:txBody>
          <a:bodyPr/>
          <a:lstStyle/>
          <a:p>
            <a:r>
              <a:rPr lang="en-GB" sz="2800" dirty="0" smtClean="0">
                <a:solidFill>
                  <a:schemeClr val="bg1"/>
                </a:solidFill>
              </a:rPr>
              <a:t>Strengthen induction processes for new students;</a:t>
            </a:r>
          </a:p>
          <a:p>
            <a:r>
              <a:rPr lang="en-GB" sz="2800" dirty="0">
                <a:solidFill>
                  <a:schemeClr val="bg1"/>
                </a:solidFill>
              </a:rPr>
              <a:t>Development of an early warning system to flag potential underachievement (attendance, failing modules</a:t>
            </a:r>
            <a:r>
              <a:rPr lang="en-GB" sz="2800" dirty="0" smtClean="0">
                <a:solidFill>
                  <a:schemeClr val="bg1"/>
                </a:solidFill>
              </a:rPr>
              <a:t>);</a:t>
            </a:r>
          </a:p>
          <a:p>
            <a:r>
              <a:rPr lang="en-GB" sz="2800" dirty="0" smtClean="0">
                <a:solidFill>
                  <a:schemeClr val="bg1"/>
                </a:solidFill>
              </a:rPr>
              <a:t>Contact with </a:t>
            </a:r>
            <a:r>
              <a:rPr lang="en-GB" sz="2800" dirty="0">
                <a:solidFill>
                  <a:schemeClr val="bg1"/>
                </a:solidFill>
              </a:rPr>
              <a:t>a</a:t>
            </a:r>
            <a:r>
              <a:rPr lang="en-GB" sz="2800" dirty="0" smtClean="0">
                <a:solidFill>
                  <a:schemeClr val="bg1"/>
                </a:solidFill>
              </a:rPr>
              <a:t>cademic staff / support;</a:t>
            </a:r>
          </a:p>
          <a:p>
            <a:pPr lvl="0"/>
            <a:r>
              <a:rPr lang="en-GB" sz="2800" dirty="0">
                <a:solidFill>
                  <a:schemeClr val="bg1"/>
                </a:solidFill>
              </a:rPr>
              <a:t>Trial tailored peer support schemes;</a:t>
            </a:r>
          </a:p>
          <a:p>
            <a:pPr lvl="0"/>
            <a:r>
              <a:rPr lang="en-GB" sz="2800" dirty="0" smtClean="0">
                <a:solidFill>
                  <a:schemeClr val="bg1"/>
                </a:solidFill>
              </a:rPr>
              <a:t>Development of appropriate support for English language and academic writing for all students;</a:t>
            </a:r>
          </a:p>
          <a:p>
            <a:pPr marL="0" lvl="0" indent="0">
              <a:buNone/>
            </a:pPr>
            <a:endParaRPr lang="en-GB" sz="2400" dirty="0">
              <a:solidFill>
                <a:schemeClr val="bg1"/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5290377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 descr="brand_ppt_back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29725" cy="692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" descr="TAB_allwhite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288" y="509588"/>
            <a:ext cx="16637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2288" y="1189956"/>
            <a:ext cx="8156575" cy="792163"/>
          </a:xfrm>
        </p:spPr>
        <p:txBody>
          <a:bodyPr/>
          <a:lstStyle/>
          <a:p>
            <a:r>
              <a:rPr lang="en-GB" sz="3200" dirty="0" smtClean="0">
                <a:solidFill>
                  <a:schemeClr val="bg1"/>
                </a:solidFill>
              </a:rPr>
              <a:t>Plans for the future / recommendations:</a:t>
            </a:r>
            <a:endParaRPr lang="en-GB" sz="32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62" y="1988840"/>
            <a:ext cx="8229600" cy="4869160"/>
          </a:xfrm>
        </p:spPr>
        <p:txBody>
          <a:bodyPr/>
          <a:lstStyle/>
          <a:p>
            <a:r>
              <a:rPr lang="en-GB" sz="2800" dirty="0" smtClean="0">
                <a:solidFill>
                  <a:schemeClr val="bg1"/>
                </a:solidFill>
              </a:rPr>
              <a:t>Provide </a:t>
            </a:r>
            <a:r>
              <a:rPr lang="en-GB" sz="2800" dirty="0">
                <a:solidFill>
                  <a:schemeClr val="bg1"/>
                </a:solidFill>
              </a:rPr>
              <a:t>guidance on types of assessment and anonymised marking that may have specific influence on BME student </a:t>
            </a:r>
            <a:r>
              <a:rPr lang="en-GB" sz="2800" dirty="0" smtClean="0">
                <a:solidFill>
                  <a:schemeClr val="bg1"/>
                </a:solidFill>
              </a:rPr>
              <a:t>achievement;</a:t>
            </a:r>
          </a:p>
          <a:p>
            <a:r>
              <a:rPr lang="en-GB" sz="2800" dirty="0">
                <a:solidFill>
                  <a:schemeClr val="bg1"/>
                </a:solidFill>
              </a:rPr>
              <a:t>U</a:t>
            </a:r>
            <a:r>
              <a:rPr lang="en-GB" sz="2800" dirty="0" smtClean="0">
                <a:solidFill>
                  <a:schemeClr val="bg1"/>
                </a:solidFill>
              </a:rPr>
              <a:t>nconscious bias training and equality assessment of existing and new courses;</a:t>
            </a:r>
          </a:p>
          <a:p>
            <a:r>
              <a:rPr lang="en-GB" sz="2800" dirty="0" smtClean="0">
                <a:solidFill>
                  <a:schemeClr val="bg1"/>
                </a:solidFill>
              </a:rPr>
              <a:t>Investigate further the career aspirations for BME students and the lack of participation in non-professional work.</a:t>
            </a:r>
            <a:endParaRPr lang="en-GB" sz="2800" dirty="0">
              <a:solidFill>
                <a:schemeClr val="bg1"/>
              </a:solidFill>
            </a:endParaRPr>
          </a:p>
          <a:p>
            <a:pPr lvl="0"/>
            <a:endParaRPr lang="en-GB" sz="2400" dirty="0">
              <a:solidFill>
                <a:schemeClr val="bg1"/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06079496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 descr="brand_ppt_back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29725" cy="692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" descr="TAB_allwhite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288" y="509588"/>
            <a:ext cx="16637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GB" sz="4800" dirty="0" smtClean="0">
                <a:solidFill>
                  <a:schemeClr val="bg1"/>
                </a:solidFill>
              </a:rPr>
              <a:t>Thank you!</a:t>
            </a:r>
            <a:endParaRPr lang="en-GB" sz="48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GB" altLang="en-US" sz="4000" dirty="0" smtClean="0">
                <a:solidFill>
                  <a:schemeClr val="bg1"/>
                </a:solidFill>
              </a:rPr>
              <a:t>Any questions?</a:t>
            </a:r>
            <a:endParaRPr lang="en-GB" altLang="en-US" sz="4000" dirty="0">
              <a:solidFill>
                <a:schemeClr val="bg1"/>
              </a:solidFill>
            </a:endParaRPr>
          </a:p>
          <a:p>
            <a:endParaRPr lang="en-GB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4089429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20000"/>
          </a:spcAft>
          <a:buClrTx/>
          <a:buSzTx/>
          <a:buFontTx/>
          <a:buChar char="•"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Unicode MS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20000"/>
          </a:spcAft>
          <a:buClrTx/>
          <a:buSzTx/>
          <a:buFontTx/>
          <a:buChar char="•"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Unicode MS" pitchFamily="34" charset="-128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3_Default Design">
  <a:themeElements>
    <a:clrScheme name="13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3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13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3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3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3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3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3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3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3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3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3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3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3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5742</TotalTime>
  <Words>448</Words>
  <Application>Microsoft Office PowerPoint</Application>
  <PresentationFormat>On-screen Show (4:3)</PresentationFormat>
  <Paragraphs>44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Default Design</vt:lpstr>
      <vt:lpstr>13_Default Design</vt:lpstr>
      <vt:lpstr> Mind the BME gap </vt:lpstr>
      <vt:lpstr>What is the problem?</vt:lpstr>
      <vt:lpstr>Possible explanations:</vt:lpstr>
      <vt:lpstr>Qualitative research</vt:lpstr>
      <vt:lpstr>What are we doing at Manchester?</vt:lpstr>
      <vt:lpstr>Plans for the future / recommendations:</vt:lpstr>
      <vt:lpstr>Plans for the future / recommendations:</vt:lpstr>
      <vt:lpstr>Thank you!</vt:lpstr>
    </vt:vector>
  </TitlesOfParts>
  <Company>Manchester Computing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zlsiias</dc:creator>
  <cp:lastModifiedBy>Professional Support Services</cp:lastModifiedBy>
  <cp:revision>354</cp:revision>
  <dcterms:created xsi:type="dcterms:W3CDTF">2004-06-01T09:06:51Z</dcterms:created>
  <dcterms:modified xsi:type="dcterms:W3CDTF">2014-11-01T19:47:47Z</dcterms:modified>
</cp:coreProperties>
</file>