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93455" r:id="rId4"/>
  </p:sldMasterIdLst>
  <p:notesMasterIdLst>
    <p:notesMasterId r:id="rId7"/>
  </p:notesMasterIdLst>
  <p:sldIdLst>
    <p:sldId id="256" r:id="rId5"/>
    <p:sldId id="257" r:id="rId6"/>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589" autoAdjust="0"/>
    <p:restoredTop sz="54079" autoAdjust="0"/>
  </p:normalViewPr>
  <p:slideViewPr>
    <p:cSldViewPr snapToGrid="0" snapToObjects="1">
      <p:cViewPr varScale="1">
        <p:scale>
          <a:sx n="82" d="100"/>
          <a:sy n="82" d="100"/>
        </p:scale>
        <p:origin x="2124" y="78"/>
      </p:cViewPr>
      <p:guideLst>
        <p:guide orient="horz" pos="1620"/>
        <p:guide pos="2880"/>
      </p:guideLst>
    </p:cSldViewPr>
  </p:slideViewPr>
  <p:notesTextViewPr>
    <p:cViewPr>
      <p:scale>
        <a:sx n="100" d="100"/>
        <a:sy n="100" d="100"/>
      </p:scale>
      <p:origin x="0" y="0"/>
    </p:cViewPr>
  </p:notesTextViewPr>
  <p:sorterViewPr>
    <p:cViewPr>
      <p:scale>
        <a:sx n="149" d="100"/>
        <a:sy n="149"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1A36C57-D69B-C848-91E3-BABFB54DAD92}" type="datetimeFigureOut">
              <a:rPr lang="en-US" smtClean="0"/>
              <a:t>1/23/2020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46C1CDC-4882-574D-9532-5D605BF2957D}" type="slidenum">
              <a:rPr lang="en-US" smtClean="0"/>
              <a:t>‹#›</a:t>
            </a:fld>
            <a:endParaRPr lang="en-US"/>
          </a:p>
        </p:txBody>
      </p:sp>
    </p:spTree>
    <p:extLst>
      <p:ext uri="{BB962C8B-B14F-4D97-AF65-F5344CB8AC3E}">
        <p14:creationId xmlns:p14="http://schemas.microsoft.com/office/powerpoint/2010/main" val="286144866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GB" sz="1200" kern="1200" dirty="0" smtClean="0">
                <a:solidFill>
                  <a:schemeClr val="tx1"/>
                </a:solidFill>
                <a:effectLst/>
                <a:latin typeface="+mn-lt"/>
                <a:ea typeface="+mn-ea"/>
                <a:cs typeface="+mn-cs"/>
              </a:rPr>
              <a:t>Year</a:t>
            </a:r>
            <a:r>
              <a:rPr lang="en-GB" sz="1200" kern="1200" baseline="0" dirty="0" smtClean="0">
                <a:solidFill>
                  <a:schemeClr val="tx1"/>
                </a:solidFill>
                <a:effectLst/>
                <a:latin typeface="+mn-lt"/>
                <a:ea typeface="+mn-ea"/>
                <a:cs typeface="+mn-cs"/>
              </a:rPr>
              <a:t> 3 and Final year students should c</a:t>
            </a:r>
            <a:r>
              <a:rPr lang="en-GB" sz="1200" kern="1200" dirty="0" smtClean="0">
                <a:solidFill>
                  <a:schemeClr val="tx1"/>
                </a:solidFill>
                <a:effectLst/>
                <a:latin typeface="+mn-lt"/>
                <a:ea typeface="+mn-ea"/>
                <a:cs typeface="+mn-cs"/>
              </a:rPr>
              <a:t>hoose one Workplace Ethics</a:t>
            </a:r>
            <a:r>
              <a:rPr lang="en-GB" sz="1200" kern="1200" baseline="0" dirty="0" smtClean="0">
                <a:solidFill>
                  <a:schemeClr val="tx1"/>
                </a:solidFill>
                <a:effectLst/>
                <a:latin typeface="+mn-lt"/>
                <a:ea typeface="+mn-ea"/>
                <a:cs typeface="+mn-cs"/>
              </a:rPr>
              <a:t> </a:t>
            </a:r>
            <a:r>
              <a:rPr lang="en-GB" sz="1200" kern="1200" dirty="0" smtClean="0">
                <a:solidFill>
                  <a:schemeClr val="tx1"/>
                </a:solidFill>
                <a:effectLst/>
                <a:latin typeface="+mn-lt"/>
                <a:ea typeface="+mn-ea"/>
                <a:cs typeface="+mn-cs"/>
              </a:rPr>
              <a:t>Challenge option </a:t>
            </a:r>
          </a:p>
          <a:p>
            <a:pPr lvl="0"/>
            <a:endParaRPr lang="en-GB"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Each option includes a range of film and interactive activities which will introduce </a:t>
            </a:r>
            <a:r>
              <a:rPr lang="en-GB" sz="1200" kern="1200" smtClean="0">
                <a:solidFill>
                  <a:schemeClr val="tx1"/>
                </a:solidFill>
                <a:effectLst/>
                <a:latin typeface="+mn-lt"/>
                <a:ea typeface="+mn-ea"/>
                <a:cs typeface="+mn-cs"/>
              </a:rPr>
              <a:t>students to </a:t>
            </a:r>
            <a:r>
              <a:rPr lang="en-GB" sz="1200" kern="1200" dirty="0" smtClean="0">
                <a:solidFill>
                  <a:schemeClr val="tx1"/>
                </a:solidFill>
                <a:effectLst/>
                <a:latin typeface="+mn-lt"/>
                <a:ea typeface="+mn-ea"/>
                <a:cs typeface="+mn-cs"/>
              </a:rPr>
              <a:t>ways of thinking about ethics in the workplace. All</a:t>
            </a:r>
            <a:r>
              <a:rPr lang="en-GB" sz="1200" kern="1200" baseline="0" dirty="0" smtClean="0">
                <a:solidFill>
                  <a:schemeClr val="tx1"/>
                </a:solidFill>
                <a:effectLst/>
                <a:latin typeface="+mn-lt"/>
                <a:ea typeface="+mn-ea"/>
                <a:cs typeface="+mn-cs"/>
              </a:rPr>
              <a:t> Challenge options have been developed with employers. </a:t>
            </a:r>
            <a:endParaRPr lang="en-GB" sz="1200" kern="1200" dirty="0" smtClean="0">
              <a:solidFill>
                <a:schemeClr val="tx1"/>
              </a:solidFill>
              <a:effectLst/>
              <a:latin typeface="+mn-lt"/>
              <a:ea typeface="+mn-ea"/>
              <a:cs typeface="+mn-cs"/>
            </a:endParaRPr>
          </a:p>
          <a:p>
            <a:pPr lvl="0"/>
            <a:endParaRPr lang="en-GB" sz="1200" kern="1200" dirty="0" smtClean="0">
              <a:solidFill>
                <a:schemeClr val="tx1"/>
              </a:solidFill>
              <a:effectLst/>
              <a:latin typeface="+mn-lt"/>
              <a:ea typeface="+mn-ea"/>
              <a:cs typeface="+mn-cs"/>
            </a:endParaRPr>
          </a:p>
          <a:p>
            <a:pPr lvl="0"/>
            <a:r>
              <a:rPr lang="en-GB" sz="1200" kern="1200" dirty="0" smtClean="0">
                <a:solidFill>
                  <a:schemeClr val="tx1"/>
                </a:solidFill>
                <a:effectLst/>
                <a:latin typeface="+mn-lt"/>
                <a:ea typeface="+mn-ea"/>
                <a:cs typeface="+mn-cs"/>
              </a:rPr>
              <a:t>Most of the challenges are delivered as face to face workshops, but if they can’t attend a workshop,</a:t>
            </a:r>
            <a:r>
              <a:rPr lang="en-GB" sz="1200" kern="1200" baseline="0" dirty="0" smtClean="0">
                <a:solidFill>
                  <a:schemeClr val="tx1"/>
                </a:solidFill>
                <a:effectLst/>
                <a:latin typeface="+mn-lt"/>
                <a:ea typeface="+mn-ea"/>
                <a:cs typeface="+mn-cs"/>
              </a:rPr>
              <a:t> students can </a:t>
            </a:r>
            <a:r>
              <a:rPr lang="en-GB" sz="1200" kern="1200" dirty="0" smtClean="0">
                <a:solidFill>
                  <a:schemeClr val="tx1"/>
                </a:solidFill>
                <a:effectLst/>
                <a:latin typeface="+mn-lt"/>
                <a:ea typeface="+mn-ea"/>
                <a:cs typeface="+mn-cs"/>
              </a:rPr>
              <a:t>also complete the</a:t>
            </a:r>
            <a:r>
              <a:rPr lang="en-GB" sz="1200" kern="1200" baseline="0" dirty="0" smtClean="0">
                <a:solidFill>
                  <a:schemeClr val="tx1"/>
                </a:solidFill>
                <a:effectLst/>
                <a:latin typeface="+mn-lt"/>
                <a:ea typeface="+mn-ea"/>
                <a:cs typeface="+mn-cs"/>
              </a:rPr>
              <a:t> Challenge </a:t>
            </a:r>
            <a:r>
              <a:rPr lang="en-GB" sz="1200" kern="1200" dirty="0" smtClean="0">
                <a:solidFill>
                  <a:schemeClr val="tx1"/>
                </a:solidFill>
                <a:effectLst/>
                <a:latin typeface="+mn-lt"/>
                <a:ea typeface="+mn-ea"/>
                <a:cs typeface="+mn-cs"/>
              </a:rPr>
              <a:t>online via Blackboard. </a:t>
            </a:r>
          </a:p>
          <a:p>
            <a:pPr lvl="0"/>
            <a:endParaRPr lang="en-GB" sz="1200" kern="1200" dirty="0" smtClean="0">
              <a:solidFill>
                <a:schemeClr val="tx1"/>
              </a:solidFill>
              <a:effectLst/>
              <a:latin typeface="+mn-lt"/>
              <a:ea typeface="+mn-ea"/>
              <a:cs typeface="+mn-cs"/>
            </a:endParaRPr>
          </a:p>
          <a:p>
            <a:pPr lvl="0"/>
            <a:r>
              <a:rPr lang="en-GB" sz="1200" kern="1200" dirty="0" smtClean="0">
                <a:solidFill>
                  <a:schemeClr val="tx1"/>
                </a:solidFill>
                <a:effectLst/>
                <a:latin typeface="+mn-lt"/>
                <a:ea typeface="+mn-ea"/>
                <a:cs typeface="+mn-cs"/>
              </a:rPr>
              <a:t>Workshops will take place</a:t>
            </a:r>
            <a:r>
              <a:rPr lang="en-GB" sz="1200" kern="1200" baseline="0" dirty="0" smtClean="0">
                <a:solidFill>
                  <a:schemeClr val="tx1"/>
                </a:solidFill>
                <a:effectLst/>
                <a:latin typeface="+mn-lt"/>
                <a:ea typeface="+mn-ea"/>
                <a:cs typeface="+mn-cs"/>
              </a:rPr>
              <a:t> in the first half of each semester. They </a:t>
            </a:r>
            <a:r>
              <a:rPr lang="en-GB" sz="1200" kern="1200" dirty="0" smtClean="0">
                <a:solidFill>
                  <a:schemeClr val="tx1"/>
                </a:solidFill>
                <a:effectLst/>
                <a:latin typeface="+mn-lt"/>
                <a:ea typeface="+mn-ea"/>
                <a:cs typeface="+mn-cs"/>
              </a:rPr>
              <a:t>provide opportunities </a:t>
            </a:r>
            <a:r>
              <a:rPr lang="en-GB" sz="1200" kern="1200" baseline="0" dirty="0" smtClean="0">
                <a:solidFill>
                  <a:schemeClr val="tx1"/>
                </a:solidFill>
                <a:effectLst/>
                <a:latin typeface="+mn-lt"/>
                <a:ea typeface="+mn-ea"/>
                <a:cs typeface="+mn-cs"/>
              </a:rPr>
              <a:t>to</a:t>
            </a:r>
            <a:r>
              <a:rPr lang="en-GB" sz="1200" kern="1200" dirty="0" smtClean="0">
                <a:solidFill>
                  <a:schemeClr val="tx1"/>
                </a:solidFill>
                <a:effectLst/>
                <a:latin typeface="+mn-lt"/>
                <a:ea typeface="+mn-ea"/>
                <a:cs typeface="+mn-cs"/>
              </a:rPr>
              <a:t> discuss</a:t>
            </a:r>
            <a:r>
              <a:rPr lang="en-GB" sz="1200" kern="1200" baseline="0" dirty="0" smtClean="0">
                <a:solidFill>
                  <a:schemeClr val="tx1"/>
                </a:solidFill>
                <a:effectLst/>
                <a:latin typeface="+mn-lt"/>
                <a:ea typeface="+mn-ea"/>
                <a:cs typeface="+mn-cs"/>
              </a:rPr>
              <a:t> and</a:t>
            </a:r>
            <a:r>
              <a:rPr lang="en-GB" sz="1200" kern="1200" dirty="0" smtClean="0">
                <a:solidFill>
                  <a:schemeClr val="tx1"/>
                </a:solidFill>
                <a:effectLst/>
                <a:latin typeface="+mn-lt"/>
                <a:ea typeface="+mn-ea"/>
                <a:cs typeface="+mn-cs"/>
              </a:rPr>
              <a:t> debate with students from a wide range of disciplines, and</a:t>
            </a:r>
            <a:r>
              <a:rPr lang="en-GB" sz="1200" kern="1200" baseline="0" dirty="0" smtClean="0">
                <a:solidFill>
                  <a:schemeClr val="tx1"/>
                </a:solidFill>
                <a:effectLst/>
                <a:latin typeface="+mn-lt"/>
                <a:ea typeface="+mn-ea"/>
                <a:cs typeface="+mn-cs"/>
              </a:rPr>
              <a:t> to</a:t>
            </a:r>
            <a:r>
              <a:rPr lang="en-GB" sz="1200" kern="1200" dirty="0" smtClean="0">
                <a:solidFill>
                  <a:schemeClr val="tx1"/>
                </a:solidFill>
                <a:effectLst/>
                <a:latin typeface="+mn-lt"/>
                <a:ea typeface="+mn-ea"/>
                <a:cs typeface="+mn-cs"/>
              </a:rPr>
              <a:t> learn direct from the experts. </a:t>
            </a:r>
          </a:p>
          <a:p>
            <a:endParaRPr lang="en-GB" sz="1200" kern="1200" dirty="0" smtClean="0">
              <a:solidFill>
                <a:schemeClr val="tx1"/>
              </a:solidFill>
              <a:effectLst/>
              <a:latin typeface="+mn-lt"/>
              <a:ea typeface="+mn-ea"/>
              <a:cs typeface="+mn-cs"/>
            </a:endParaRPr>
          </a:p>
          <a:p>
            <a:r>
              <a:rPr lang="en-GB" sz="1200" kern="1200" baseline="0" dirty="0" smtClean="0">
                <a:solidFill>
                  <a:schemeClr val="tx1"/>
                </a:solidFill>
                <a:effectLst/>
                <a:latin typeface="+mn-lt"/>
                <a:ea typeface="+mn-ea"/>
                <a:cs typeface="+mn-cs"/>
              </a:rPr>
              <a:t>Go to the website to find out more about the Workplace Ethics Challenge options </a:t>
            </a:r>
            <a:r>
              <a:rPr lang="en-GB" sz="1200" kern="1200" dirty="0" smtClean="0">
                <a:solidFill>
                  <a:schemeClr val="tx1"/>
                </a:solidFill>
                <a:effectLst/>
                <a:latin typeface="+mn-lt"/>
                <a:ea typeface="+mn-ea"/>
                <a:cs typeface="+mn-cs"/>
              </a:rPr>
              <a:t>and when they’ll be taking place.</a:t>
            </a:r>
          </a:p>
          <a:p>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The</a:t>
            </a:r>
            <a:r>
              <a:rPr lang="en-GB" sz="1200" kern="1200" baseline="0" dirty="0" smtClean="0">
                <a:solidFill>
                  <a:schemeClr val="tx1"/>
                </a:solidFill>
                <a:effectLst/>
                <a:latin typeface="+mn-lt"/>
                <a:ea typeface="+mn-ea"/>
                <a:cs typeface="+mn-cs"/>
              </a:rPr>
              <a:t> EGC website provides more details on all options, including employer and student feedback.</a:t>
            </a:r>
            <a:endParaRPr lang="en-GB"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946C1CDC-4882-574D-9532-5D605BF2957D}" type="slidenum">
              <a:rPr lang="en-US" smtClean="0"/>
              <a:t>2</a:t>
            </a:fld>
            <a:endParaRPr lang="en-US"/>
          </a:p>
        </p:txBody>
      </p:sp>
    </p:spTree>
    <p:extLst>
      <p:ext uri="{BB962C8B-B14F-4D97-AF65-F5344CB8AC3E}">
        <p14:creationId xmlns:p14="http://schemas.microsoft.com/office/powerpoint/2010/main" val="3120507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ACDB3CC-F982-40F9-8DD6-BCC9AFBF44BD}" type="datetime1">
              <a:rPr lang="en-US" smtClean="0"/>
              <a:pPr/>
              <a:t>1/23/2020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88E988-FB04-AB4E-BE5A-59F242AF7F7A}" type="slidenum">
              <a:rPr lang="en-US" smtClean="0"/>
              <a:t>‹#›</a:t>
            </a:fld>
            <a:endParaRPr lang="en-US"/>
          </a:p>
        </p:txBody>
      </p:sp>
    </p:spTree>
    <p:extLst>
      <p:ext uri="{BB962C8B-B14F-4D97-AF65-F5344CB8AC3E}">
        <p14:creationId xmlns:p14="http://schemas.microsoft.com/office/powerpoint/2010/main" val="1728351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C2560D-EC28-3B41-86E8-18F1CE0113B4}" type="datetimeFigureOut">
              <a:rPr lang="en-US" smtClean="0"/>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3723317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C2560D-EC28-3B41-86E8-18F1CE0113B4}" type="datetimeFigureOut">
              <a:rPr lang="en-US" smtClean="0"/>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2417996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C2560D-EC28-3B41-86E8-18F1CE0113B4}" type="datetimeFigureOut">
              <a:rPr lang="en-US" smtClean="0"/>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3220382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A9E7B99-7C3F-4BC3-B7B8-7E1F8C620B24}" type="datetime1">
              <a:rPr lang="en-US" smtClean="0"/>
              <a:pPr/>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AF2B4D-6B12-4EDF-87BB-2B55CECB6611}" type="slidenum">
              <a:rPr lang="en-US" smtClean="0"/>
              <a:pPr/>
              <a:t>‹#›</a:t>
            </a:fld>
            <a:endParaRPr lang="en-US"/>
          </a:p>
        </p:txBody>
      </p:sp>
    </p:spTree>
    <p:extLst>
      <p:ext uri="{BB962C8B-B14F-4D97-AF65-F5344CB8AC3E}">
        <p14:creationId xmlns:p14="http://schemas.microsoft.com/office/powerpoint/2010/main" val="11223948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8C2560D-EC28-3B41-86E8-18F1CE0113B4}" type="datetimeFigureOut">
              <a:rPr lang="en-US" smtClean="0"/>
              <a:t>1/23/2020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12605946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8C2560D-EC28-3B41-86E8-18F1CE0113B4}" type="datetimeFigureOut">
              <a:rPr lang="en-US" smtClean="0"/>
              <a:t>1/23/2020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2486824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8C2560D-EC28-3B41-86E8-18F1CE0113B4}" type="datetimeFigureOut">
              <a:rPr lang="en-US" smtClean="0"/>
              <a:t>1/23/2020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1084712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C2560D-EC28-3B41-86E8-18F1CE0113B4}" type="datetimeFigureOut">
              <a:rPr lang="en-US" smtClean="0"/>
              <a:t>1/23/2020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1249224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C2560D-EC28-3B41-86E8-18F1CE0113B4}" type="datetimeFigureOut">
              <a:rPr lang="en-US" smtClean="0"/>
              <a:t>1/23/2020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Tree>
    <p:extLst>
      <p:ext uri="{BB962C8B-B14F-4D97-AF65-F5344CB8AC3E}">
        <p14:creationId xmlns:p14="http://schemas.microsoft.com/office/powerpoint/2010/main" val="1218220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C2560D-EC28-3B41-86E8-18F1CE0113B4}" type="datetimeFigureOut">
              <a:rPr lang="en-US" smtClean="0"/>
              <a:t>1/23/2020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36159831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68C2560D-EC28-3B41-86E8-18F1CE0113B4}" type="datetimeFigureOut">
              <a:rPr lang="en-US" smtClean="0"/>
              <a:t>1/23/2020</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2066355A-084C-D24E-9AD2-7E4FC41EA627}" type="slidenum">
              <a:rPr lang="en-US" smtClean="0"/>
              <a:t>‹#›</a:t>
            </a:fld>
            <a:endParaRPr lang="en-US"/>
          </a:p>
        </p:txBody>
      </p:sp>
    </p:spTree>
    <p:extLst>
      <p:ext uri="{BB962C8B-B14F-4D97-AF65-F5344CB8AC3E}">
        <p14:creationId xmlns:p14="http://schemas.microsoft.com/office/powerpoint/2010/main" val="3693843513"/>
      </p:ext>
    </p:extLst>
  </p:cSld>
  <p:clrMap bg1="lt1" tx1="dk1" bg2="lt2" tx2="dk2" accent1="accent1" accent2="accent2" accent3="accent3" accent4="accent4" accent5="accent5" accent6="accent6" hlink="hlink" folHlink="folHlink"/>
  <p:sldLayoutIdLst>
    <p:sldLayoutId id="2147493456" r:id="rId1"/>
    <p:sldLayoutId id="2147493457" r:id="rId2"/>
    <p:sldLayoutId id="2147493458" r:id="rId3"/>
    <p:sldLayoutId id="2147493459" r:id="rId4"/>
    <p:sldLayoutId id="2147493460" r:id="rId5"/>
    <p:sldLayoutId id="2147493461" r:id="rId6"/>
    <p:sldLayoutId id="2147493462" r:id="rId7"/>
    <p:sldLayoutId id="2147493463" r:id="rId8"/>
    <p:sldLayoutId id="2147493464" r:id="rId9"/>
    <p:sldLayoutId id="2147493465" r:id="rId10"/>
    <p:sldLayoutId id="2147493466"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WPE.TitleSlide.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232407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WPE.Slide.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4" name="TextBox 3"/>
          <p:cNvSpPr txBox="1"/>
          <p:nvPr/>
        </p:nvSpPr>
        <p:spPr>
          <a:xfrm>
            <a:off x="492369" y="890954"/>
            <a:ext cx="8077200" cy="3785652"/>
          </a:xfrm>
          <a:prstGeom prst="rect">
            <a:avLst/>
          </a:prstGeom>
          <a:solidFill>
            <a:schemeClr val="bg1"/>
          </a:solidFill>
        </p:spPr>
        <p:txBody>
          <a:bodyPr wrap="square" rtlCol="0">
            <a:spAutoFit/>
          </a:bodyPr>
          <a:lstStyle/>
          <a:p>
            <a:r>
              <a:rPr lang="en-GB" sz="1600" b="1" dirty="0"/>
              <a:t>The Workplace Ethics Challenge: The Ethical Grand Challenge for Year 3 to Final Year </a:t>
            </a:r>
            <a:r>
              <a:rPr lang="en-GB" sz="1600" b="1" dirty="0" smtClean="0"/>
              <a:t>Students</a:t>
            </a:r>
          </a:p>
          <a:p>
            <a:endParaRPr lang="en-GB" sz="1600" dirty="0"/>
          </a:p>
          <a:p>
            <a:pPr marL="285750" lvl="0" indent="-285750">
              <a:buFont typeface="Arial" panose="020B0604020202020204" pitchFamily="34" charset="0"/>
              <a:buChar char="•"/>
            </a:pPr>
            <a:r>
              <a:rPr lang="en-GB" sz="1600" dirty="0"/>
              <a:t>You have a range of Workplace Ethics Challenge options to choose from, all of which explore ethical dilemmas commonly faced by early career graduates and provide skills and experiences that will help you stand out in a crowded graduate job market.</a:t>
            </a:r>
          </a:p>
          <a:p>
            <a:pPr marL="285750" lvl="0" indent="-285750">
              <a:buFont typeface="Arial" panose="020B0604020202020204" pitchFamily="34" charset="0"/>
              <a:buChar char="•"/>
            </a:pPr>
            <a:r>
              <a:rPr lang="en-GB" sz="1600" dirty="0"/>
              <a:t>To complete the Workplace Ethics Challenge, you need to attend one of a range of face to face workshops, tailored to different graduate employment sectors: ‘Safeguarding’, ‘Healthcare’, ‘Global’ and ‘Bullying and Harassment’. </a:t>
            </a:r>
          </a:p>
          <a:p>
            <a:pPr marL="285750" lvl="0" indent="-285750">
              <a:buFont typeface="Arial" panose="020B0604020202020204" pitchFamily="34" charset="0"/>
              <a:buChar char="•"/>
            </a:pPr>
            <a:r>
              <a:rPr lang="en-GB" sz="1600" dirty="0"/>
              <a:t>If you’re unable to attend a workshop, you can also complete the Workplace Ethics Challenge online.</a:t>
            </a:r>
          </a:p>
          <a:p>
            <a:pPr marL="285750" lvl="0" indent="-285750">
              <a:buFont typeface="Arial" panose="020B0604020202020204" pitchFamily="34" charset="0"/>
              <a:buChar char="•"/>
            </a:pPr>
            <a:r>
              <a:rPr lang="en-GB" sz="1600" dirty="0"/>
              <a:t>To find out more and sign up for a Challenge, go to the EGC website, where you can also find more information about each of the Challenge options, dates and student and employer feedback</a:t>
            </a:r>
            <a:r>
              <a:rPr lang="en-GB" sz="1600" dirty="0" smtClean="0"/>
              <a:t>.</a:t>
            </a:r>
          </a:p>
          <a:p>
            <a:pPr lvl="0"/>
            <a:endParaRPr lang="en-GB" sz="1600" dirty="0"/>
          </a:p>
          <a:p>
            <a:r>
              <a:rPr lang="en-GB" sz="1600" dirty="0"/>
              <a:t>Find out more at: </a:t>
            </a:r>
            <a:r>
              <a:rPr lang="en-GB" sz="1600" b="1" dirty="0" smtClean="0"/>
              <a:t>www.egc.manchester.ac.uk/workplace-ethics</a:t>
            </a:r>
            <a:endParaRPr lang="en-GB" sz="1600" dirty="0"/>
          </a:p>
        </p:txBody>
      </p:sp>
    </p:spTree>
    <p:extLst>
      <p:ext uri="{BB962C8B-B14F-4D97-AF65-F5344CB8AC3E}">
        <p14:creationId xmlns:p14="http://schemas.microsoft.com/office/powerpoint/2010/main" val="14270117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DE64AEEDD9B7A4D93545ACBE97D4615" ma:contentTypeVersion="2" ma:contentTypeDescription="Create a new document." ma:contentTypeScope="" ma:versionID="f49002b78e3a4a71b814eef46a983816">
  <xsd:schema xmlns:xsd="http://www.w3.org/2001/XMLSchema" xmlns:xs="http://www.w3.org/2001/XMLSchema" xmlns:p="http://schemas.microsoft.com/office/2006/metadata/properties" xmlns:ns2="http://schemas.microsoft.com/sharepoint/v3/fields" targetNamespace="http://schemas.microsoft.com/office/2006/metadata/properties" ma:root="true" ma:fieldsID="38f6db2dd0d9a0cf6a8dc37be32b365b" ns2:_="">
    <xsd:import namespace="http://schemas.microsoft.com/sharepoint/v3/fields"/>
    <xsd:element name="properties">
      <xsd:complexType>
        <xsd:sequence>
          <xsd:element name="documentManagement">
            <xsd:complexType>
              <xsd:all>
                <xsd:element ref="ns2:_Status" minOccurs="0"/>
                <xsd:element ref="ns2:_Vers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Status" ma:index="8" nillable="true" ma:displayName="Status" ma:default="Not Started" ma:internalName="_Status">
      <xsd:simpleType>
        <xsd:union memberTypes="dms:Text">
          <xsd:simpleType>
            <xsd:restriction base="dms:Choice">
              <xsd:enumeration value="Not Started"/>
              <xsd:enumeration value="Draft"/>
              <xsd:enumeration value="Reviewed"/>
              <xsd:enumeration value="Scheduled"/>
              <xsd:enumeration value="Published"/>
              <xsd:enumeration value="Final"/>
              <xsd:enumeration value="Expired"/>
            </xsd:restriction>
          </xsd:simpleType>
        </xsd:union>
      </xsd:simpleType>
    </xsd:element>
    <xsd:element name="_Version" ma:index="9" nillable="true" ma:displayName="Version" ma:internalName="_Version">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ma:displayName="Status"/>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Version xmlns="http://schemas.microsoft.com/sharepoint/v3/fields" xsi:nil="true"/>
    <_Status xmlns="http://schemas.microsoft.com/sharepoint/v3/fields">Not Started</_Status>
  </documentManagement>
</p:properties>
</file>

<file path=customXml/itemProps1.xml><?xml version="1.0" encoding="utf-8"?>
<ds:datastoreItem xmlns:ds="http://schemas.openxmlformats.org/officeDocument/2006/customXml" ds:itemID="{87D2A1B0-FF3E-4009-940D-AED0EB70AA20}">
  <ds:schemaRefs>
    <ds:schemaRef ds:uri="http://schemas.microsoft.com/sharepoint/v3/contenttype/forms"/>
  </ds:schemaRefs>
</ds:datastoreItem>
</file>

<file path=customXml/itemProps2.xml><?xml version="1.0" encoding="utf-8"?>
<ds:datastoreItem xmlns:ds="http://schemas.openxmlformats.org/officeDocument/2006/customXml" ds:itemID="{E4214858-785C-42F7-BE66-6D0E79395FC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field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B6F2769-7194-4217-93D3-3AF3A4742282}">
  <ds:schemaRefs>
    <ds:schemaRef ds:uri="http://purl.org/dc/dcmitype/"/>
    <ds:schemaRef ds:uri="http://schemas.microsoft.com/office/infopath/2007/PartnerControl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sharepoint/v3/field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FNEMasterTemplateForThemePreview.pptx</Template>
  <TotalTime>208</TotalTime>
  <Words>314</Words>
  <Application>Microsoft Office PowerPoint</Application>
  <PresentationFormat>On-screen Show (16:9)</PresentationFormat>
  <Paragraphs>20</Paragraphs>
  <Slides>2</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Calibri</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FileNewTemplate</dc:title>
  <dc:creator>Diana</dc:creator>
  <cp:lastModifiedBy>Sarah Swithenbank</cp:lastModifiedBy>
  <cp:revision>46</cp:revision>
  <dcterms:created xsi:type="dcterms:W3CDTF">2010-04-12T23:12:02Z</dcterms:created>
  <dcterms:modified xsi:type="dcterms:W3CDTF">2020-01-23T16:51:56Z</dcterms:modified>
  <cp:contentStatus>Draft</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0x0101000DE64AEEDD9B7A4D93545ACBE97D4615</vt:lpwstr>
  </property>
</Properties>
</file>