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396" r:id="rId2"/>
    <p:sldId id="720" r:id="rId3"/>
    <p:sldId id="622" r:id="rId4"/>
    <p:sldId id="481" r:id="rId5"/>
    <p:sldId id="725" r:id="rId6"/>
    <p:sldId id="716" r:id="rId7"/>
    <p:sldId id="620" r:id="rId8"/>
  </p:sldIdLst>
  <p:sldSz cx="9144000" cy="6858000" type="screen4x3"/>
  <p:notesSz cx="9926638" cy="6797675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>
          <p15:clr>
            <a:srgbClr val="A4A3A4"/>
          </p15:clr>
        </p15:guide>
        <p15:guide id="2" pos="56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4" autoAdjust="0"/>
    <p:restoredTop sz="93606" autoAdjust="0"/>
  </p:normalViewPr>
  <p:slideViewPr>
    <p:cSldViewPr>
      <p:cViewPr varScale="1">
        <p:scale>
          <a:sx n="70" d="100"/>
          <a:sy n="70" d="100"/>
        </p:scale>
        <p:origin x="1176" y="54"/>
      </p:cViewPr>
      <p:guideLst>
        <p:guide orient="horz" pos="3884"/>
        <p:guide pos="560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-2316" y="130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1F61E6-E49F-46E7-9CE5-4C187A3D44A1}" type="datetimeFigureOut">
              <a:rPr lang="el-GR"/>
              <a:pPr>
                <a:defRPr/>
              </a:pPr>
              <a:t>13/9/2017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C7D69F-7FDD-48B0-9D59-7A95B763F2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6638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799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fld id="{2390AD78-EEB2-4D7E-8937-476047626CC0}" type="datetimeFigureOut">
              <a:rPr lang="en-GB"/>
              <a:pPr>
                <a:defRPr/>
              </a:pPr>
              <a:t>13/09/2017</a:t>
            </a:fld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5" y="3228896"/>
            <a:ext cx="7941310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611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799" y="6456611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fld id="{19FC0982-3C23-4649-A372-9B5AA12619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294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FC0982-3C23-4649-A372-9B5AA12619D5}" type="slidenum">
              <a:rPr lang="en-GB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5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2163" y="519113"/>
            <a:ext cx="3448050" cy="25860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Lots of ways Insurers supported</a:t>
            </a:r>
            <a:r>
              <a:rPr lang="en-GB" baseline="0" dirty="0" smtClean="0"/>
              <a:t> customers including caravans, dehumidifiers and contractors from outside UK etc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BB967-652B-44E3-AC85-B50B589029DD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92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ront page lower res te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"/>
          <a:stretch>
            <a:fillRect/>
          </a:stretch>
        </p:blipFill>
        <p:spPr bwMode="auto">
          <a:xfrm>
            <a:off x="441326" y="992718"/>
            <a:ext cx="8702675" cy="551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71500" y="5969000"/>
            <a:ext cx="16097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100" b="1" smtClean="0">
                <a:solidFill>
                  <a:srgbClr val="FFFFFF"/>
                </a:solidFill>
                <a:cs typeface="Arial" charset="0"/>
              </a:rPr>
              <a:t>Part of the BRE Trust</a:t>
            </a:r>
          </a:p>
        </p:txBody>
      </p:sp>
      <p:pic>
        <p:nvPicPr>
          <p:cNvPr id="6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8690" y="1032007"/>
            <a:ext cx="4732338" cy="1198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4025" y="1405884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32154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 single object - picture gtable graph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77865" y="1119188"/>
            <a:ext cx="8218487" cy="51308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164423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ages for OPX_divider 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5" r="6029" b="26993"/>
          <a:stretch>
            <a:fillRect/>
          </a:stretch>
        </p:blipFill>
        <p:spPr bwMode="auto">
          <a:xfrm>
            <a:off x="557213" y="905934"/>
            <a:ext cx="8761412" cy="574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7" y="1032193"/>
            <a:ext cx="5338479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7" y="1409385"/>
            <a:ext cx="5361759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0935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ction div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6" b="26443"/>
          <a:stretch>
            <a:fillRect/>
          </a:stretch>
        </p:blipFill>
        <p:spPr bwMode="auto">
          <a:xfrm>
            <a:off x="557213" y="865717"/>
            <a:ext cx="8604250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407554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4267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355524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ct div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26540"/>
          <a:stretch>
            <a:fillRect/>
          </a:stretch>
        </p:blipFill>
        <p:spPr bwMode="auto">
          <a:xfrm>
            <a:off x="555625" y="838200"/>
            <a:ext cx="8604250" cy="585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445029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464413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67411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9" b="28653"/>
          <a:stretch>
            <a:fillRect/>
          </a:stretch>
        </p:blipFill>
        <p:spPr bwMode="auto">
          <a:xfrm>
            <a:off x="555625" y="865718"/>
            <a:ext cx="8605838" cy="564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572446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7" y="1409385"/>
            <a:ext cx="4592386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02865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2" b="25874"/>
          <a:stretch>
            <a:fillRect/>
          </a:stretch>
        </p:blipFill>
        <p:spPr bwMode="auto">
          <a:xfrm>
            <a:off x="554038" y="878418"/>
            <a:ext cx="8604250" cy="578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8" y="1032193"/>
            <a:ext cx="4512485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532163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10991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26273"/>
          <a:stretch>
            <a:fillRect/>
          </a:stretch>
        </p:blipFill>
        <p:spPr bwMode="auto">
          <a:xfrm>
            <a:off x="555625" y="933451"/>
            <a:ext cx="8605838" cy="572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bre_logo_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504990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7" y="1409385"/>
            <a:ext cx="4524636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781546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8" b="26402"/>
          <a:stretch>
            <a:fillRect/>
          </a:stretch>
        </p:blipFill>
        <p:spPr bwMode="auto">
          <a:xfrm>
            <a:off x="552450" y="844551"/>
            <a:ext cx="8604250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bre_logo_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732338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662575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23924"/>
          <a:stretch>
            <a:fillRect/>
          </a:stretch>
        </p:blipFill>
        <p:spPr bwMode="auto">
          <a:xfrm>
            <a:off x="554038" y="933451"/>
            <a:ext cx="8604250" cy="592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490000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7" y="1409385"/>
            <a:ext cx="4509580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7637568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26273"/>
          <a:stretch>
            <a:fillRect/>
          </a:stretch>
        </p:blipFill>
        <p:spPr bwMode="auto">
          <a:xfrm>
            <a:off x="555625" y="941917"/>
            <a:ext cx="8605838" cy="572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6" y="1032193"/>
            <a:ext cx="4362584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381609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399350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ire Slide2 16.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9067"/>
            <a:ext cx="85979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71500" y="5969000"/>
            <a:ext cx="16097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100" b="1" smtClean="0">
                <a:solidFill>
                  <a:srgbClr val="FFFFFF"/>
                </a:solidFill>
                <a:cs typeface="Arial" charset="0"/>
              </a:rPr>
              <a:t>Part of the BRE Trust</a:t>
            </a:r>
          </a:p>
        </p:txBody>
      </p:sp>
      <p:pic>
        <p:nvPicPr>
          <p:cNvPr id="6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8690" y="1032007"/>
            <a:ext cx="4732338" cy="1198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4025" y="1405884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936892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ea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33" b="7291"/>
          <a:stretch>
            <a:fillRect/>
          </a:stretch>
        </p:blipFill>
        <p:spPr bwMode="auto">
          <a:xfrm>
            <a:off x="555625" y="1007534"/>
            <a:ext cx="8751888" cy="606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7" y="1032193"/>
            <a:ext cx="8176279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235427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asel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4" y="1013885"/>
            <a:ext cx="8759825" cy="548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7" y="1032193"/>
            <a:ext cx="8176279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476531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2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xtinguish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950385"/>
            <a:ext cx="8778875" cy="514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226485"/>
            <a:ext cx="869950" cy="53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ages for OP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7534"/>
            <a:ext cx="358775" cy="548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7" y="1032193"/>
            <a:ext cx="8176279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928465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3_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curitycame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1" y="956733"/>
            <a:ext cx="8778875" cy="514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bre_logo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226485"/>
            <a:ext cx="869950" cy="53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ages for OP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7534"/>
            <a:ext cx="358775" cy="548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1647" y="1032193"/>
            <a:ext cx="8176279" cy="484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998" y="1409385"/>
            <a:ext cx="4752975" cy="998537"/>
          </a:xfrm>
        </p:spPr>
        <p:txBody>
          <a:bodyPr/>
          <a:lstStyle>
            <a:lvl1pPr marL="0" inden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614344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ase study image slide - rev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3140075" algn="l"/>
              </a:tabLst>
              <a:defRPr sz="2800" baseline="0"/>
            </a:lvl1pPr>
          </a:lstStyle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Click icon (underneath grey bar)</a:t>
            </a:r>
            <a:br>
              <a:rPr lang="en-GB" dirty="0" smtClean="0"/>
            </a:br>
            <a:r>
              <a:rPr lang="en-GB" dirty="0" smtClean="0"/>
              <a:t>to insert picture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720054"/>
            <a:ext cx="9144000" cy="1398808"/>
          </a:xfrm>
          <a:prstGeom prst="rect">
            <a:avLst/>
          </a:prstGeom>
          <a:solidFill>
            <a:schemeClr val="accent1"/>
          </a:solidFill>
        </p:spPr>
        <p:txBody>
          <a:bodyPr wrap="square" lIns="1980000" tIns="144000" rIns="1980000" bIns="144000" anchor="ctr" anchorCtr="0">
            <a:spAutoFit/>
          </a:bodyPr>
          <a:lstStyle>
            <a:lvl1pPr algn="ctr">
              <a:defRPr sz="1800" b="0" baseline="0">
                <a:solidFill>
                  <a:schemeClr val="bg1"/>
                </a:solidFill>
                <a:latin typeface="Segoe UI Semibold" panose="020B07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smtClean="0"/>
              <a:t>Click to add text – optional grey bar used to reveal interesting project fact (no more than five lines or 30 words at 18pt). To use slide without reveal, select grey bar and delete. 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796136" y="6366927"/>
            <a:ext cx="2880320" cy="17281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700" b="0" i="0" baseline="0">
                <a:solidFill>
                  <a:srgbClr val="000000"/>
                </a:solidFill>
                <a:latin typeface="Segoe UI Semibold" panose="020B07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 smtClean="0"/>
              <a:t>Click to add copyright. Format: Image Photographer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492997"/>
            <a:ext cx="4464298" cy="8640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 cap="all" spc="240" baseline="0">
                <a:solidFill>
                  <a:srgbClr val="000000"/>
                </a:solidFill>
                <a:latin typeface="Segoe UI Semibold" panose="020B07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 smtClean="0"/>
              <a:t>CLICK TO ADD PROJECT TITLE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6392817"/>
            <a:ext cx="2520280" cy="1428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" baseline="0">
                <a:solidFill>
                  <a:srgbClr val="968C83"/>
                </a:solidFill>
              </a:defRPr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COPYRIGHT © 1976-2014 </a:t>
            </a:r>
            <a:r>
              <a:rPr lang="en-US" dirty="0" err="1" smtClean="0"/>
              <a:t>BUROHAPPOLD</a:t>
            </a:r>
            <a:r>
              <a:rPr lang="en-US" dirty="0" smtClean="0"/>
              <a:t> ENGINEERING.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696904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0"/>
          </p:nvPr>
        </p:nvSpPr>
        <p:spPr>
          <a:xfrm>
            <a:off x="738190" y="1570036"/>
            <a:ext cx="7670799" cy="4470402"/>
          </a:xfrm>
          <a:prstGeom prst="rect">
            <a:avLst/>
          </a:prstGeom>
        </p:spPr>
        <p:txBody>
          <a:bodyPr vert="horz" lIns="69732" tIns="34866" rIns="69732" bIns="34866"/>
          <a:lstStyle>
            <a:lvl1pPr marL="255027" indent="-255027">
              <a:buSzPct val="120000"/>
              <a:buFontTx/>
              <a:buBlip>
                <a:blip r:embed="rId2"/>
              </a:buBlip>
              <a:defRPr sz="1639">
                <a:solidFill>
                  <a:srgbClr val="404040"/>
                </a:solidFill>
                <a:latin typeface="Arial"/>
                <a:cs typeface="Arial"/>
              </a:defRPr>
            </a:lvl1pPr>
            <a:lvl2pPr marL="663072" indent="-255027">
              <a:buClr>
                <a:srgbClr val="00727A"/>
              </a:buClr>
              <a:buSzPct val="100000"/>
              <a:buFont typeface="Wingdings" pitchFamily="2" charset="2"/>
              <a:buChar char="à"/>
              <a:defRPr sz="1405" baseline="0">
                <a:solidFill>
                  <a:srgbClr val="404040"/>
                </a:solidFill>
                <a:latin typeface="Arial"/>
                <a:cs typeface="Arial"/>
              </a:defRPr>
            </a:lvl2pPr>
            <a:lvl3pPr marL="962020" indent="-145933">
              <a:buClr>
                <a:srgbClr val="004563"/>
              </a:buClr>
              <a:buSzPct val="100000"/>
              <a:buFont typeface="Arial" pitchFamily="34" charset="0"/>
              <a:buChar char="­"/>
              <a:defRPr sz="1288" i="1">
                <a:solidFill>
                  <a:srgbClr val="404040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 smtClean="0"/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727697" y="331681"/>
            <a:ext cx="7681293" cy="338137"/>
          </a:xfrm>
          <a:prstGeom prst="rect">
            <a:avLst/>
          </a:prstGeom>
        </p:spPr>
        <p:txBody>
          <a:bodyPr lIns="69732" tIns="34866" rIns="69732" bIns="34866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1"/>
          </p:nvPr>
        </p:nvSpPr>
        <p:spPr>
          <a:xfrm>
            <a:off x="273150" y="6406914"/>
            <a:ext cx="252710" cy="225542"/>
          </a:xfrm>
          <a:prstGeom prst="rect">
            <a:avLst/>
          </a:prstGeom>
        </p:spPr>
        <p:txBody>
          <a:bodyPr/>
          <a:lstStyle/>
          <a:p>
            <a:fld id="{3801209A-EBCB-4229-9A21-B7869465F47A}" type="slidenum">
              <a:rPr lang="fr-FR" smtClean="0"/>
              <a:pPr/>
              <a:t>‹#›</a:t>
            </a:fld>
            <a:r>
              <a:rPr lang="fr-FR" dirty="0" smtClean="0"/>
              <a:t>   |  </a:t>
            </a:r>
            <a:endParaRPr lang="fr-FR" dirty="0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2"/>
          </p:nvPr>
        </p:nvSpPr>
        <p:spPr>
          <a:xfrm>
            <a:off x="624391" y="6511778"/>
            <a:ext cx="2858551" cy="214796"/>
          </a:xfrm>
          <a:prstGeom prst="rect">
            <a:avLst/>
          </a:prstGeom>
        </p:spPr>
        <p:txBody>
          <a:bodyPr lIns="69721" tIns="34861" rIns="69721" bIns="34861"/>
          <a:lstStyle/>
          <a:p>
            <a:r>
              <a:rPr lang="fr-FR" dirty="0" smtClean="0"/>
              <a:t>Titre de la présentation  I  30 Septembre 2014 </a:t>
            </a:r>
            <a:endParaRPr lang="fr-FR" dirty="0"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727077" y="819405"/>
            <a:ext cx="7670799" cy="381795"/>
          </a:xfrm>
          <a:prstGeom prst="rect">
            <a:avLst/>
          </a:prstGeom>
        </p:spPr>
        <p:txBody>
          <a:bodyPr vert="horz" lIns="69732" tIns="34866" rIns="69732" bIns="34866">
            <a:normAutofit/>
          </a:bodyPr>
          <a:lstStyle>
            <a:lvl1pPr marL="255027" indent="-255027">
              <a:buSzPct val="120000"/>
              <a:buFontTx/>
              <a:buNone/>
              <a:defRPr sz="1288" b="1">
                <a:solidFill>
                  <a:schemeClr val="tx2"/>
                </a:solidFill>
                <a:latin typeface="Century Gothic" pitchFamily="34" charset="0"/>
                <a:cs typeface="Arial"/>
              </a:defRPr>
            </a:lvl1pPr>
            <a:lvl2pPr marL="663072" indent="-255027">
              <a:buClr>
                <a:srgbClr val="00727A"/>
              </a:buClr>
              <a:buSzPct val="100000"/>
              <a:buFontTx/>
              <a:buNone/>
              <a:defRPr sz="1405" baseline="0">
                <a:solidFill>
                  <a:srgbClr val="404040"/>
                </a:solidFill>
                <a:latin typeface="Arial"/>
                <a:cs typeface="Arial"/>
              </a:defRPr>
            </a:lvl2pPr>
            <a:lvl3pPr marL="962020" indent="-145933">
              <a:buClr>
                <a:srgbClr val="004563"/>
              </a:buClr>
              <a:buSzPct val="100000"/>
              <a:buFontTx/>
              <a:buNone/>
              <a:defRPr sz="1288" i="1">
                <a:solidFill>
                  <a:srgbClr val="404040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505202" y="6508750"/>
            <a:ext cx="2133601" cy="217824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702"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 smtClean="0"/>
              <a:t>MENTION DE CONFIDENTIALITÉ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047231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Singe wid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813" y="1905001"/>
            <a:ext cx="6532022" cy="42698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0289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455" y="1041093"/>
            <a:ext cx="4401366" cy="860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813" y="1905000"/>
            <a:ext cx="4358978" cy="429140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013065" y="1151069"/>
            <a:ext cx="3829722" cy="5045337"/>
          </a:xfr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4560622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ong Title, Colum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456" y="1041093"/>
            <a:ext cx="8274119" cy="860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815" y="1905000"/>
            <a:ext cx="3735033" cy="429140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3"/>
          </p:nvPr>
        </p:nvSpPr>
        <p:spPr>
          <a:xfrm>
            <a:off x="4496696" y="1914861"/>
            <a:ext cx="4378848" cy="4292264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5654144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455" y="1041093"/>
            <a:ext cx="4831672" cy="860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813" y="1905000"/>
            <a:ext cx="4832314" cy="429140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83219" y="1075765"/>
            <a:ext cx="3324114" cy="2474259"/>
          </a:xfr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595770" y="3668359"/>
            <a:ext cx="3324114" cy="2528047"/>
          </a:xfr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6194524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Wide Column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456" y="1041093"/>
            <a:ext cx="8295635" cy="860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814" y="1905002"/>
            <a:ext cx="5090498" cy="429140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185648" y="1947135"/>
            <a:ext cx="2700171" cy="2065468"/>
          </a:xfr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196406" y="4141693"/>
            <a:ext cx="2701963" cy="2000923"/>
          </a:xfrm>
        </p:spPr>
        <p:txBody>
          <a:bodyPr/>
          <a:lstStyle/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53229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2965" y="1905001"/>
            <a:ext cx="3082925" cy="42698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14592" y="1905001"/>
            <a:ext cx="3084512" cy="425913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39475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ngle large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ages for OPX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7534"/>
            <a:ext cx="358775" cy="548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12775" y="1903414"/>
            <a:ext cx="8294688" cy="43576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43036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new 70 line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011767"/>
            <a:ext cx="8604250" cy="585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2301" y="1041401"/>
            <a:ext cx="8494713" cy="86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6800" tIns="46800" rIns="468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0239" y="1871134"/>
            <a:ext cx="6319837" cy="370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6800" tIns="45720" rIns="4680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1029" name="Picture 10" descr="bre_logo_rgb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6" y="201084"/>
            <a:ext cx="735013" cy="6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7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"/>
          <a:stretch>
            <a:fillRect/>
          </a:stretch>
        </p:blipFill>
        <p:spPr bwMode="auto">
          <a:xfrm>
            <a:off x="0" y="1011767"/>
            <a:ext cx="381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93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9" r:id="rId24"/>
    <p:sldLayoutId id="2147483708" r:id="rId25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ＭＳ Ｐゴシック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36538" indent="-236538" algn="l" rtl="0" eaLnBrk="0" fontAlgn="base" hangingPunct="0">
        <a:spcBef>
          <a:spcPct val="20000"/>
        </a:spcBef>
        <a:spcAft>
          <a:spcPct val="20000"/>
        </a:spcAft>
        <a:buFont typeface="Arial" pitchFamily="34" charset="0"/>
        <a:buChar char="–"/>
        <a:defRPr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41338" indent="-303213" algn="l" rtl="0" eaLnBrk="0" fontAlgn="base" hangingPunct="0">
        <a:spcBef>
          <a:spcPct val="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0350" algn="l" rtl="0" eaLnBrk="0" fontAlgn="base" hangingPunct="0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84263" indent="-279400" algn="l" rtl="0" eaLnBrk="0" fontAlgn="base" hangingPunct="0">
        <a:spcBef>
          <a:spcPct val="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276350" indent="-190500" algn="l" rtl="0" eaLnBrk="0" fontAlgn="base" hangingPunct="0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3550" indent="-190500" algn="l" rtl="0" eaLnBrk="1" fontAlgn="base" hangingPunct="1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90750" indent="-190500" algn="l" rtl="0" eaLnBrk="1" fontAlgn="base" hangingPunct="1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47950" indent="-190500" algn="l" rtl="0" eaLnBrk="1" fontAlgn="base" hangingPunct="1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105150" indent="-190500" algn="l" rtl="0" eaLnBrk="1" fontAlgn="base" hangingPunct="1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hyperlink" Target="http://www.centre4resilience.org/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28653" y="1032936"/>
            <a:ext cx="7237413" cy="1198033"/>
          </a:xfrm>
        </p:spPr>
        <p:txBody>
          <a:bodyPr/>
          <a:lstStyle/>
          <a:p>
            <a:pPr eaLnBrk="1" hangingPunct="1"/>
            <a:r>
              <a:rPr lang="en-GB" sz="3200" dirty="0" smtClean="0">
                <a:ea typeface="ＭＳ Ｐゴシック" pitchFamily="34" charset="-128"/>
              </a:rPr>
              <a:t>Resilience of the built environment</a:t>
            </a:r>
            <a:r>
              <a:rPr lang="en-GB" sz="2800" dirty="0" smtClean="0">
                <a:ea typeface="ＭＳ Ｐゴシック" pitchFamily="34" charset="-128"/>
              </a:rPr>
              <a:t/>
            </a:r>
            <a:br>
              <a:rPr lang="en-GB" sz="2800" dirty="0" smtClean="0">
                <a:ea typeface="ＭＳ Ｐゴシック" pitchFamily="34" charset="-128"/>
              </a:rPr>
            </a:br>
            <a:r>
              <a:rPr lang="en-GB" dirty="0" smtClean="0">
                <a:ea typeface="ＭＳ Ｐゴシック" pitchFamily="34" charset="-128"/>
              </a:rPr>
              <a:t/>
            </a:r>
            <a:br>
              <a:rPr lang="en-GB" dirty="0" smtClean="0">
                <a:ea typeface="ＭＳ Ｐゴシック" pitchFamily="34" charset="-128"/>
              </a:rPr>
            </a:br>
            <a:endParaRPr lang="en-GB" dirty="0" smtClean="0">
              <a:ea typeface="ＭＳ Ｐゴシック" pitchFamily="34" charset="-128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24025" y="2492896"/>
            <a:ext cx="7620383" cy="1080120"/>
          </a:xfrm>
        </p:spPr>
        <p:txBody>
          <a:bodyPr/>
          <a:lstStyle/>
          <a:p>
            <a:r>
              <a:rPr lang="en-GB" dirty="0" smtClean="0"/>
              <a:t>Dr Stephen Garvin – Director, BRE Centre for Resilience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3560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94713" cy="861484"/>
          </a:xfrm>
        </p:spPr>
        <p:txBody>
          <a:bodyPr/>
          <a:lstStyle/>
          <a:p>
            <a:pPr algn="r"/>
            <a:r>
              <a:rPr lang="en-GB" sz="2800" b="0" dirty="0" smtClean="0">
                <a:solidFill>
                  <a:schemeClr val="accent1">
                    <a:lumMod val="50000"/>
                  </a:schemeClr>
                </a:solidFill>
              </a:rPr>
              <a:t>BRE Centre for Resilience</a:t>
            </a:r>
            <a:endParaRPr lang="en-GB" sz="28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32965" y="1484784"/>
            <a:ext cx="3723011" cy="4269889"/>
          </a:xfrm>
        </p:spPr>
        <p:txBody>
          <a:bodyPr/>
          <a:lstStyle/>
          <a:p>
            <a:r>
              <a:rPr lang="en-GB" sz="1800" b="1" dirty="0"/>
              <a:t>BRE Centre for Resilience </a:t>
            </a:r>
            <a:r>
              <a:rPr lang="en-GB" sz="1800" dirty="0"/>
              <a:t>is a </a:t>
            </a:r>
            <a:r>
              <a:rPr lang="en-GB" sz="1800" dirty="0" smtClean="0"/>
              <a:t>Research</a:t>
            </a:r>
            <a:r>
              <a:rPr lang="en-GB" sz="1800" b="1" dirty="0" smtClean="0"/>
              <a:t> </a:t>
            </a:r>
            <a:r>
              <a:rPr lang="en-GB" sz="1800" dirty="0"/>
              <a:t>H</a:t>
            </a:r>
            <a:r>
              <a:rPr lang="en-GB" sz="1800" dirty="0" smtClean="0"/>
              <a:t>ub</a:t>
            </a:r>
            <a:r>
              <a:rPr lang="en-GB" sz="1800" b="1" dirty="0" smtClean="0"/>
              <a:t> </a:t>
            </a:r>
            <a:r>
              <a:rPr lang="en-GB" sz="1800" dirty="0"/>
              <a:t>that will </a:t>
            </a:r>
            <a:r>
              <a:rPr lang="en-GB" sz="1800" dirty="0" smtClean="0"/>
              <a:t>deliver research and innovation </a:t>
            </a:r>
            <a:r>
              <a:rPr lang="en-GB" sz="1800" dirty="0"/>
              <a:t>in partnership with </a:t>
            </a:r>
            <a:r>
              <a:rPr lang="en-GB" sz="1800" dirty="0" smtClean="0"/>
              <a:t>government, universities, the </a:t>
            </a:r>
            <a:r>
              <a:rPr lang="en-GB" sz="1800" dirty="0"/>
              <a:t>construction industry and the insurance </a:t>
            </a:r>
            <a:r>
              <a:rPr lang="en-GB" sz="1800" dirty="0" smtClean="0"/>
              <a:t>sector</a:t>
            </a:r>
            <a:endParaRPr lang="en-GB" sz="1800" dirty="0"/>
          </a:p>
          <a:p>
            <a:r>
              <a:rPr lang="en-GB" sz="1800" dirty="0" smtClean="0"/>
              <a:t>Working </a:t>
            </a:r>
            <a:r>
              <a:rPr lang="en-GB" sz="1800" dirty="0"/>
              <a:t>together to provide a </a:t>
            </a:r>
            <a:r>
              <a:rPr lang="en-GB" sz="1800" dirty="0" smtClean="0"/>
              <a:t>platform of resilience expertise for the UK, facilitated by BRE and its HEI and private sector partners</a:t>
            </a:r>
            <a:endParaRPr lang="en-GB" sz="1800" dirty="0"/>
          </a:p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71864" y="1474124"/>
            <a:ext cx="3444552" cy="4259132"/>
          </a:xfrm>
        </p:spPr>
        <p:txBody>
          <a:bodyPr/>
          <a:lstStyle/>
          <a:p>
            <a:r>
              <a:rPr lang="en-GB" sz="1800" dirty="0" smtClean="0"/>
              <a:t>National </a:t>
            </a:r>
            <a:r>
              <a:rPr lang="en-GB" sz="1800" dirty="0"/>
              <a:t>and </a:t>
            </a:r>
            <a:r>
              <a:rPr lang="en-GB" sz="1800" dirty="0" smtClean="0"/>
              <a:t>global </a:t>
            </a:r>
            <a:r>
              <a:rPr lang="en-GB" sz="1800" dirty="0"/>
              <a:t>resource for government, local authorities, environment agencies, industry and the </a:t>
            </a:r>
            <a:r>
              <a:rPr lang="en-GB" sz="1800" dirty="0" smtClean="0"/>
              <a:t>public</a:t>
            </a:r>
          </a:p>
          <a:p>
            <a:r>
              <a:rPr lang="en-GB" sz="1800" dirty="0" smtClean="0"/>
              <a:t>Collaborative: 400 ‘friends’</a:t>
            </a:r>
          </a:p>
          <a:p>
            <a:r>
              <a:rPr lang="en-GB" sz="1800" dirty="0" smtClean="0"/>
              <a:t>Partnership – strong leadership based collaboration – government, industry, academic.</a:t>
            </a:r>
          </a:p>
          <a:p>
            <a:r>
              <a:rPr lang="en-GB" sz="1800" dirty="0" smtClean="0"/>
              <a:t>Bre.co.uk/resilience</a:t>
            </a:r>
          </a:p>
          <a:p>
            <a:r>
              <a:rPr lang="en-GB" sz="1800" dirty="0" smtClean="0">
                <a:hlinkClick r:id="rId2"/>
              </a:rPr>
              <a:t>www.centre4resilience.org</a:t>
            </a:r>
            <a:r>
              <a:rPr lang="en-GB" sz="1800" dirty="0" smtClean="0"/>
              <a:t> **</a:t>
            </a:r>
          </a:p>
        </p:txBody>
      </p:sp>
      <p:pic>
        <p:nvPicPr>
          <p:cNvPr id="1026" name="Picture 2" descr="bre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30" y="5561509"/>
            <a:ext cx="4032448" cy="88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726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>
          <a:xfrm>
            <a:off x="622300" y="1041400"/>
            <a:ext cx="4832350" cy="860425"/>
          </a:xfrm>
        </p:spPr>
        <p:txBody>
          <a:bodyPr/>
          <a:lstStyle/>
          <a:p>
            <a:r>
              <a:rPr lang="en-GB" altLang="en-US" dirty="0" smtClean="0">
                <a:ea typeface="ＭＳ Ｐゴシック" panose="020B0600070205080204" pitchFamily="34" charset="-128"/>
              </a:rPr>
              <a:t>Resilience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622300" y="1905000"/>
            <a:ext cx="4832350" cy="4291013"/>
          </a:xfrm>
        </p:spPr>
        <p:txBody>
          <a:bodyPr/>
          <a:lstStyle/>
          <a:p>
            <a:r>
              <a:rPr lang="en-GB" altLang="en-US" sz="2400" dirty="0" smtClean="0">
                <a:ea typeface="ＭＳ Ｐゴシック" panose="020B0600070205080204" pitchFamily="34" charset="-128"/>
              </a:rPr>
              <a:t>‘the ability of assets, networks and systems to anticipate, absorb, adapt and / or rapidly recover from a disruptive event.’</a:t>
            </a:r>
          </a:p>
          <a:p>
            <a:pPr lvl="1"/>
            <a:r>
              <a:rPr lang="en-GB" altLang="en-US" sz="2400" i="1" dirty="0" smtClean="0">
                <a:ea typeface="ＭＳ Ｐゴシック" panose="020B0600070205080204" pitchFamily="34" charset="-128"/>
              </a:rPr>
              <a:t>Cabinet Office</a:t>
            </a:r>
          </a:p>
          <a:p>
            <a:pPr lvl="1"/>
            <a:endParaRPr lang="en-GB" altLang="en-US" sz="2400" i="1" dirty="0" smtClean="0">
              <a:ea typeface="ＭＳ Ｐゴシック" panose="020B0600070205080204" pitchFamily="34" charset="-128"/>
            </a:endParaRPr>
          </a:p>
          <a:p>
            <a:r>
              <a:rPr lang="en-GB" sz="1800" dirty="0"/>
              <a:t>Resilience means the built environment being better at preparing for and responding to the extreme weather events, natural disasters, man-made disaster, crime, terrorism, resource loss, fire, IT/cyber failures, ……</a:t>
            </a:r>
          </a:p>
          <a:p>
            <a:endParaRPr lang="en-GB" altLang="en-US" sz="1800" u="sng" dirty="0" smtClean="0">
              <a:ea typeface="ＭＳ Ｐゴシック" panose="020B0600070205080204" pitchFamily="34" charset="-128"/>
            </a:endParaRPr>
          </a:p>
          <a:p>
            <a:endParaRPr lang="en-GB" altLang="en-US" dirty="0" smtClean="0">
              <a:ea typeface="ＭＳ Ｐゴシック" panose="020B0600070205080204" pitchFamily="34" charset="-128"/>
            </a:endParaRPr>
          </a:p>
        </p:txBody>
      </p:sp>
      <p:pic>
        <p:nvPicPr>
          <p:cNvPr id="19460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r="12199"/>
          <a:stretch>
            <a:fillRect/>
          </a:stretch>
        </p:blipFill>
        <p:spPr>
          <a:xfrm>
            <a:off x="5583238" y="1076325"/>
            <a:ext cx="3324225" cy="2473325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43" y="3789040"/>
            <a:ext cx="334837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8394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 smtClean="0">
                <a:solidFill>
                  <a:schemeClr val="accent1">
                    <a:lumMod val="50000"/>
                  </a:schemeClr>
                </a:solidFill>
              </a:rPr>
              <a:t>Resilience – the challenges</a:t>
            </a:r>
            <a:endParaRPr lang="en-GB" sz="28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2965" y="1905001"/>
            <a:ext cx="3939035" cy="426988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1600" dirty="0" smtClean="0"/>
              <a:t>Inefficient market responses lead to market failures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Organisational </a:t>
            </a:r>
            <a:r>
              <a:rPr lang="en-GB" sz="1600" dirty="0"/>
              <a:t>failures and community </a:t>
            </a:r>
            <a:r>
              <a:rPr lang="en-GB" sz="1600" dirty="0" smtClean="0"/>
              <a:t>incoherence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Complex socio-technical interdependencies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600" dirty="0"/>
              <a:t>Need to understand personal and corporate behaviours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Knowledge gaps; products and services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600" dirty="0"/>
              <a:t>Unproven responses and technologies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Lack of standards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Sudden shocks </a:t>
            </a:r>
            <a:r>
              <a:rPr lang="en-GB" sz="1600" dirty="0" smtClean="0"/>
              <a:t>vs. </a:t>
            </a:r>
            <a:r>
              <a:rPr lang="en-GB" sz="1600" dirty="0"/>
              <a:t>long term </a:t>
            </a:r>
            <a:r>
              <a:rPr lang="en-GB" sz="1600" dirty="0" smtClean="0"/>
              <a:t>change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600" dirty="0"/>
              <a:t>Non-stationary risk statistics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8064" y="1905001"/>
            <a:ext cx="3456384" cy="4259132"/>
          </a:xfrm>
        </p:spPr>
        <p:txBody>
          <a:bodyPr/>
          <a:lstStyle/>
          <a:p>
            <a:endParaRPr lang="en-GB" dirty="0" smtClean="0"/>
          </a:p>
          <a:p>
            <a:r>
              <a:rPr lang="en-GB" u="sng" dirty="0" smtClean="0"/>
              <a:t>BRE Trust Research Programme</a:t>
            </a:r>
          </a:p>
          <a:p>
            <a:r>
              <a:rPr lang="en-GB" dirty="0" smtClean="0"/>
              <a:t>Property </a:t>
            </a:r>
            <a:r>
              <a:rPr lang="en-GB" dirty="0"/>
              <a:t>Flood Resilience</a:t>
            </a:r>
          </a:p>
          <a:p>
            <a:r>
              <a:rPr lang="en-GB" dirty="0"/>
              <a:t>Overheating</a:t>
            </a:r>
          </a:p>
          <a:p>
            <a:r>
              <a:rPr lang="en-GB" dirty="0"/>
              <a:t>Wind loading</a:t>
            </a:r>
          </a:p>
          <a:p>
            <a:r>
              <a:rPr lang="en-GB" dirty="0"/>
              <a:t>QSAND Development</a:t>
            </a:r>
          </a:p>
          <a:p>
            <a:r>
              <a:rPr lang="en-GB" dirty="0"/>
              <a:t>Community Resilience (University of Brasilia)</a:t>
            </a:r>
          </a:p>
          <a:p>
            <a:r>
              <a:rPr lang="en-GB" dirty="0"/>
              <a:t>Energy Resilience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7155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23800" y="1673392"/>
            <a:ext cx="4000355" cy="4635928"/>
          </a:xfrm>
        </p:spPr>
        <p:txBody>
          <a:bodyPr>
            <a:normAutofit fontScale="25000" lnSpcReduction="20000"/>
          </a:bodyPr>
          <a:lstStyle/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In the last 10 years </a:t>
            </a:r>
            <a:r>
              <a:rPr lang="en-GB" sz="6400" dirty="0" smtClean="0">
                <a:solidFill>
                  <a:schemeClr val="tx1"/>
                </a:solidFill>
                <a:latin typeface="+mn-lt"/>
              </a:rPr>
              <a:t>Insurers (ABI members) </a:t>
            </a:r>
            <a:r>
              <a:rPr lang="en-GB" sz="6400" dirty="0">
                <a:solidFill>
                  <a:schemeClr val="tx1"/>
                </a:solidFill>
                <a:latin typeface="+mn-lt"/>
              </a:rPr>
              <a:t>have paid around £6bn* in flood claims</a:t>
            </a:r>
            <a:r>
              <a:rPr lang="en-GB" sz="6400" dirty="0" smtClean="0">
                <a:solidFill>
                  <a:schemeClr val="tx1"/>
                </a:solidFill>
                <a:latin typeface="+mn-lt"/>
              </a:rPr>
              <a:t>. </a:t>
            </a:r>
            <a:endParaRPr lang="en-GB" sz="6400" dirty="0">
              <a:solidFill>
                <a:schemeClr val="tx1"/>
              </a:solidFill>
              <a:latin typeface="+mn-lt"/>
            </a:endParaRPr>
          </a:p>
          <a:p>
            <a:r>
              <a:rPr lang="en-GB" sz="6400" dirty="0" smtClean="0">
                <a:solidFill>
                  <a:schemeClr val="tx1"/>
                </a:solidFill>
                <a:latin typeface="+mn-lt"/>
              </a:rPr>
              <a:t>Notable </a:t>
            </a:r>
            <a:r>
              <a:rPr lang="en-GB" sz="6400" dirty="0">
                <a:solidFill>
                  <a:schemeClr val="tx1"/>
                </a:solidFill>
                <a:latin typeface="+mn-lt"/>
              </a:rPr>
              <a:t>losses </a:t>
            </a:r>
            <a:r>
              <a:rPr lang="en-GB" sz="6400" dirty="0" smtClean="0">
                <a:solidFill>
                  <a:schemeClr val="tx1"/>
                </a:solidFill>
                <a:latin typeface="+mn-lt"/>
              </a:rPr>
              <a:t>include:</a:t>
            </a:r>
            <a:endParaRPr lang="en-GB" sz="6400" dirty="0">
              <a:solidFill>
                <a:schemeClr val="tx1"/>
              </a:solidFill>
              <a:latin typeface="+mn-lt"/>
            </a:endParaRPr>
          </a:p>
          <a:p>
            <a:r>
              <a:rPr lang="en-GB" sz="6400" dirty="0" smtClean="0">
                <a:solidFill>
                  <a:schemeClr val="tx1"/>
                </a:solidFill>
                <a:latin typeface="+mn-lt"/>
              </a:rPr>
              <a:t>1998 </a:t>
            </a:r>
            <a:r>
              <a:rPr lang="en-GB" sz="6400" dirty="0">
                <a:solidFill>
                  <a:schemeClr val="tx1"/>
                </a:solidFill>
                <a:latin typeface="+mn-lt"/>
              </a:rPr>
              <a:t>Easter Floods – 4,200 properties flooded, £350m losses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2000 Autumn Floods -10,000 properties flooded, </a:t>
            </a:r>
            <a:r>
              <a:rPr lang="en-GB" sz="6400" b="1" dirty="0">
                <a:solidFill>
                  <a:schemeClr val="tx1"/>
                </a:solidFill>
                <a:latin typeface="+mn-lt"/>
              </a:rPr>
              <a:t>£1bn </a:t>
            </a:r>
            <a:r>
              <a:rPr lang="en-GB" sz="6400" dirty="0">
                <a:solidFill>
                  <a:schemeClr val="tx1"/>
                </a:solidFill>
                <a:latin typeface="+mn-lt"/>
              </a:rPr>
              <a:t>losses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2004 </a:t>
            </a:r>
            <a:r>
              <a:rPr lang="en-GB" sz="6400" dirty="0" err="1">
                <a:solidFill>
                  <a:schemeClr val="tx1"/>
                </a:solidFill>
                <a:latin typeface="+mn-lt"/>
              </a:rPr>
              <a:t>Boscastle</a:t>
            </a:r>
            <a:r>
              <a:rPr lang="en-GB" sz="6400" dirty="0">
                <a:solidFill>
                  <a:schemeClr val="tx1"/>
                </a:solidFill>
                <a:latin typeface="+mn-lt"/>
              </a:rPr>
              <a:t> -100 properties flooded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2005 Carlisle –2,700 properties flooded, £400m losses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2007 Summer Floods –61,000 properties flooded, </a:t>
            </a:r>
            <a:r>
              <a:rPr lang="en-GB" sz="6400" b="1" dirty="0">
                <a:solidFill>
                  <a:schemeClr val="tx1"/>
                </a:solidFill>
                <a:latin typeface="+mn-lt"/>
              </a:rPr>
              <a:t>£3bn losses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2009 Cumbria –2,200 properties flooded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2013/14 Winter Storms – 5,000 properties flooded, </a:t>
            </a:r>
            <a:r>
              <a:rPr lang="en-GB" sz="6400" b="1" dirty="0">
                <a:solidFill>
                  <a:schemeClr val="tx1"/>
                </a:solidFill>
                <a:latin typeface="+mn-lt"/>
              </a:rPr>
              <a:t>&lt;£1bn </a:t>
            </a:r>
            <a:r>
              <a:rPr lang="en-GB" sz="6400" dirty="0">
                <a:solidFill>
                  <a:schemeClr val="tx1"/>
                </a:solidFill>
                <a:latin typeface="+mn-lt"/>
              </a:rPr>
              <a:t>losses</a:t>
            </a:r>
          </a:p>
          <a:p>
            <a:r>
              <a:rPr lang="en-GB" sz="6400" dirty="0">
                <a:solidFill>
                  <a:schemeClr val="tx1"/>
                </a:solidFill>
                <a:latin typeface="+mn-lt"/>
              </a:rPr>
              <a:t>2015/16 Winter Storms – Desmond, Eva and Frank - </a:t>
            </a:r>
            <a:r>
              <a:rPr lang="en-GB" sz="6400" b="1" dirty="0">
                <a:solidFill>
                  <a:schemeClr val="tx1"/>
                </a:solidFill>
                <a:latin typeface="+mn-lt"/>
              </a:rPr>
              <a:t>£</a:t>
            </a:r>
            <a:r>
              <a:rPr lang="en-GB" sz="6400" b="1" dirty="0" smtClean="0">
                <a:solidFill>
                  <a:schemeClr val="tx1"/>
                </a:solidFill>
                <a:latin typeface="+mn-lt"/>
              </a:rPr>
              <a:t>1bn</a:t>
            </a:r>
            <a:endParaRPr lang="en-GB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924" y="1406961"/>
            <a:ext cx="3819621" cy="205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95" y="3991356"/>
            <a:ext cx="3819621" cy="219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972355"/>
            <a:ext cx="3384375" cy="434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24" dirty="0" smtClean="0">
                <a:latin typeface="+mn-lt"/>
              </a:rPr>
              <a:t>Flood events (UK)</a:t>
            </a:r>
            <a:endParaRPr lang="en-GB" sz="2224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92960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BRE Resilient </a:t>
            </a:r>
            <a:r>
              <a:rPr lang="en-GB" dirty="0" smtClean="0"/>
              <a:t>house: expelling water </a:t>
            </a:r>
            <a:r>
              <a:rPr lang="en-GB" dirty="0" smtClean="0"/>
              <a:t>quickly (bre.co.uk/…)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97" y="2312894"/>
            <a:ext cx="4516345" cy="3312690"/>
          </a:xfrm>
          <a:prstGeom prst="rect">
            <a:avLst/>
          </a:prstGeom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" r="2614"/>
          <a:stretch/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Image result for property flood resilience database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2" b="2265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2455" y="6237312"/>
            <a:ext cx="8284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PFR – database, Code of Practice, Training, Certification …….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61756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Stephen Garvin</a:t>
            </a:r>
          </a:p>
          <a:p>
            <a:r>
              <a:rPr lang="en-GB" dirty="0" smtClean="0"/>
              <a:t>garvins@bre.co.uk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78987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BRE 16-9">
  <a:themeElements>
    <a:clrScheme name="Custom 11">
      <a:dk1>
        <a:srgbClr val="4D4D4D"/>
      </a:dk1>
      <a:lt1>
        <a:srgbClr val="FFFFFF"/>
      </a:lt1>
      <a:dk2>
        <a:srgbClr val="4D4D4D"/>
      </a:dk2>
      <a:lt2>
        <a:srgbClr val="988F86"/>
      </a:lt2>
      <a:accent1>
        <a:srgbClr val="C1BB00"/>
      </a:accent1>
      <a:accent2>
        <a:srgbClr val="00B8BA"/>
      </a:accent2>
      <a:accent3>
        <a:srgbClr val="4BBBEB"/>
      </a:accent3>
      <a:accent4>
        <a:srgbClr val="404040"/>
      </a:accent4>
      <a:accent5>
        <a:srgbClr val="A9DEE6"/>
      </a:accent5>
      <a:accent6>
        <a:srgbClr val="00B8BA"/>
      </a:accent6>
      <a:hlink>
        <a:srgbClr val="4BBBEB"/>
      </a:hlink>
      <a:folHlink>
        <a:srgbClr val="A9DEE6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4D4D4D"/>
        </a:dk1>
        <a:lt1>
          <a:srgbClr val="FFFFFF"/>
        </a:lt1>
        <a:dk2>
          <a:srgbClr val="4D4D4D"/>
        </a:dk2>
        <a:lt2>
          <a:srgbClr val="988F86"/>
        </a:lt2>
        <a:accent1>
          <a:srgbClr val="C1BB00"/>
        </a:accent1>
        <a:accent2>
          <a:srgbClr val="00C0B5"/>
        </a:accent2>
        <a:accent3>
          <a:srgbClr val="FFFFFF"/>
        </a:accent3>
        <a:accent4>
          <a:srgbClr val="404040"/>
        </a:accent4>
        <a:accent5>
          <a:srgbClr val="DDDAAA"/>
        </a:accent5>
        <a:accent6>
          <a:srgbClr val="00AEA4"/>
        </a:accent6>
        <a:hlink>
          <a:srgbClr val="0099CC"/>
        </a:hlink>
        <a:folHlink>
          <a:srgbClr val="A1DEE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4684</TotalTime>
  <Words>396</Words>
  <Application>Microsoft Office PowerPoint</Application>
  <PresentationFormat>On-screen Show (4:3)</PresentationFormat>
  <Paragraphs>53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ＭＳ Ｐゴシック</vt:lpstr>
      <vt:lpstr>Arial</vt:lpstr>
      <vt:lpstr>Calibri</vt:lpstr>
      <vt:lpstr>Century Gothic</vt:lpstr>
      <vt:lpstr>Constantia</vt:lpstr>
      <vt:lpstr>Courier New</vt:lpstr>
      <vt:lpstr>Segoe UI</vt:lpstr>
      <vt:lpstr>Segoe UI Semibold</vt:lpstr>
      <vt:lpstr>Wingdings</vt:lpstr>
      <vt:lpstr>BRE 16-9</vt:lpstr>
      <vt:lpstr>Resilience of the built environment  </vt:lpstr>
      <vt:lpstr>BRE Centre for Resilience</vt:lpstr>
      <vt:lpstr>Resilience</vt:lpstr>
      <vt:lpstr>Resilience – the challenges</vt:lpstr>
      <vt:lpstr>PowerPoint Presentation</vt:lpstr>
      <vt:lpstr>BRE Resilient house: expelling water quickly (bre.co.uk/…)</vt:lpstr>
      <vt:lpstr>Thank you</vt:lpstr>
    </vt:vector>
  </TitlesOfParts>
  <Company>-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Garvin</dc:creator>
  <cp:lastModifiedBy>Garvin, Stephen</cp:lastModifiedBy>
  <cp:revision>428</cp:revision>
  <cp:lastPrinted>2017-09-07T20:53:34Z</cp:lastPrinted>
  <dcterms:created xsi:type="dcterms:W3CDTF">2010-08-31T15:20:43Z</dcterms:created>
  <dcterms:modified xsi:type="dcterms:W3CDTF">2017-09-13T09:39:31Z</dcterms:modified>
</cp:coreProperties>
</file>