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96" r:id="rId2"/>
    <p:sldId id="720" r:id="rId3"/>
    <p:sldId id="622" r:id="rId4"/>
    <p:sldId id="481" r:id="rId5"/>
    <p:sldId id="725" r:id="rId6"/>
    <p:sldId id="716" r:id="rId7"/>
    <p:sldId id="620" r:id="rId8"/>
  </p:sldIdLst>
  <p:sldSz cx="9144000" cy="6858000" type="screen4x3"/>
  <p:notesSz cx="9926638" cy="67976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3606" autoAdjust="0"/>
  </p:normalViewPr>
  <p:slideViewPr>
    <p:cSldViewPr>
      <p:cViewPr varScale="1">
        <p:scale>
          <a:sx n="70" d="100"/>
          <a:sy n="70" d="100"/>
        </p:scale>
        <p:origin x="1176" y="54"/>
      </p:cViewPr>
      <p:guideLst>
        <p:guide orient="horz" pos="3884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13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1F61E6-E49F-46E7-9CE5-4C187A3D44A1}" type="datetimeFigureOut">
              <a:rPr lang="el-GR"/>
              <a:pPr>
                <a:defRPr/>
              </a:pPr>
              <a:t>13/9/2017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C7D69F-7FDD-48B0-9D59-7A95B763F2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63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2390AD78-EEB2-4D7E-8937-476047626CC0}" type="datetimeFigureOut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9FC0982-3C23-4649-A372-9B5AA1261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C0982-3C23-4649-A372-9B5AA12619D5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519113"/>
            <a:ext cx="3448050" cy="2586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ways Insurers supported</a:t>
            </a:r>
            <a:r>
              <a:rPr lang="en-GB" baseline="0" dirty="0" smtClean="0"/>
              <a:t> customers including caravans, dehumidifiers and contractors from outside UK etc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9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ont page lower res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>
            <a:fillRect/>
          </a:stretch>
        </p:blipFill>
        <p:spPr bwMode="auto">
          <a:xfrm>
            <a:off x="441326" y="992718"/>
            <a:ext cx="8702675" cy="55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 smtClean="0">
                <a:solidFill>
                  <a:srgbClr val="FFFFFF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5" y="1405884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2154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 single object - picture gtable graph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77865" y="1119188"/>
            <a:ext cx="8218487" cy="5130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6442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s for OPX_divid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6029" b="26993"/>
          <a:stretch>
            <a:fillRect/>
          </a:stretch>
        </p:blipFill>
        <p:spPr bwMode="auto">
          <a:xfrm>
            <a:off x="557213" y="905934"/>
            <a:ext cx="8761412" cy="5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7" y="1032193"/>
            <a:ext cx="53384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5"/>
            <a:ext cx="5361759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935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 div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26443"/>
          <a:stretch>
            <a:fillRect/>
          </a:stretch>
        </p:blipFill>
        <p:spPr bwMode="auto">
          <a:xfrm>
            <a:off x="557213" y="865717"/>
            <a:ext cx="86042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07554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4267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35552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 div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26540"/>
          <a:stretch>
            <a:fillRect/>
          </a:stretch>
        </p:blipFill>
        <p:spPr bwMode="auto">
          <a:xfrm>
            <a:off x="555625" y="838200"/>
            <a:ext cx="8604250" cy="58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4502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464413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7411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28653"/>
          <a:stretch>
            <a:fillRect/>
          </a:stretch>
        </p:blipFill>
        <p:spPr bwMode="auto">
          <a:xfrm>
            <a:off x="555625" y="865718"/>
            <a:ext cx="8605838" cy="56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572446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5"/>
            <a:ext cx="4592386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286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25874"/>
          <a:stretch>
            <a:fillRect/>
          </a:stretch>
        </p:blipFill>
        <p:spPr bwMode="auto">
          <a:xfrm>
            <a:off x="554038" y="878418"/>
            <a:ext cx="8604250" cy="57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8" y="1032193"/>
            <a:ext cx="4512485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532163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0991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6273"/>
          <a:stretch>
            <a:fillRect/>
          </a:stretch>
        </p:blipFill>
        <p:spPr bwMode="auto">
          <a:xfrm>
            <a:off x="555625" y="933451"/>
            <a:ext cx="8605838" cy="57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504990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5"/>
            <a:ext cx="4524636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8154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26402"/>
          <a:stretch>
            <a:fillRect/>
          </a:stretch>
        </p:blipFill>
        <p:spPr bwMode="auto">
          <a:xfrm>
            <a:off x="552450" y="844551"/>
            <a:ext cx="86042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732338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6625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3924"/>
          <a:stretch>
            <a:fillRect/>
          </a:stretch>
        </p:blipFill>
        <p:spPr bwMode="auto">
          <a:xfrm>
            <a:off x="554038" y="933451"/>
            <a:ext cx="8604250" cy="59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90000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5"/>
            <a:ext cx="4509580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56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6273"/>
          <a:stretch>
            <a:fillRect/>
          </a:stretch>
        </p:blipFill>
        <p:spPr bwMode="auto">
          <a:xfrm>
            <a:off x="555625" y="941917"/>
            <a:ext cx="8605838" cy="57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362584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381609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935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re Slide2 16.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9067"/>
            <a:ext cx="85979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 smtClean="0">
                <a:solidFill>
                  <a:srgbClr val="FFFFFF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5" y="1405884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3689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ea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7291"/>
          <a:stretch>
            <a:fillRect/>
          </a:stretch>
        </p:blipFill>
        <p:spPr bwMode="auto">
          <a:xfrm>
            <a:off x="555625" y="1007534"/>
            <a:ext cx="8751888" cy="60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7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23542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as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1013885"/>
            <a:ext cx="8759825" cy="54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7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7653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xtingui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950385"/>
            <a:ext cx="8778875" cy="514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6485"/>
            <a:ext cx="869950" cy="5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7534"/>
            <a:ext cx="358775" cy="54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7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2846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urity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956733"/>
            <a:ext cx="8778875" cy="51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6485"/>
            <a:ext cx="869950" cy="5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7534"/>
            <a:ext cx="358775" cy="54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7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8" y="1409385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1434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se study image slide - rev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800" baseline="0"/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icon (underneath grey bar)</a:t>
            </a:r>
            <a:br>
              <a:rPr lang="en-GB" dirty="0" smtClean="0"/>
            </a:br>
            <a:r>
              <a:rPr lang="en-GB" dirty="0" smtClean="0"/>
              <a:t>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720054"/>
            <a:ext cx="9144000" cy="1398808"/>
          </a:xfrm>
          <a:prstGeom prst="rect">
            <a:avLst/>
          </a:prstGeom>
          <a:solidFill>
            <a:schemeClr val="accent1"/>
          </a:solidFill>
        </p:spPr>
        <p:txBody>
          <a:bodyPr wrap="square" lIns="1980000" tIns="144000" rIns="1980000" bIns="144000" anchor="ctr" anchorCtr="0">
            <a:spAutoFit/>
          </a:bodyPr>
          <a:lstStyle>
            <a:lvl1pPr algn="ctr">
              <a:defRPr sz="1800" b="0" baseline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add text – optional grey bar used to reveal interesting project fact (no more than five lines or 30 words at 18pt). To use slide without reveal, select grey bar and delete. 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96136" y="6366927"/>
            <a:ext cx="2880320" cy="17281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700" b="0" i="0" baseline="0">
                <a:solidFill>
                  <a:srgbClr val="000000"/>
                </a:solidFill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add copyright. Format: Image Photographer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492997"/>
            <a:ext cx="4464298" cy="8640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 cap="all" spc="240" baseline="0">
                <a:solidFill>
                  <a:srgbClr val="000000"/>
                </a:solidFill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ADD PROJECT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6392817"/>
            <a:ext cx="2520280" cy="1428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" baseline="0">
                <a:solidFill>
                  <a:srgbClr val="968C8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COPYRIGHT © 1976-2014 </a:t>
            </a:r>
            <a:r>
              <a:rPr lang="en-US" dirty="0" err="1" smtClean="0"/>
              <a:t>BUROHAPPOLD</a:t>
            </a:r>
            <a:r>
              <a:rPr lang="en-US" dirty="0" smtClean="0"/>
              <a:t> ENGINEERING.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6904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90" y="1570036"/>
            <a:ext cx="7670799" cy="4470402"/>
          </a:xfrm>
          <a:prstGeom prst="rect">
            <a:avLst/>
          </a:prstGeom>
        </p:spPr>
        <p:txBody>
          <a:bodyPr vert="horz" lIns="69732" tIns="34866" rIns="69732" bIns="34866"/>
          <a:lstStyle>
            <a:lvl1pPr marL="255027" indent="-255027">
              <a:buSzPct val="120000"/>
              <a:buFontTx/>
              <a:buBlip>
                <a:blip r:embed="rId2"/>
              </a:buBlip>
              <a:defRPr sz="1639">
                <a:solidFill>
                  <a:srgbClr val="404040"/>
                </a:solidFill>
                <a:latin typeface="Arial"/>
                <a:cs typeface="Arial"/>
              </a:defRPr>
            </a:lvl1pPr>
            <a:lvl2pPr marL="663072" indent="-255027">
              <a:buClr>
                <a:srgbClr val="00727A"/>
              </a:buClr>
              <a:buSzPct val="100000"/>
              <a:buFont typeface="Wingdings" pitchFamily="2" charset="2"/>
              <a:buChar char="à"/>
              <a:defRPr sz="1405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962020" indent="-145933">
              <a:buClr>
                <a:srgbClr val="004563"/>
              </a:buClr>
              <a:buSzPct val="100000"/>
              <a:buFont typeface="Arial" pitchFamily="34" charset="0"/>
              <a:buChar char="­"/>
              <a:defRPr sz="1288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727697" y="331681"/>
            <a:ext cx="7681293" cy="338137"/>
          </a:xfrm>
          <a:prstGeom prst="rect">
            <a:avLst/>
          </a:prstGeom>
        </p:spPr>
        <p:txBody>
          <a:bodyPr lIns="69732" tIns="34866" rIns="69732" bIns="34866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>
          <a:xfrm>
            <a:off x="273150" y="6406914"/>
            <a:ext cx="252710" cy="225542"/>
          </a:xfrm>
          <a:prstGeom prst="rect">
            <a:avLst/>
          </a:prstGeom>
        </p:spPr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>
          <a:xfrm>
            <a:off x="624391" y="6511778"/>
            <a:ext cx="2858551" cy="214796"/>
          </a:xfrm>
          <a:prstGeom prst="rect">
            <a:avLst/>
          </a:prstGeom>
        </p:spPr>
        <p:txBody>
          <a:bodyPr lIns="69721" tIns="34861" rIns="69721" bIns="34861"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7" y="819405"/>
            <a:ext cx="7670799" cy="381795"/>
          </a:xfrm>
          <a:prstGeom prst="rect">
            <a:avLst/>
          </a:prstGeom>
        </p:spPr>
        <p:txBody>
          <a:bodyPr vert="horz" lIns="69732" tIns="34866" rIns="69732" bIns="34866">
            <a:normAutofit/>
          </a:bodyPr>
          <a:lstStyle>
            <a:lvl1pPr marL="255027" indent="-255027">
              <a:buSzPct val="120000"/>
              <a:buFontTx/>
              <a:buNone/>
              <a:defRPr sz="1288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663072" indent="-255027">
              <a:buClr>
                <a:srgbClr val="00727A"/>
              </a:buClr>
              <a:buSzPct val="100000"/>
              <a:buFontTx/>
              <a:buNone/>
              <a:defRPr sz="1405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962020" indent="-145933">
              <a:buClr>
                <a:srgbClr val="004563"/>
              </a:buClr>
              <a:buSzPct val="100000"/>
              <a:buFontTx/>
              <a:buNone/>
              <a:defRPr sz="1288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2" y="6508750"/>
            <a:ext cx="2133601" cy="217824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702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4723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inge wid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1"/>
            <a:ext cx="6532022" cy="42698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289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5" y="1041093"/>
            <a:ext cx="4401366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4358978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3065" y="1151069"/>
            <a:ext cx="3829722" cy="504533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56062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Title,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6" y="1041093"/>
            <a:ext cx="8274119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5" y="1905000"/>
            <a:ext cx="3735033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496696" y="1914861"/>
            <a:ext cx="4378848" cy="429226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5654144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5" y="1041093"/>
            <a:ext cx="4831672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4832314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83219" y="1075765"/>
            <a:ext cx="3324114" cy="2474259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95770" y="3668359"/>
            <a:ext cx="3324114" cy="252804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19452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Wide Column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6" y="1041093"/>
            <a:ext cx="829563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4" y="1905002"/>
            <a:ext cx="5090498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85648" y="1947135"/>
            <a:ext cx="2700171" cy="206546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96406" y="4141693"/>
            <a:ext cx="2701963" cy="200092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3229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965" y="1905001"/>
            <a:ext cx="3082925" cy="42698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4592" y="1905001"/>
            <a:ext cx="3084512" cy="42591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3947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ngle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s for O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7534"/>
            <a:ext cx="358775" cy="54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775" y="1903414"/>
            <a:ext cx="8294688" cy="43576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4303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new 70 line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011767"/>
            <a:ext cx="8604250" cy="58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1" y="1041401"/>
            <a:ext cx="8494713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9" y="1871134"/>
            <a:ext cx="6319837" cy="37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10" descr="bre_logo_rgb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201084"/>
            <a:ext cx="73501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"/>
          <a:stretch>
            <a:fillRect/>
          </a:stretch>
        </p:blipFill>
        <p:spPr bwMode="auto">
          <a:xfrm>
            <a:off x="0" y="1011767"/>
            <a:ext cx="381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9" r:id="rId24"/>
    <p:sldLayoutId id="2147483708" r:id="rId2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6538" indent="-23653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1338" indent="-303213" algn="l" rtl="0" eaLnBrk="0" fontAlgn="base" hangingPunct="0">
        <a:spcBef>
          <a:spcPct val="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035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84263" indent="-2794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76350" indent="-1905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35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907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479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1051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centre4resilience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8653" y="1032936"/>
            <a:ext cx="7237413" cy="1198033"/>
          </a:xfrm>
        </p:spPr>
        <p:txBody>
          <a:bodyPr/>
          <a:lstStyle/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Resilience of the built environment</a:t>
            </a:r>
            <a:r>
              <a:rPr lang="en-GB" sz="2800" dirty="0" smtClean="0">
                <a:ea typeface="ＭＳ Ｐゴシック" pitchFamily="34" charset="-128"/>
              </a:rPr>
              <a:t/>
            </a:r>
            <a:br>
              <a:rPr lang="en-GB" sz="2800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/>
            </a:r>
            <a:br>
              <a:rPr lang="en-GB" dirty="0" smtClean="0">
                <a:ea typeface="ＭＳ Ｐゴシック" pitchFamily="34" charset="-128"/>
              </a:rPr>
            </a:b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025" y="2492896"/>
            <a:ext cx="7620383" cy="1080120"/>
          </a:xfrm>
        </p:spPr>
        <p:txBody>
          <a:bodyPr/>
          <a:lstStyle/>
          <a:p>
            <a:r>
              <a:rPr lang="en-GB" dirty="0" smtClean="0"/>
              <a:t>Dr Stephen Garvin – Director, BRE Centre for 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56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4713" cy="861484"/>
          </a:xfrm>
        </p:spPr>
        <p:txBody>
          <a:bodyPr/>
          <a:lstStyle/>
          <a:p>
            <a:pPr algn="r"/>
            <a:r>
              <a:rPr lang="en-GB" sz="2800" b="0" dirty="0" smtClean="0">
                <a:solidFill>
                  <a:schemeClr val="accent1">
                    <a:lumMod val="50000"/>
                  </a:schemeClr>
                </a:solidFill>
              </a:rPr>
              <a:t>BRE Centre for Resilience</a:t>
            </a:r>
            <a:endParaRPr lang="en-GB" sz="2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2965" y="1484784"/>
            <a:ext cx="3723011" cy="4269889"/>
          </a:xfrm>
        </p:spPr>
        <p:txBody>
          <a:bodyPr/>
          <a:lstStyle/>
          <a:p>
            <a:r>
              <a:rPr lang="en-GB" sz="1800" b="1" dirty="0"/>
              <a:t>BRE Centre for Resilience </a:t>
            </a:r>
            <a:r>
              <a:rPr lang="en-GB" sz="1800" dirty="0"/>
              <a:t>is a </a:t>
            </a:r>
            <a:r>
              <a:rPr lang="en-GB" sz="1800" dirty="0" smtClean="0"/>
              <a:t>Research</a:t>
            </a:r>
            <a:r>
              <a:rPr lang="en-GB" sz="1800" b="1" dirty="0" smtClean="0"/>
              <a:t> </a:t>
            </a:r>
            <a:r>
              <a:rPr lang="en-GB" sz="1800" dirty="0"/>
              <a:t>H</a:t>
            </a:r>
            <a:r>
              <a:rPr lang="en-GB" sz="1800" dirty="0" smtClean="0"/>
              <a:t>ub</a:t>
            </a:r>
            <a:r>
              <a:rPr lang="en-GB" sz="1800" b="1" dirty="0" smtClean="0"/>
              <a:t> </a:t>
            </a:r>
            <a:r>
              <a:rPr lang="en-GB" sz="1800" dirty="0"/>
              <a:t>that will </a:t>
            </a:r>
            <a:r>
              <a:rPr lang="en-GB" sz="1800" dirty="0" smtClean="0"/>
              <a:t>deliver research and innovation </a:t>
            </a:r>
            <a:r>
              <a:rPr lang="en-GB" sz="1800" dirty="0"/>
              <a:t>in partnership with </a:t>
            </a:r>
            <a:r>
              <a:rPr lang="en-GB" sz="1800" dirty="0" smtClean="0"/>
              <a:t>government, universities, the </a:t>
            </a:r>
            <a:r>
              <a:rPr lang="en-GB" sz="1800" dirty="0"/>
              <a:t>construction industry and the insurance </a:t>
            </a:r>
            <a:r>
              <a:rPr lang="en-GB" sz="1800" dirty="0" smtClean="0"/>
              <a:t>sector</a:t>
            </a:r>
            <a:endParaRPr lang="en-GB" sz="1800" dirty="0"/>
          </a:p>
          <a:p>
            <a:r>
              <a:rPr lang="en-GB" sz="1800" dirty="0" smtClean="0"/>
              <a:t>Working </a:t>
            </a:r>
            <a:r>
              <a:rPr lang="en-GB" sz="1800" dirty="0"/>
              <a:t>together to provide a </a:t>
            </a:r>
            <a:r>
              <a:rPr lang="en-GB" sz="1800" dirty="0" smtClean="0"/>
              <a:t>platform of resilience expertise for the UK, facilitated by BRE and its HEI and private sector partners</a:t>
            </a:r>
            <a:endParaRPr lang="en-GB" sz="1800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1864" y="1474124"/>
            <a:ext cx="3444552" cy="4259132"/>
          </a:xfrm>
        </p:spPr>
        <p:txBody>
          <a:bodyPr/>
          <a:lstStyle/>
          <a:p>
            <a:r>
              <a:rPr lang="en-GB" sz="1800" dirty="0" smtClean="0"/>
              <a:t>National </a:t>
            </a:r>
            <a:r>
              <a:rPr lang="en-GB" sz="1800" dirty="0"/>
              <a:t>and </a:t>
            </a:r>
            <a:r>
              <a:rPr lang="en-GB" sz="1800" dirty="0" smtClean="0"/>
              <a:t>global </a:t>
            </a:r>
            <a:r>
              <a:rPr lang="en-GB" sz="1800" dirty="0"/>
              <a:t>resource for government, local authorities, environment agencies, industry and the </a:t>
            </a:r>
            <a:r>
              <a:rPr lang="en-GB" sz="1800" dirty="0" smtClean="0"/>
              <a:t>public</a:t>
            </a:r>
          </a:p>
          <a:p>
            <a:r>
              <a:rPr lang="en-GB" sz="1800" dirty="0" smtClean="0"/>
              <a:t>Collaborative: 400 ‘friends’</a:t>
            </a:r>
          </a:p>
          <a:p>
            <a:r>
              <a:rPr lang="en-GB" sz="1800" dirty="0" smtClean="0"/>
              <a:t>Partnership – strong leadership based collaboration – government, industry, academic.</a:t>
            </a:r>
          </a:p>
          <a:p>
            <a:r>
              <a:rPr lang="en-GB" sz="1800" dirty="0" smtClean="0"/>
              <a:t>Bre.co.uk/resilience</a:t>
            </a:r>
          </a:p>
          <a:p>
            <a:r>
              <a:rPr lang="en-GB" sz="1800" dirty="0" smtClean="0">
                <a:hlinkClick r:id="rId2"/>
              </a:rPr>
              <a:t>www.centre4resilience.org</a:t>
            </a:r>
            <a:r>
              <a:rPr lang="en-GB" sz="1800" dirty="0" smtClean="0"/>
              <a:t> **</a:t>
            </a:r>
          </a:p>
        </p:txBody>
      </p:sp>
      <p:pic>
        <p:nvPicPr>
          <p:cNvPr id="1026" name="Picture 2" descr="bre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0" y="5561509"/>
            <a:ext cx="4032448" cy="8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7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622300" y="1041400"/>
            <a:ext cx="4832350" cy="860425"/>
          </a:xfrm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Resilience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622300" y="1905000"/>
            <a:ext cx="4832350" cy="4291013"/>
          </a:xfrm>
        </p:spPr>
        <p:txBody>
          <a:bodyPr/>
          <a:lstStyle/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‘the ability of assets, networks and systems to anticipate, absorb, adapt and / or rapidly recover from a disruptive event.’</a:t>
            </a:r>
          </a:p>
          <a:p>
            <a:pPr lvl="1"/>
            <a:r>
              <a:rPr lang="en-GB" altLang="en-US" sz="2400" i="1" dirty="0" smtClean="0">
                <a:ea typeface="ＭＳ Ｐゴシック" panose="020B0600070205080204" pitchFamily="34" charset="-128"/>
              </a:rPr>
              <a:t>Cabinet Office</a:t>
            </a:r>
          </a:p>
          <a:p>
            <a:pPr lvl="1"/>
            <a:endParaRPr lang="en-GB" altLang="en-US" sz="2400" i="1" dirty="0" smtClean="0">
              <a:ea typeface="ＭＳ Ｐゴシック" panose="020B0600070205080204" pitchFamily="34" charset="-128"/>
            </a:endParaRPr>
          </a:p>
          <a:p>
            <a:r>
              <a:rPr lang="en-GB" sz="1800" dirty="0"/>
              <a:t>Resilience means the built environment being better at preparing for and responding to the extreme weather events, natural disasters, man-made disaster, crime, terrorism, resource loss, fire, IT/cyber failures, ……</a:t>
            </a:r>
          </a:p>
          <a:p>
            <a:endParaRPr lang="en-GB" altLang="en-US" sz="1800" u="sng" dirty="0" smtClean="0">
              <a:ea typeface="ＭＳ Ｐゴシック" panose="020B0600070205080204" pitchFamily="34" charset="-128"/>
            </a:endParaRP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12199"/>
          <a:stretch>
            <a:fillRect/>
          </a:stretch>
        </p:blipFill>
        <p:spPr>
          <a:xfrm>
            <a:off x="5583238" y="1076325"/>
            <a:ext cx="3324225" cy="24733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43" y="3789040"/>
            <a:ext cx="33483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39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dirty="0" smtClean="0">
                <a:solidFill>
                  <a:schemeClr val="accent1">
                    <a:lumMod val="50000"/>
                  </a:schemeClr>
                </a:solidFill>
              </a:rPr>
              <a:t>Resilience – the challenges</a:t>
            </a:r>
            <a:endParaRPr lang="en-GB" sz="2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965" y="1905001"/>
            <a:ext cx="3939035" cy="42698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 smtClean="0"/>
              <a:t>Inefficient market responses lead to market failures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Organisational </a:t>
            </a:r>
            <a:r>
              <a:rPr lang="en-GB" sz="1600" dirty="0"/>
              <a:t>failures and community </a:t>
            </a:r>
            <a:r>
              <a:rPr lang="en-GB" sz="1600" dirty="0" smtClean="0"/>
              <a:t>incoherence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Complex socio-technical interdependencies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Need to understand personal and corporate behaviours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Knowledge gaps; products and services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Unproven responses and technologies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Lack of standards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Sudden shocks </a:t>
            </a:r>
            <a:r>
              <a:rPr lang="en-GB" sz="1600" dirty="0" smtClean="0"/>
              <a:t>vs. </a:t>
            </a:r>
            <a:r>
              <a:rPr lang="en-GB" sz="1600" dirty="0"/>
              <a:t>long term </a:t>
            </a:r>
            <a:r>
              <a:rPr lang="en-GB" sz="1600" dirty="0" smtClean="0"/>
              <a:t>change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Non-stationary risk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905001"/>
            <a:ext cx="3456384" cy="4259132"/>
          </a:xfrm>
        </p:spPr>
        <p:txBody>
          <a:bodyPr/>
          <a:lstStyle/>
          <a:p>
            <a:endParaRPr lang="en-GB" dirty="0" smtClean="0"/>
          </a:p>
          <a:p>
            <a:r>
              <a:rPr lang="en-GB" u="sng" dirty="0" smtClean="0"/>
              <a:t>BRE Trust Research Programme</a:t>
            </a:r>
          </a:p>
          <a:p>
            <a:r>
              <a:rPr lang="en-GB" dirty="0" smtClean="0"/>
              <a:t>Property </a:t>
            </a:r>
            <a:r>
              <a:rPr lang="en-GB" dirty="0"/>
              <a:t>Flood Resilience</a:t>
            </a:r>
          </a:p>
          <a:p>
            <a:r>
              <a:rPr lang="en-GB" dirty="0"/>
              <a:t>Overheating</a:t>
            </a:r>
          </a:p>
          <a:p>
            <a:r>
              <a:rPr lang="en-GB" dirty="0"/>
              <a:t>Wind loading</a:t>
            </a:r>
          </a:p>
          <a:p>
            <a:r>
              <a:rPr lang="en-GB" dirty="0"/>
              <a:t>QSAND Development</a:t>
            </a:r>
          </a:p>
          <a:p>
            <a:r>
              <a:rPr lang="en-GB" dirty="0"/>
              <a:t>Community Resilience (University of Brasilia)</a:t>
            </a:r>
          </a:p>
          <a:p>
            <a:r>
              <a:rPr lang="en-GB" dirty="0"/>
              <a:t>Energy Resilience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715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800" y="1673392"/>
            <a:ext cx="4000355" cy="4635928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In the last 10 years </a:t>
            </a:r>
            <a:r>
              <a:rPr lang="en-GB" sz="6400" dirty="0" smtClean="0">
                <a:solidFill>
                  <a:schemeClr val="tx1"/>
                </a:solidFill>
                <a:latin typeface="+mn-lt"/>
              </a:rPr>
              <a:t>Insurers (ABI members) 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have paid around £6bn* in flood claims</a:t>
            </a:r>
            <a:r>
              <a:rPr lang="en-GB" sz="6400" dirty="0" smtClean="0">
                <a:solidFill>
                  <a:schemeClr val="tx1"/>
                </a:solidFill>
                <a:latin typeface="+mn-lt"/>
              </a:rPr>
              <a:t>. </a:t>
            </a:r>
            <a:endParaRPr lang="en-GB" sz="6400" dirty="0">
              <a:solidFill>
                <a:schemeClr val="tx1"/>
              </a:solidFill>
              <a:latin typeface="+mn-lt"/>
            </a:endParaRPr>
          </a:p>
          <a:p>
            <a:r>
              <a:rPr lang="en-GB" sz="6400" dirty="0" smtClean="0">
                <a:solidFill>
                  <a:schemeClr val="tx1"/>
                </a:solidFill>
                <a:latin typeface="+mn-lt"/>
              </a:rPr>
              <a:t>Notable 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losses </a:t>
            </a:r>
            <a:r>
              <a:rPr lang="en-GB" sz="6400" dirty="0" smtClean="0">
                <a:solidFill>
                  <a:schemeClr val="tx1"/>
                </a:solidFill>
                <a:latin typeface="+mn-lt"/>
              </a:rPr>
              <a:t>include:</a:t>
            </a:r>
            <a:endParaRPr lang="en-GB" sz="6400" dirty="0">
              <a:solidFill>
                <a:schemeClr val="tx1"/>
              </a:solidFill>
              <a:latin typeface="+mn-lt"/>
            </a:endParaRPr>
          </a:p>
          <a:p>
            <a:r>
              <a:rPr lang="en-GB" sz="6400" dirty="0" smtClean="0">
                <a:solidFill>
                  <a:schemeClr val="tx1"/>
                </a:solidFill>
                <a:latin typeface="+mn-lt"/>
              </a:rPr>
              <a:t>1998 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Easter Floods – 4,200 properties flooded, £350m losses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2000 Autumn Floods -10,000 properties flooded, </a:t>
            </a:r>
            <a:r>
              <a:rPr lang="en-GB" sz="6400" b="1" dirty="0">
                <a:solidFill>
                  <a:schemeClr val="tx1"/>
                </a:solidFill>
                <a:latin typeface="+mn-lt"/>
              </a:rPr>
              <a:t>£1bn 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losses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2004 </a:t>
            </a:r>
            <a:r>
              <a:rPr lang="en-GB" sz="6400" dirty="0" err="1">
                <a:solidFill>
                  <a:schemeClr val="tx1"/>
                </a:solidFill>
                <a:latin typeface="+mn-lt"/>
              </a:rPr>
              <a:t>Boscastle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 -100 properties flooded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2005 Carlisle –2,700 properties flooded, £400m losses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2007 Summer Floods –61,000 properties flooded, </a:t>
            </a:r>
            <a:r>
              <a:rPr lang="en-GB" sz="6400" b="1" dirty="0">
                <a:solidFill>
                  <a:schemeClr val="tx1"/>
                </a:solidFill>
                <a:latin typeface="+mn-lt"/>
              </a:rPr>
              <a:t>£3bn losses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2009 Cumbria –2,200 properties flooded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2013/14 Winter Storms – 5,000 properties flooded, </a:t>
            </a:r>
            <a:r>
              <a:rPr lang="en-GB" sz="6400" b="1" dirty="0">
                <a:solidFill>
                  <a:schemeClr val="tx1"/>
                </a:solidFill>
                <a:latin typeface="+mn-lt"/>
              </a:rPr>
              <a:t>&lt;£1bn </a:t>
            </a:r>
            <a:r>
              <a:rPr lang="en-GB" sz="6400" dirty="0">
                <a:solidFill>
                  <a:schemeClr val="tx1"/>
                </a:solidFill>
                <a:latin typeface="+mn-lt"/>
              </a:rPr>
              <a:t>losses</a:t>
            </a:r>
          </a:p>
          <a:p>
            <a:r>
              <a:rPr lang="en-GB" sz="6400" dirty="0">
                <a:solidFill>
                  <a:schemeClr val="tx1"/>
                </a:solidFill>
                <a:latin typeface="+mn-lt"/>
              </a:rPr>
              <a:t>2015/16 Winter Storms – Desmond, Eva and Frank - </a:t>
            </a:r>
            <a:r>
              <a:rPr lang="en-GB" sz="6400" b="1" dirty="0">
                <a:solidFill>
                  <a:schemeClr val="tx1"/>
                </a:solidFill>
                <a:latin typeface="+mn-lt"/>
              </a:rPr>
              <a:t>£</a:t>
            </a:r>
            <a:r>
              <a:rPr lang="en-GB" sz="6400" b="1" dirty="0" smtClean="0">
                <a:solidFill>
                  <a:schemeClr val="tx1"/>
                </a:solidFill>
                <a:latin typeface="+mn-lt"/>
              </a:rPr>
              <a:t>1bn</a:t>
            </a:r>
            <a:endParaRPr lang="en-GB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24" y="1406961"/>
            <a:ext cx="3819621" cy="20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95" y="3991356"/>
            <a:ext cx="3819621" cy="21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972355"/>
            <a:ext cx="3384375" cy="43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24" dirty="0" smtClean="0">
                <a:latin typeface="+mn-lt"/>
              </a:rPr>
              <a:t>Flood events (UK)</a:t>
            </a:r>
            <a:endParaRPr lang="en-GB" sz="2224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29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 Resilient </a:t>
            </a:r>
            <a:r>
              <a:rPr lang="en-GB" dirty="0" smtClean="0"/>
              <a:t>house: expelling water </a:t>
            </a:r>
            <a:r>
              <a:rPr lang="en-GB" dirty="0" smtClean="0"/>
              <a:t>quickly (bre.co.uk/…)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7" y="2312894"/>
            <a:ext cx="4516345" cy="3312690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2614"/>
          <a:stretch/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Image result for property flood resilience database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2" b="226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455" y="6237312"/>
            <a:ext cx="828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PFR – database, Code of Practice, Training, Certification …….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175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Stephen Garvin</a:t>
            </a:r>
          </a:p>
          <a:p>
            <a:r>
              <a:rPr lang="en-GB" dirty="0" smtClean="0"/>
              <a:t>garvins@bre.co.uk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898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RE 16-9">
  <a:themeElements>
    <a:clrScheme name="Custom 11">
      <a:dk1>
        <a:srgbClr val="4D4D4D"/>
      </a:dk1>
      <a:lt1>
        <a:srgbClr val="FFFFFF"/>
      </a:lt1>
      <a:dk2>
        <a:srgbClr val="4D4D4D"/>
      </a:dk2>
      <a:lt2>
        <a:srgbClr val="988F86"/>
      </a:lt2>
      <a:accent1>
        <a:srgbClr val="C1BB00"/>
      </a:accent1>
      <a:accent2>
        <a:srgbClr val="00B8BA"/>
      </a:accent2>
      <a:accent3>
        <a:srgbClr val="4BBBEB"/>
      </a:accent3>
      <a:accent4>
        <a:srgbClr val="404040"/>
      </a:accent4>
      <a:accent5>
        <a:srgbClr val="A9DEE6"/>
      </a:accent5>
      <a:accent6>
        <a:srgbClr val="00B8BA"/>
      </a:accent6>
      <a:hlink>
        <a:srgbClr val="4BBBEB"/>
      </a:hlink>
      <a:folHlink>
        <a:srgbClr val="A9DE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D4D4D"/>
        </a:dk1>
        <a:lt1>
          <a:srgbClr val="FFFFFF"/>
        </a:lt1>
        <a:dk2>
          <a:srgbClr val="4D4D4D"/>
        </a:dk2>
        <a:lt2>
          <a:srgbClr val="988F86"/>
        </a:lt2>
        <a:accent1>
          <a:srgbClr val="C1BB00"/>
        </a:accent1>
        <a:accent2>
          <a:srgbClr val="00C0B5"/>
        </a:accent2>
        <a:accent3>
          <a:srgbClr val="FFFFFF"/>
        </a:accent3>
        <a:accent4>
          <a:srgbClr val="404040"/>
        </a:accent4>
        <a:accent5>
          <a:srgbClr val="DDDAAA"/>
        </a:accent5>
        <a:accent6>
          <a:srgbClr val="00AEA4"/>
        </a:accent6>
        <a:hlink>
          <a:srgbClr val="0099CC"/>
        </a:hlink>
        <a:folHlink>
          <a:srgbClr val="A1DE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4684</TotalTime>
  <Words>396</Words>
  <Application>Microsoft Office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Constantia</vt:lpstr>
      <vt:lpstr>Courier New</vt:lpstr>
      <vt:lpstr>Segoe UI</vt:lpstr>
      <vt:lpstr>Segoe UI Semibold</vt:lpstr>
      <vt:lpstr>Wingdings</vt:lpstr>
      <vt:lpstr>BRE 16-9</vt:lpstr>
      <vt:lpstr>Resilience of the built environment  </vt:lpstr>
      <vt:lpstr>BRE Centre for Resilience</vt:lpstr>
      <vt:lpstr>Resilience</vt:lpstr>
      <vt:lpstr>Resilience – the challenges</vt:lpstr>
      <vt:lpstr>PowerPoint Presentation</vt:lpstr>
      <vt:lpstr>BRE Resilient house: expelling water quickly (bre.co.uk/…)</vt:lpstr>
      <vt:lpstr>Thank you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Garvin</dc:creator>
  <cp:lastModifiedBy>Garvin, Stephen</cp:lastModifiedBy>
  <cp:revision>428</cp:revision>
  <cp:lastPrinted>2017-09-07T20:53:34Z</cp:lastPrinted>
  <dcterms:created xsi:type="dcterms:W3CDTF">2010-08-31T15:20:43Z</dcterms:created>
  <dcterms:modified xsi:type="dcterms:W3CDTF">2017-09-13T09:39:31Z</dcterms:modified>
</cp:coreProperties>
</file>