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0D"/>
    <a:srgbClr val="F16F27"/>
    <a:srgbClr val="F27732"/>
    <a:srgbClr val="F16033"/>
    <a:srgbClr val="EF8935"/>
    <a:srgbClr val="C400AE"/>
    <a:srgbClr val="FF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67B5-ACAA-48AB-A7D1-26B253D0308E}" type="datetimeFigureOut">
              <a:rPr lang="en-GB" smtClean="0"/>
              <a:pPr/>
              <a:t>12/09/2012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A4F7-DAC6-4A33-BC24-3F208BACB9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student/gettingstarted" TargetMode="External"/><Relationship Id="rId2" Type="http://schemas.openxmlformats.org/officeDocument/2006/relationships/hyperlink" Target="https://iam.manchester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nchester.ac.uk/student/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nchester.ac.uk/student/p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nchester.ac.uk/student/emai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nchester.ac.uk/student/pri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nchester.ac.uk/student/stor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ware.itservices.manchester.ac.uk/" TargetMode="External"/><Relationship Id="rId2" Type="http://schemas.openxmlformats.org/officeDocument/2006/relationships/hyperlink" Target="http://www.applications.itservices.manchester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nchester.ac.uk/libra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501" r="22055" b="1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16033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3528392" cy="720080"/>
          </a:xfrm>
          <a:solidFill>
            <a:srgbClr val="F16F27"/>
          </a:solidFill>
        </p:spPr>
        <p:txBody>
          <a:bodyPr>
            <a:normAutofit/>
          </a:bodyPr>
          <a:lstStyle/>
          <a:p>
            <a:pPr algn="l"/>
            <a:r>
              <a:rPr lang="en-GB" sz="3800" dirty="0" smtClean="0">
                <a:solidFill>
                  <a:schemeClr val="bg1"/>
                </a:solidFill>
              </a:rPr>
              <a:t>IT Services at the</a:t>
            </a: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373216"/>
            <a:ext cx="7776864" cy="830997"/>
          </a:xfrm>
          <a:prstGeom prst="rect">
            <a:avLst/>
          </a:prstGeom>
          <a:solidFill>
            <a:srgbClr val="F16F27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Getting Started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| Help and support | Finding a PC on campus Email | Printing | Saving work | Software | Library services</a:t>
            </a:r>
          </a:p>
        </p:txBody>
      </p:sp>
      <p:pic>
        <p:nvPicPr>
          <p:cNvPr id="8" name="Picture 7" descr="TAB_col_white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711" y="639728"/>
            <a:ext cx="1825065" cy="7730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03848" y="1340768"/>
            <a:ext cx="5256584" cy="648072"/>
          </a:xfrm>
          <a:prstGeom prst="rect">
            <a:avLst/>
          </a:prstGeom>
          <a:solidFill>
            <a:srgbClr val="F16F27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GB" sz="3800" dirty="0" smtClean="0">
                <a:solidFill>
                  <a:schemeClr val="bg1"/>
                </a:solidFill>
              </a:rPr>
              <a:t>University </a:t>
            </a:r>
            <a:r>
              <a:rPr lang="en-GB" sz="3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 Manchester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C400AE"/>
          </a:solidFill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Thank you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400AE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For more information on all of the services featured and for step-by-step instructions on how to get online from your laptop, </a:t>
            </a:r>
            <a:r>
              <a:rPr lang="en-GB" sz="3000" dirty="0" err="1" smtClean="0">
                <a:solidFill>
                  <a:schemeClr val="bg1"/>
                </a:solidFill>
              </a:rPr>
              <a:t>smartphone</a:t>
            </a:r>
            <a:r>
              <a:rPr lang="en-GB" sz="3000" dirty="0" smtClean="0">
                <a:solidFill>
                  <a:schemeClr val="bg1"/>
                </a:solidFill>
              </a:rPr>
              <a:t>, tablet or halls of residence:  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0" indent="-457200">
              <a:buFont typeface="Calibri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Pick up a copy of the ‘IT Services Student Guide’ </a:t>
            </a:r>
          </a:p>
          <a:p>
            <a:pPr marL="0" indent="-457200">
              <a:buFont typeface="Calibri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Visit</a:t>
            </a:r>
            <a:r>
              <a:rPr lang="en-GB" sz="3000" dirty="0">
                <a:solidFill>
                  <a:srgbClr val="FFFF00"/>
                </a:solidFill>
              </a:rPr>
              <a:t> </a:t>
            </a:r>
            <a:r>
              <a:rPr lang="en-GB" sz="3000" dirty="0" err="1" smtClean="0">
                <a:solidFill>
                  <a:srgbClr val="FFD10D"/>
                </a:solidFill>
              </a:rPr>
              <a:t>www.manchester.ac.uk</a:t>
            </a:r>
            <a:r>
              <a:rPr lang="en-GB" sz="3000" dirty="0" smtClean="0">
                <a:solidFill>
                  <a:srgbClr val="FFD10D"/>
                </a:solidFill>
              </a:rPr>
              <a:t>/student/it</a:t>
            </a:r>
            <a:endParaRPr lang="en-GB" sz="3000" dirty="0">
              <a:solidFill>
                <a:srgbClr val="FFD10D"/>
              </a:solidFill>
            </a:endParaRPr>
          </a:p>
        </p:txBody>
      </p:sp>
      <p:pic>
        <p:nvPicPr>
          <p:cNvPr id="5" name="Picture 4" descr="Wi-Fi 2555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25144"/>
            <a:ext cx="2102513" cy="134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 smtClean="0"/>
              <a:t>Getting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 smtClean="0"/>
              <a:t>If you want to update your password, visit: </a:t>
            </a:r>
            <a:r>
              <a:rPr lang="en-GB" sz="4000" b="1" dirty="0" smtClean="0">
                <a:hlinkClick r:id="rId2"/>
              </a:rPr>
              <a:t>https://iam.manchester.ac.uk</a:t>
            </a:r>
            <a:r>
              <a:rPr lang="en-GB" sz="4000" b="1" dirty="0" smtClean="0"/>
              <a:t> </a:t>
            </a:r>
            <a:endParaRPr lang="en-GB" sz="4000" b="1" dirty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Stay connected wherever you are by downloading </a:t>
            </a:r>
            <a:r>
              <a:rPr lang="en-GB" sz="4000" dirty="0" err="1" smtClean="0"/>
              <a:t>iManchester</a:t>
            </a:r>
            <a:r>
              <a:rPr lang="en-GB" sz="4000" dirty="0" smtClean="0"/>
              <a:t> to your Smartphone. </a:t>
            </a:r>
          </a:p>
          <a:p>
            <a:r>
              <a:rPr lang="en-GB" dirty="0" smtClean="0"/>
              <a:t>Navigate the campus</a:t>
            </a:r>
          </a:p>
          <a:p>
            <a:r>
              <a:rPr lang="en-GB" dirty="0" smtClean="0"/>
              <a:t>Search for your nearest café or PC Cluster</a:t>
            </a:r>
          </a:p>
          <a:p>
            <a:r>
              <a:rPr lang="en-GB" dirty="0" smtClean="0"/>
              <a:t>Access </a:t>
            </a:r>
            <a:r>
              <a:rPr lang="en-GB" dirty="0" smtClean="0"/>
              <a:t>My Manchester </a:t>
            </a:r>
            <a:r>
              <a:rPr lang="en-GB" dirty="0" smtClean="0"/>
              <a:t>and much more!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b="1" dirty="0" err="1" smtClean="0">
                <a:hlinkClick r:id="rId3"/>
              </a:rPr>
              <a:t>www.manchester.ac.uk/student/gettingstarted</a:t>
            </a:r>
            <a:r>
              <a:rPr lang="en-GB" sz="4000" b="1" dirty="0" smtClean="0"/>
              <a:t> </a:t>
            </a:r>
            <a:endParaRPr lang="en-GB" sz="4000" b="1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 descr="circle_set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9592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/>
              <a:t>Help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/>
              <a:t>There are three ways to access the IT Service Desk</a:t>
            </a:r>
            <a:r>
              <a:rPr lang="en-GB" sz="2800" dirty="0" smtClean="0"/>
              <a:t>:</a:t>
            </a:r>
          </a:p>
          <a:p>
            <a:pPr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Find </a:t>
            </a:r>
            <a:r>
              <a:rPr lang="en-GB" sz="2800" dirty="0"/>
              <a:t>answers </a:t>
            </a:r>
            <a:r>
              <a:rPr lang="en-GB" sz="2800" dirty="0" smtClean="0"/>
              <a:t>to common questions online, </a:t>
            </a:r>
            <a:r>
              <a:rPr lang="en-GB" sz="2800" b="1" dirty="0" err="1" smtClean="0">
                <a:hlinkClick r:id="rId2"/>
              </a:rPr>
              <a:t>www.manchester.ac.uk</a:t>
            </a:r>
            <a:r>
              <a:rPr lang="en-GB" sz="2800" b="1" dirty="0" smtClean="0">
                <a:hlinkClick r:id="rId2"/>
              </a:rPr>
              <a:t>/student/it</a:t>
            </a:r>
            <a:r>
              <a:rPr lang="en-GB" sz="2800" b="1" dirty="0" smtClean="0"/>
              <a:t> </a:t>
            </a: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Call the telephone </a:t>
            </a:r>
            <a:r>
              <a:rPr lang="en-GB" sz="2800" dirty="0"/>
              <a:t>support line, </a:t>
            </a:r>
            <a:r>
              <a:rPr lang="en-GB" sz="2800" b="1" dirty="0"/>
              <a:t>0161 306 5544 </a:t>
            </a:r>
            <a:endParaRPr lang="en-GB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Visit the </a:t>
            </a:r>
            <a:r>
              <a:rPr lang="en-GB" sz="2800" b="1" dirty="0" smtClean="0"/>
              <a:t>walk-up </a:t>
            </a:r>
            <a:r>
              <a:rPr lang="en-GB" sz="2800" b="1" dirty="0"/>
              <a:t>Service Desks </a:t>
            </a:r>
            <a:r>
              <a:rPr lang="en-GB" sz="2800" dirty="0"/>
              <a:t>in the main </a:t>
            </a:r>
            <a:r>
              <a:rPr lang="en-GB" sz="2800" b="1" dirty="0" smtClean="0"/>
              <a:t>Library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b="1" dirty="0"/>
              <a:t>Joule Library</a:t>
            </a:r>
            <a:r>
              <a:rPr lang="en-GB" sz="2800" dirty="0"/>
              <a:t> </a:t>
            </a:r>
            <a:r>
              <a:rPr lang="en-GB" sz="2800" dirty="0" smtClean="0"/>
              <a:t>for face-to-face </a:t>
            </a:r>
            <a:r>
              <a:rPr lang="en-GB" sz="2800" dirty="0"/>
              <a:t>support</a:t>
            </a:r>
            <a:endParaRPr lang="en-GB" sz="3000" dirty="0"/>
          </a:p>
        </p:txBody>
      </p:sp>
      <p:pic>
        <p:nvPicPr>
          <p:cNvPr id="4" name="Picture 3" descr="circle_he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504" y="332656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 smtClean="0"/>
              <a:t>Finding </a:t>
            </a:r>
            <a:r>
              <a:rPr lang="en-GB" b="1" dirty="0"/>
              <a:t>a PC on campus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 smtClean="0"/>
              <a:t>There are more than </a:t>
            </a:r>
            <a:r>
              <a:rPr lang="en-GB" sz="3000" dirty="0"/>
              <a:t>3000 computers on campus </a:t>
            </a:r>
            <a:r>
              <a:rPr lang="en-GB" sz="3000" dirty="0" smtClean="0"/>
              <a:t>and in halls </a:t>
            </a:r>
            <a:r>
              <a:rPr lang="en-GB" sz="3000" dirty="0"/>
              <a:t>of residence. </a:t>
            </a:r>
            <a:endParaRPr lang="en-GB" sz="30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3000" dirty="0" smtClean="0"/>
              <a:t>To find your nearest cluster:</a:t>
            </a:r>
          </a:p>
          <a:p>
            <a:pPr marL="514800" indent="-457200">
              <a:buFont typeface="Calibri" pitchFamily="34" charset="0"/>
              <a:buChar char="•"/>
            </a:pPr>
            <a:r>
              <a:rPr lang="en-GB" sz="3000" dirty="0" smtClean="0"/>
              <a:t>Look for the PC cluster icon on maps and around campus </a:t>
            </a:r>
          </a:p>
          <a:p>
            <a:pPr marL="514800" indent="-457200">
              <a:spcBef>
                <a:spcPts val="720"/>
              </a:spcBef>
              <a:buFont typeface="Calibri" pitchFamily="34" charset="0"/>
              <a:buChar char="•"/>
            </a:pPr>
            <a:r>
              <a:rPr lang="en-GB" sz="3000" dirty="0" smtClean="0"/>
              <a:t>Visit </a:t>
            </a:r>
            <a:r>
              <a:rPr lang="en-GB" sz="3000" b="1" dirty="0" err="1" smtClean="0">
                <a:hlinkClick r:id="rId2"/>
              </a:rPr>
              <a:t>www.manchester.ac.uk</a:t>
            </a:r>
            <a:r>
              <a:rPr lang="en-GB" sz="3000" b="1" dirty="0" smtClean="0">
                <a:hlinkClick r:id="rId2"/>
              </a:rPr>
              <a:t>/student/pc</a:t>
            </a:r>
            <a:r>
              <a:rPr lang="en-GB" sz="3000" dirty="0" smtClean="0"/>
              <a:t>, and also see how busy the clusters are. </a:t>
            </a:r>
            <a:endParaRPr lang="en-GB" sz="3000" dirty="0"/>
          </a:p>
          <a:p>
            <a:pPr marL="0" indent="0" algn="ctr">
              <a:buNone/>
            </a:pPr>
            <a:endParaRPr lang="en-GB" sz="3000" dirty="0"/>
          </a:p>
        </p:txBody>
      </p:sp>
      <p:pic>
        <p:nvPicPr>
          <p:cNvPr id="5" name="Picture 4" descr="circle_fi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504" y="332689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/>
              <a:t>Email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/>
              <a:t>Most undergraduates and postgraduates on taught </a:t>
            </a:r>
            <a:r>
              <a:rPr lang="en-GB" sz="3000" dirty="0" smtClean="0"/>
              <a:t>courses have </a:t>
            </a:r>
            <a:r>
              <a:rPr lang="en-GB" sz="3000" dirty="0"/>
              <a:t>an Outlook Live </a:t>
            </a:r>
            <a:r>
              <a:rPr lang="en-GB" sz="3000" dirty="0" smtClean="0"/>
              <a:t>account, giving you: 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-457200">
              <a:buFont typeface="Calibri" pitchFamily="34" charset="0"/>
              <a:buChar char="•"/>
            </a:pPr>
            <a:r>
              <a:rPr lang="en-GB" sz="3000" dirty="0" smtClean="0"/>
              <a:t>10GB to </a:t>
            </a:r>
            <a:r>
              <a:rPr lang="en-GB" sz="3000" dirty="0"/>
              <a:t>store your </a:t>
            </a:r>
            <a:r>
              <a:rPr lang="en-GB" sz="3000" dirty="0" smtClean="0"/>
              <a:t>University emails and;</a:t>
            </a:r>
          </a:p>
          <a:p>
            <a:pPr marL="0" indent="-457200">
              <a:buFont typeface="Calibri" pitchFamily="34" charset="0"/>
              <a:buChar char="•"/>
            </a:pPr>
            <a:r>
              <a:rPr lang="en-GB" sz="3000" dirty="0" smtClean="0"/>
              <a:t> 7GB online space in </a:t>
            </a:r>
            <a:r>
              <a:rPr lang="en-GB" sz="3000" dirty="0"/>
              <a:t>SkyDrive, </a:t>
            </a:r>
            <a:r>
              <a:rPr lang="en-GB" sz="3000" dirty="0" smtClean="0"/>
              <a:t>for personal files </a:t>
            </a:r>
          </a:p>
          <a:p>
            <a:pPr marL="0" indent="0">
              <a:buNone/>
            </a:pPr>
            <a:endParaRPr lang="en-GB" sz="3000" dirty="0"/>
          </a:p>
          <a:p>
            <a:pPr marL="0" indent="0" algn="ctr">
              <a:buNone/>
            </a:pPr>
            <a:r>
              <a:rPr lang="en-GB" sz="3000" b="1" dirty="0" err="1" smtClean="0">
                <a:hlinkClick r:id="rId2"/>
              </a:rPr>
              <a:t>www.manchester.ac.uk</a:t>
            </a:r>
            <a:r>
              <a:rPr lang="en-GB" sz="3000" b="1" dirty="0" smtClean="0">
                <a:hlinkClick r:id="rId2"/>
              </a:rPr>
              <a:t>/student/email</a:t>
            </a:r>
            <a:r>
              <a:rPr lang="en-GB" sz="3000" b="1" dirty="0" smtClean="0"/>
              <a:t> </a:t>
            </a:r>
          </a:p>
          <a:p>
            <a:pPr marL="0" indent="0" algn="ctr">
              <a:buNone/>
            </a:pPr>
            <a:endParaRPr lang="en-GB" sz="3000" dirty="0"/>
          </a:p>
        </p:txBody>
      </p:sp>
      <p:pic>
        <p:nvPicPr>
          <p:cNvPr id="5" name="Picture 4" descr="circle_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504" y="332656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/>
              <a:t>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GB" sz="3000" dirty="0"/>
              <a:t>A print account is created for you </a:t>
            </a:r>
            <a:r>
              <a:rPr lang="en-GB" sz="3000" dirty="0" smtClean="0"/>
              <a:t>during IT Sign Up. </a:t>
            </a:r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r>
              <a:rPr lang="en-GB" sz="3000" dirty="0" smtClean="0"/>
              <a:t>You can credit </a:t>
            </a:r>
            <a:r>
              <a:rPr lang="en-GB" sz="3000" dirty="0"/>
              <a:t>your </a:t>
            </a:r>
            <a:r>
              <a:rPr lang="en-GB" sz="3000" dirty="0" smtClean="0"/>
              <a:t>account </a:t>
            </a:r>
          </a:p>
          <a:p>
            <a:r>
              <a:rPr lang="en-GB" sz="2000" dirty="0" smtClean="0"/>
              <a:t>online via </a:t>
            </a:r>
            <a:r>
              <a:rPr lang="en-GB" sz="2000" dirty="0" err="1" smtClean="0"/>
              <a:t>ePayments</a:t>
            </a:r>
            <a:r>
              <a:rPr lang="en-GB" sz="2000" dirty="0" smtClean="0"/>
              <a:t> </a:t>
            </a:r>
            <a:r>
              <a:rPr lang="en-GB" sz="2000" dirty="0"/>
              <a:t>system </a:t>
            </a:r>
            <a:r>
              <a:rPr lang="en-GB" sz="2000" dirty="0" smtClean="0"/>
              <a:t>or;</a:t>
            </a:r>
          </a:p>
          <a:p>
            <a:r>
              <a:rPr lang="en-GB" sz="2000" dirty="0" smtClean="0"/>
              <a:t> via touch-screen </a:t>
            </a:r>
            <a:r>
              <a:rPr lang="en-GB" sz="2000" dirty="0"/>
              <a:t>payment kiosks in </a:t>
            </a:r>
            <a:r>
              <a:rPr lang="en-GB" sz="2000" dirty="0" smtClean="0"/>
              <a:t>PC </a:t>
            </a:r>
            <a:r>
              <a:rPr lang="en-GB" sz="2000" dirty="0"/>
              <a:t>clusters</a:t>
            </a:r>
            <a:r>
              <a:rPr lang="en-GB" sz="2000" dirty="0" smtClean="0"/>
              <a:t>. </a:t>
            </a:r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r>
              <a:rPr lang="en-GB" sz="3000" dirty="0" smtClean="0"/>
              <a:t>You can print </a:t>
            </a:r>
          </a:p>
          <a:p>
            <a:r>
              <a:rPr lang="en-GB" sz="2000" dirty="0" smtClean="0"/>
              <a:t>from </a:t>
            </a:r>
            <a:r>
              <a:rPr lang="en-GB" sz="2000" dirty="0"/>
              <a:t>a </a:t>
            </a:r>
            <a:r>
              <a:rPr lang="en-GB" sz="2000" dirty="0" smtClean="0"/>
              <a:t>PC </a:t>
            </a:r>
            <a:r>
              <a:rPr lang="en-GB" sz="2000" dirty="0"/>
              <a:t>cluster </a:t>
            </a:r>
            <a:r>
              <a:rPr lang="en-GB" sz="2000" dirty="0" smtClean="0"/>
              <a:t>and; 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n areas </a:t>
            </a:r>
            <a:r>
              <a:rPr lang="en-GB" sz="2000" dirty="0"/>
              <a:t>such as the Library, </a:t>
            </a:r>
            <a:r>
              <a:rPr lang="en-GB" sz="2000" dirty="0" smtClean="0"/>
              <a:t>wirelessly </a:t>
            </a:r>
            <a:r>
              <a:rPr lang="en-GB" sz="2000" dirty="0"/>
              <a:t>from </a:t>
            </a:r>
            <a:r>
              <a:rPr lang="en-GB" sz="2000" dirty="0" smtClean="0"/>
              <a:t>your own laptop.</a:t>
            </a:r>
          </a:p>
          <a:p>
            <a:pPr>
              <a:buNone/>
            </a:pPr>
            <a:endParaRPr lang="en-GB" sz="1000" dirty="0"/>
          </a:p>
          <a:p>
            <a:pPr algn="ctr">
              <a:buNone/>
            </a:pPr>
            <a:r>
              <a:rPr lang="en-GB" sz="3000" b="1" dirty="0" err="1" smtClean="0">
                <a:hlinkClick r:id="rId2"/>
              </a:rPr>
              <a:t>www.manchester.ac.uk</a:t>
            </a:r>
            <a:r>
              <a:rPr lang="en-GB" sz="3000" b="1" dirty="0" smtClean="0">
                <a:hlinkClick r:id="rId2"/>
              </a:rPr>
              <a:t>/student/print</a:t>
            </a:r>
            <a:endParaRPr lang="en-GB" sz="3000" b="1" dirty="0" smtClean="0"/>
          </a:p>
          <a:p>
            <a:pPr algn="ctr">
              <a:buNone/>
            </a:pPr>
            <a:endParaRPr lang="en-GB" sz="3000" dirty="0"/>
          </a:p>
        </p:txBody>
      </p:sp>
      <p:pic>
        <p:nvPicPr>
          <p:cNvPr id="4" name="Picture 3" descr="circle_prin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5832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/>
              <a:t>Saving your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/>
              <a:t>Your P: drive is a </a:t>
            </a:r>
            <a:r>
              <a:rPr lang="en-GB" sz="3000"/>
              <a:t>secure </a:t>
            </a:r>
            <a:r>
              <a:rPr lang="en-GB" sz="3000" smtClean="0"/>
              <a:t>200MB </a:t>
            </a:r>
            <a:r>
              <a:rPr lang="en-GB" sz="3000" dirty="0"/>
              <a:t>storage </a:t>
            </a:r>
            <a:r>
              <a:rPr lang="en-GB" sz="3000" dirty="0" smtClean="0"/>
              <a:t>area for </a:t>
            </a:r>
            <a:r>
              <a:rPr lang="en-GB" sz="3000" dirty="0"/>
              <a:t>saving important work files. </a:t>
            </a:r>
            <a:endParaRPr lang="en-GB" sz="3000" dirty="0" smtClean="0"/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sz="2400" dirty="0" smtClean="0"/>
              <a:t>access </a:t>
            </a:r>
            <a:r>
              <a:rPr lang="en-GB" sz="2400" dirty="0"/>
              <a:t>it </a:t>
            </a:r>
            <a:r>
              <a:rPr lang="en-GB" sz="2400" dirty="0" smtClean="0"/>
              <a:t>online from </a:t>
            </a:r>
            <a:r>
              <a:rPr lang="en-GB" sz="2400" dirty="0"/>
              <a:t>your own </a:t>
            </a:r>
            <a:r>
              <a:rPr lang="en-GB" sz="2400" dirty="0" smtClean="0"/>
              <a:t>computer or;</a:t>
            </a:r>
          </a:p>
          <a:p>
            <a:r>
              <a:rPr lang="en-GB" sz="2400" dirty="0" smtClean="0"/>
              <a:t>by </a:t>
            </a:r>
            <a:r>
              <a:rPr lang="en-GB" sz="2400" dirty="0"/>
              <a:t>opening ‘My Documents</a:t>
            </a:r>
            <a:r>
              <a:rPr lang="en-GB" sz="2400" dirty="0" smtClean="0"/>
              <a:t>’ when </a:t>
            </a:r>
            <a:r>
              <a:rPr lang="en-GB" sz="2400" dirty="0"/>
              <a:t>you are </a:t>
            </a:r>
            <a:r>
              <a:rPr lang="en-GB" sz="2400" dirty="0" smtClean="0"/>
              <a:t>in a PC </a:t>
            </a:r>
            <a:r>
              <a:rPr lang="en-GB" sz="2400" dirty="0"/>
              <a:t>cluster. </a:t>
            </a:r>
            <a:endParaRPr lang="en-GB" sz="24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3000" dirty="0" smtClean="0"/>
              <a:t>If </a:t>
            </a:r>
            <a:r>
              <a:rPr lang="en-GB" sz="3000" dirty="0"/>
              <a:t>you have a University Outlook Live email account, you </a:t>
            </a:r>
            <a:r>
              <a:rPr lang="en-GB" sz="3000" dirty="0" smtClean="0"/>
              <a:t>also have 7GB </a:t>
            </a:r>
            <a:r>
              <a:rPr lang="en-GB" sz="3000" dirty="0"/>
              <a:t>online storage for personal files </a:t>
            </a:r>
            <a:r>
              <a:rPr lang="en-GB" sz="3000" dirty="0" smtClean="0"/>
              <a:t>in SkyDrive</a:t>
            </a:r>
            <a:r>
              <a:rPr lang="en-GB" sz="3000" dirty="0"/>
              <a:t>.</a:t>
            </a:r>
          </a:p>
          <a:p>
            <a:pPr algn="ctr">
              <a:buNone/>
            </a:pPr>
            <a:r>
              <a:rPr lang="en-GB" sz="3000" b="1" dirty="0" err="1" smtClean="0">
                <a:hlinkClick r:id="rId2"/>
              </a:rPr>
              <a:t>www.manchester.ac.uk</a:t>
            </a:r>
            <a:r>
              <a:rPr lang="en-GB" sz="3000" b="1" dirty="0" smtClean="0">
                <a:hlinkClick r:id="rId2"/>
              </a:rPr>
              <a:t>/student/storage</a:t>
            </a:r>
            <a:r>
              <a:rPr lang="en-GB" sz="3000" b="1" dirty="0" smtClean="0"/>
              <a:t> </a:t>
            </a:r>
            <a:endParaRPr lang="en-GB" sz="3000" dirty="0"/>
          </a:p>
        </p:txBody>
      </p:sp>
      <p:pic>
        <p:nvPicPr>
          <p:cNvPr id="5" name="Picture 4" descr="circle_sav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504" y="332656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/>
              <a:t>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/>
              <a:t>If you need </a:t>
            </a:r>
            <a:r>
              <a:rPr lang="en-GB" sz="3000" dirty="0" smtClean="0"/>
              <a:t>additional </a:t>
            </a:r>
            <a:r>
              <a:rPr lang="en-GB" sz="3000" dirty="0"/>
              <a:t>software </a:t>
            </a:r>
            <a:r>
              <a:rPr lang="en-GB" sz="3000" dirty="0" smtClean="0"/>
              <a:t>for your </a:t>
            </a:r>
            <a:r>
              <a:rPr lang="en-GB" sz="3000" dirty="0"/>
              <a:t>academic </a:t>
            </a:r>
            <a:r>
              <a:rPr lang="en-GB" sz="3000" dirty="0" smtClean="0"/>
              <a:t>studies:  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sz="3000" b="1" dirty="0" err="1" smtClean="0">
                <a:hlinkClick r:id="rId2"/>
              </a:rPr>
              <a:t>www.applications.itservices.manchester.ac.uk</a:t>
            </a:r>
            <a:r>
              <a:rPr lang="en-GB" sz="3000" b="1" dirty="0"/>
              <a:t> </a:t>
            </a:r>
            <a:r>
              <a:rPr lang="en-GB" sz="3000" dirty="0" smtClean="0"/>
              <a:t>provides information on the </a:t>
            </a:r>
            <a:r>
              <a:rPr lang="en-GB" sz="3000" dirty="0"/>
              <a:t>software </a:t>
            </a:r>
            <a:r>
              <a:rPr lang="en-GB" sz="3000" dirty="0" smtClean="0"/>
              <a:t>available.</a:t>
            </a:r>
          </a:p>
          <a:p>
            <a:pPr>
              <a:buNone/>
            </a:pPr>
            <a:endParaRPr lang="en-GB" sz="1000" dirty="0"/>
          </a:p>
          <a:p>
            <a:r>
              <a:rPr lang="en-GB" sz="3000" b="1" dirty="0" err="1" smtClean="0">
                <a:hlinkClick r:id="rId3"/>
              </a:rPr>
              <a:t>www.software.itservices.manchester.ac.uk</a:t>
            </a:r>
            <a:r>
              <a:rPr lang="en-GB" sz="3000" dirty="0" smtClean="0"/>
              <a:t>, the </a:t>
            </a:r>
            <a:r>
              <a:rPr lang="en-GB" sz="3000" dirty="0"/>
              <a:t>Electronic Software Delivery </a:t>
            </a:r>
            <a:r>
              <a:rPr lang="en-GB" sz="3000" dirty="0" smtClean="0"/>
              <a:t>System, </a:t>
            </a:r>
            <a:r>
              <a:rPr lang="en-GB" sz="3000" dirty="0"/>
              <a:t>is a </a:t>
            </a:r>
            <a:r>
              <a:rPr lang="en-GB" sz="3000" dirty="0" smtClean="0"/>
              <a:t>web-based software </a:t>
            </a:r>
            <a:r>
              <a:rPr lang="en-GB" sz="3000" dirty="0"/>
              <a:t>delivery </a:t>
            </a:r>
            <a:r>
              <a:rPr lang="en-GB" sz="3000" dirty="0" smtClean="0"/>
              <a:t>service that lets you download </a:t>
            </a:r>
            <a:r>
              <a:rPr lang="en-GB" sz="3000" dirty="0"/>
              <a:t>site-licensed </a:t>
            </a:r>
            <a:r>
              <a:rPr lang="en-GB" sz="3000" dirty="0" smtClean="0"/>
              <a:t>software for </a:t>
            </a:r>
            <a:r>
              <a:rPr lang="en-GB" sz="3000" dirty="0"/>
              <a:t>your </a:t>
            </a:r>
            <a:r>
              <a:rPr lang="en-GB" sz="3000" dirty="0" smtClean="0"/>
              <a:t>course. </a:t>
            </a:r>
            <a:endParaRPr lang="en-GB" sz="3000" dirty="0"/>
          </a:p>
        </p:txBody>
      </p:sp>
      <p:pic>
        <p:nvPicPr>
          <p:cNvPr id="4" name="Picture 3" descr="circle_softw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7504" y="332656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143000"/>
          </a:xfrm>
          <a:solidFill>
            <a:srgbClr val="FFCC33"/>
          </a:solidFill>
        </p:spPr>
        <p:txBody>
          <a:bodyPr/>
          <a:lstStyle/>
          <a:p>
            <a:pPr algn="l"/>
            <a:r>
              <a:rPr lang="en-GB" b="1" dirty="0"/>
              <a:t>Library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 smtClean="0"/>
              <a:t>At </a:t>
            </a:r>
            <a:r>
              <a:rPr lang="en-GB" sz="3000" dirty="0"/>
              <a:t>the </a:t>
            </a:r>
            <a:r>
              <a:rPr lang="en-GB" sz="3000" dirty="0" smtClean="0"/>
              <a:t>University Library you </a:t>
            </a:r>
            <a:r>
              <a:rPr lang="en-GB" sz="3000" dirty="0"/>
              <a:t>can </a:t>
            </a:r>
            <a:r>
              <a:rPr lang="en-GB" sz="3000" dirty="0" smtClean="0"/>
              <a:t>access e-books,   e-journals, databases, websites and reading lists to </a:t>
            </a:r>
            <a:r>
              <a:rPr lang="en-GB" sz="3000" dirty="0"/>
              <a:t>help you with your studies or </a:t>
            </a:r>
            <a:r>
              <a:rPr lang="en-GB" sz="3000" dirty="0" smtClean="0"/>
              <a:t>research.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3000" dirty="0" smtClean="0"/>
              <a:t>Access your </a:t>
            </a:r>
            <a:r>
              <a:rPr lang="en-GB" sz="3000" dirty="0"/>
              <a:t>Library </a:t>
            </a:r>
            <a:r>
              <a:rPr lang="en-GB" sz="3000" dirty="0" smtClean="0"/>
              <a:t>account online, to renew </a:t>
            </a:r>
            <a:r>
              <a:rPr lang="en-GB" sz="3000" dirty="0"/>
              <a:t>or </a:t>
            </a:r>
            <a:r>
              <a:rPr lang="en-GB" sz="3000" dirty="0" smtClean="0"/>
              <a:t>reserve books</a:t>
            </a:r>
            <a:r>
              <a:rPr lang="en-GB" sz="3000" dirty="0"/>
              <a:t>, pay fines, book group study rooms or </a:t>
            </a:r>
            <a:r>
              <a:rPr lang="en-GB" sz="3000" dirty="0" smtClean="0"/>
              <a:t>book a </a:t>
            </a:r>
            <a:r>
              <a:rPr lang="en-GB" sz="3000" dirty="0"/>
              <a:t>place </a:t>
            </a:r>
            <a:r>
              <a:rPr lang="en-GB" sz="3000" dirty="0" smtClean="0"/>
              <a:t>on a training course. </a:t>
            </a:r>
          </a:p>
          <a:p>
            <a:pPr marL="0" indent="0">
              <a:buNone/>
            </a:pPr>
            <a:endParaRPr lang="en-GB" sz="1000" dirty="0"/>
          </a:p>
          <a:p>
            <a:pPr marL="0" indent="0" algn="ctr">
              <a:buNone/>
            </a:pPr>
            <a:r>
              <a:rPr lang="en-GB" sz="3000" b="1" dirty="0" err="1" smtClean="0">
                <a:hlinkClick r:id="rId2"/>
              </a:rPr>
              <a:t>www.manchester.ac.uk</a:t>
            </a:r>
            <a:r>
              <a:rPr lang="en-GB" sz="3000" b="1" dirty="0" smtClean="0">
                <a:hlinkClick r:id="rId2"/>
              </a:rPr>
              <a:t>/library</a:t>
            </a:r>
            <a:r>
              <a:rPr lang="en-GB" sz="3000" b="1" dirty="0" smtClean="0"/>
              <a:t> </a:t>
            </a:r>
            <a:endParaRPr lang="en-GB" sz="3000" dirty="0"/>
          </a:p>
        </p:txBody>
      </p:sp>
      <p:pic>
        <p:nvPicPr>
          <p:cNvPr id="4" name="Picture 3" descr="circle_libr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504" y="332656"/>
            <a:ext cx="1148952" cy="11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473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 Services at the</vt:lpstr>
      <vt:lpstr>Getting Started</vt:lpstr>
      <vt:lpstr>Help and support</vt:lpstr>
      <vt:lpstr>Finding a PC on campus</vt:lpstr>
      <vt:lpstr>Email</vt:lpstr>
      <vt:lpstr>Printing</vt:lpstr>
      <vt:lpstr>Saving your work</vt:lpstr>
      <vt:lpstr>Software</vt:lpstr>
      <vt:lpstr>Library Services</vt:lpstr>
      <vt:lpstr>Thank you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zzalsrm3</dc:creator>
  <cp:lastModifiedBy>mcyi9ca2</cp:lastModifiedBy>
  <cp:revision>16</cp:revision>
  <dcterms:created xsi:type="dcterms:W3CDTF">2011-09-06T08:46:16Z</dcterms:created>
  <dcterms:modified xsi:type="dcterms:W3CDTF">2012-09-12T09:45:24Z</dcterms:modified>
</cp:coreProperties>
</file>