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44"/>
  </p:notesMasterIdLst>
  <p:sldIdLst>
    <p:sldId id="256" r:id="rId2"/>
    <p:sldId id="257" r:id="rId3"/>
    <p:sldId id="265" r:id="rId4"/>
    <p:sldId id="291" r:id="rId5"/>
    <p:sldId id="284" r:id="rId6"/>
    <p:sldId id="272" r:id="rId7"/>
    <p:sldId id="283" r:id="rId8"/>
    <p:sldId id="289" r:id="rId9"/>
    <p:sldId id="264" r:id="rId10"/>
    <p:sldId id="292" r:id="rId11"/>
    <p:sldId id="293" r:id="rId12"/>
    <p:sldId id="295" r:id="rId13"/>
    <p:sldId id="296" r:id="rId14"/>
    <p:sldId id="297" r:id="rId15"/>
    <p:sldId id="298" r:id="rId16"/>
    <p:sldId id="299" r:id="rId17"/>
    <p:sldId id="301" r:id="rId18"/>
    <p:sldId id="302" r:id="rId19"/>
    <p:sldId id="303" r:id="rId20"/>
    <p:sldId id="304" r:id="rId21"/>
    <p:sldId id="305" r:id="rId22"/>
    <p:sldId id="306" r:id="rId23"/>
    <p:sldId id="307" r:id="rId24"/>
    <p:sldId id="308" r:id="rId25"/>
    <p:sldId id="318" r:id="rId26"/>
    <p:sldId id="319" r:id="rId27"/>
    <p:sldId id="320" r:id="rId28"/>
    <p:sldId id="278" r:id="rId29"/>
    <p:sldId id="279" r:id="rId30"/>
    <p:sldId id="287" r:id="rId31"/>
    <p:sldId id="322" r:id="rId32"/>
    <p:sldId id="285" r:id="rId33"/>
    <p:sldId id="261" r:id="rId34"/>
    <p:sldId id="309" r:id="rId35"/>
    <p:sldId id="310" r:id="rId36"/>
    <p:sldId id="311" r:id="rId37"/>
    <p:sldId id="312" r:id="rId38"/>
    <p:sldId id="313" r:id="rId39"/>
    <p:sldId id="314" r:id="rId40"/>
    <p:sldId id="315" r:id="rId41"/>
    <p:sldId id="316" r:id="rId42"/>
    <p:sldId id="317" r:id="rId4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99"/>
    <a:srgbClr val="CC0000"/>
    <a:srgbClr val="542A00"/>
    <a:srgbClr val="663300"/>
    <a:srgbClr val="990099"/>
    <a:srgbClr val="080808"/>
    <a:srgbClr val="0080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29" autoAdjust="0"/>
    <p:restoredTop sz="94581" autoAdjust="0"/>
  </p:normalViewPr>
  <p:slideViewPr>
    <p:cSldViewPr>
      <p:cViewPr>
        <p:scale>
          <a:sx n="100" d="100"/>
          <a:sy n="100" d="100"/>
        </p:scale>
        <p:origin x="-288" y="-1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7BD256-A2B4-45D0-84C4-4AEF997E0B2A}" type="datetimeFigureOut">
              <a:rPr lang="en-GB" smtClean="0"/>
              <a:pPr/>
              <a:t>05/09/2012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9AC86D-D749-4BF8-A2BA-29FFCBFF469A}"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GB"/>
              </a:p>
            </p:txBody>
          </p:sp>
          <p:sp>
            <p:nvSpPr>
              <p:cNvPr id="17" name="Freeform 5"/>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GB"/>
              </a:p>
            </p:txBody>
          </p:sp>
        </p:grpSp>
        <p:sp>
          <p:nvSpPr>
            <p:cNvPr id="6"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GB"/>
            </a:p>
          </p:txBody>
        </p:sp>
        <p:sp>
          <p:nvSpPr>
            <p:cNvPr id="7" name="Freeform 7"/>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GB"/>
            </a:p>
          </p:txBody>
        </p:sp>
        <p:sp>
          <p:nvSpPr>
            <p:cNvPr id="8" name="Freeform 8"/>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GB"/>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GB"/>
              </a:p>
            </p:txBody>
          </p:sp>
          <p:sp>
            <p:nvSpPr>
              <p:cNvPr id="11" name="Freeform 11"/>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GB"/>
              </a:p>
            </p:txBody>
          </p:sp>
          <p:sp>
            <p:nvSpPr>
              <p:cNvPr id="12" name="Freeform 12"/>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GB"/>
              </a:p>
            </p:txBody>
          </p:sp>
          <p:sp>
            <p:nvSpPr>
              <p:cNvPr id="13" name="Freeform 13"/>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GB"/>
              </a:p>
            </p:txBody>
          </p:sp>
          <p:sp>
            <p:nvSpPr>
              <p:cNvPr id="14" name="Freeform 14"/>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GB"/>
              </a:p>
            </p:txBody>
          </p:sp>
          <p:sp>
            <p:nvSpPr>
              <p:cNvPr id="15"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GB"/>
              </a:p>
            </p:txBody>
          </p:sp>
        </p:grpSp>
      </p:grpSp>
      <p:sp>
        <p:nvSpPr>
          <p:cNvPr id="64528" name="Rectangle 16"/>
          <p:cNvSpPr>
            <a:spLocks noGrp="1" noChangeArrowheads="1"/>
          </p:cNvSpPr>
          <p:nvPr>
            <p:ph type="ctrTitle" sz="quarter"/>
          </p:nvPr>
        </p:nvSpPr>
        <p:spPr>
          <a:xfrm>
            <a:off x="1066800" y="1997075"/>
            <a:ext cx="7086600" cy="1431925"/>
          </a:xfrm>
        </p:spPr>
        <p:txBody>
          <a:bodyPr anchor="b"/>
          <a:lstStyle>
            <a:lvl1pPr>
              <a:defRPr/>
            </a:lvl1pPr>
          </a:lstStyle>
          <a:p>
            <a:r>
              <a:rPr lang="en-GB"/>
              <a:t>Click to edit Master title style</a:t>
            </a:r>
          </a:p>
        </p:txBody>
      </p:sp>
      <p:sp>
        <p:nvSpPr>
          <p:cNvPr id="6452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en-GB"/>
              <a:t>Click to edit Master subtitle style</a:t>
            </a:r>
          </a:p>
        </p:txBody>
      </p:sp>
      <p:sp>
        <p:nvSpPr>
          <p:cNvPr id="18" name="Rectangle 18"/>
          <p:cNvSpPr>
            <a:spLocks noGrp="1" noChangeArrowheads="1"/>
          </p:cNvSpPr>
          <p:nvPr>
            <p:ph type="dt" sz="quarter" idx="10"/>
          </p:nvPr>
        </p:nvSpPr>
        <p:spPr/>
        <p:txBody>
          <a:bodyPr/>
          <a:lstStyle>
            <a:lvl1pPr>
              <a:defRPr/>
            </a:lvl1pPr>
          </a:lstStyle>
          <a:p>
            <a:pPr>
              <a:defRPr/>
            </a:pPr>
            <a:endParaRPr lang="en-GB"/>
          </a:p>
        </p:txBody>
      </p:sp>
      <p:sp>
        <p:nvSpPr>
          <p:cNvPr id="19" name="Rectangle 19"/>
          <p:cNvSpPr>
            <a:spLocks noGrp="1" noChangeArrowheads="1"/>
          </p:cNvSpPr>
          <p:nvPr>
            <p:ph type="ftr" sz="quarter" idx="11"/>
          </p:nvPr>
        </p:nvSpPr>
        <p:spPr>
          <a:xfrm>
            <a:off x="3352800" y="6248400"/>
            <a:ext cx="2895600" cy="457200"/>
          </a:xfrm>
        </p:spPr>
        <p:txBody>
          <a:bodyPr/>
          <a:lstStyle>
            <a:lvl1pPr>
              <a:defRPr/>
            </a:lvl1pPr>
          </a:lstStyle>
          <a:p>
            <a:pPr>
              <a:defRPr/>
            </a:pPr>
            <a:endParaRPr lang="en-GB"/>
          </a:p>
        </p:txBody>
      </p:sp>
      <p:sp>
        <p:nvSpPr>
          <p:cNvPr id="20" name="Rectangle 20"/>
          <p:cNvSpPr>
            <a:spLocks noGrp="1" noChangeArrowheads="1"/>
          </p:cNvSpPr>
          <p:nvPr>
            <p:ph type="sldNum" sz="quarter" idx="12"/>
          </p:nvPr>
        </p:nvSpPr>
        <p:spPr/>
        <p:txBody>
          <a:bodyPr/>
          <a:lstStyle>
            <a:lvl1pPr>
              <a:defRPr/>
            </a:lvl1pPr>
          </a:lstStyle>
          <a:p>
            <a:pPr>
              <a:defRPr/>
            </a:pPr>
            <a:fld id="{039FB41D-38D6-4C0D-B580-E096F4665C2B}" type="slidenum">
              <a:rPr lang="en-GB"/>
              <a:pPr>
                <a:defRPr/>
              </a:pPr>
              <a:t>‹#›</a:t>
            </a:fld>
            <a:endParaRPr lang="en-GB"/>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GB"/>
          </a:p>
        </p:txBody>
      </p:sp>
      <p:sp>
        <p:nvSpPr>
          <p:cNvPr id="5" name="Rectangle 18"/>
          <p:cNvSpPr>
            <a:spLocks noGrp="1" noChangeArrowheads="1"/>
          </p:cNvSpPr>
          <p:nvPr>
            <p:ph type="ftr" sz="quarter" idx="11"/>
          </p:nvPr>
        </p:nvSpPr>
        <p:spPr>
          <a:ln/>
        </p:spPr>
        <p:txBody>
          <a:bodyPr/>
          <a:lstStyle>
            <a:lvl1pPr>
              <a:defRPr/>
            </a:lvl1pPr>
          </a:lstStyle>
          <a:p>
            <a:pPr>
              <a:defRPr/>
            </a:pPr>
            <a:endParaRPr lang="en-GB"/>
          </a:p>
        </p:txBody>
      </p:sp>
      <p:sp>
        <p:nvSpPr>
          <p:cNvPr id="6" name="Rectangle 19"/>
          <p:cNvSpPr>
            <a:spLocks noGrp="1" noChangeArrowheads="1"/>
          </p:cNvSpPr>
          <p:nvPr>
            <p:ph type="sldNum" sz="quarter" idx="12"/>
          </p:nvPr>
        </p:nvSpPr>
        <p:spPr>
          <a:ln/>
        </p:spPr>
        <p:txBody>
          <a:bodyPr/>
          <a:lstStyle>
            <a:lvl1pPr>
              <a:defRPr/>
            </a:lvl1pPr>
          </a:lstStyle>
          <a:p>
            <a:pPr>
              <a:defRPr/>
            </a:pPr>
            <a:fld id="{BFC5A670-3991-43F6-8161-8AEB33224C79}" type="slidenum">
              <a:rPr lang="en-GB"/>
              <a:pPr>
                <a:defRPr/>
              </a:pPr>
              <a:t>‹#›</a:t>
            </a:fld>
            <a:endParaRPr lang="en-GB"/>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GB"/>
          </a:p>
        </p:txBody>
      </p:sp>
      <p:sp>
        <p:nvSpPr>
          <p:cNvPr id="5" name="Rectangle 18"/>
          <p:cNvSpPr>
            <a:spLocks noGrp="1" noChangeArrowheads="1"/>
          </p:cNvSpPr>
          <p:nvPr>
            <p:ph type="ftr" sz="quarter" idx="11"/>
          </p:nvPr>
        </p:nvSpPr>
        <p:spPr>
          <a:ln/>
        </p:spPr>
        <p:txBody>
          <a:bodyPr/>
          <a:lstStyle>
            <a:lvl1pPr>
              <a:defRPr/>
            </a:lvl1pPr>
          </a:lstStyle>
          <a:p>
            <a:pPr>
              <a:defRPr/>
            </a:pPr>
            <a:endParaRPr lang="en-GB"/>
          </a:p>
        </p:txBody>
      </p:sp>
      <p:sp>
        <p:nvSpPr>
          <p:cNvPr id="6" name="Rectangle 19"/>
          <p:cNvSpPr>
            <a:spLocks noGrp="1" noChangeArrowheads="1"/>
          </p:cNvSpPr>
          <p:nvPr>
            <p:ph type="sldNum" sz="quarter" idx="12"/>
          </p:nvPr>
        </p:nvSpPr>
        <p:spPr>
          <a:ln/>
        </p:spPr>
        <p:txBody>
          <a:bodyPr/>
          <a:lstStyle>
            <a:lvl1pPr>
              <a:defRPr/>
            </a:lvl1pPr>
          </a:lstStyle>
          <a:p>
            <a:pPr>
              <a:defRPr/>
            </a:pPr>
            <a:fld id="{9103D37B-FDA1-48D8-A843-E5B9D1441AF5}" type="slidenum">
              <a:rPr lang="en-GB"/>
              <a:pPr>
                <a:defRPr/>
              </a:pPr>
              <a:t>‹#›</a:t>
            </a:fld>
            <a:endParaRPr lang="en-GB"/>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GB"/>
          </a:p>
        </p:txBody>
      </p:sp>
      <p:sp>
        <p:nvSpPr>
          <p:cNvPr id="5" name="Rectangle 18"/>
          <p:cNvSpPr>
            <a:spLocks noGrp="1" noChangeArrowheads="1"/>
          </p:cNvSpPr>
          <p:nvPr>
            <p:ph type="ftr" sz="quarter" idx="11"/>
          </p:nvPr>
        </p:nvSpPr>
        <p:spPr>
          <a:ln/>
        </p:spPr>
        <p:txBody>
          <a:bodyPr/>
          <a:lstStyle>
            <a:lvl1pPr>
              <a:defRPr/>
            </a:lvl1pPr>
          </a:lstStyle>
          <a:p>
            <a:pPr>
              <a:defRPr/>
            </a:pPr>
            <a:endParaRPr lang="en-GB"/>
          </a:p>
        </p:txBody>
      </p:sp>
      <p:sp>
        <p:nvSpPr>
          <p:cNvPr id="6" name="Rectangle 19"/>
          <p:cNvSpPr>
            <a:spLocks noGrp="1" noChangeArrowheads="1"/>
          </p:cNvSpPr>
          <p:nvPr>
            <p:ph type="sldNum" sz="quarter" idx="12"/>
          </p:nvPr>
        </p:nvSpPr>
        <p:spPr>
          <a:ln/>
        </p:spPr>
        <p:txBody>
          <a:bodyPr/>
          <a:lstStyle>
            <a:lvl1pPr>
              <a:defRPr/>
            </a:lvl1pPr>
          </a:lstStyle>
          <a:p>
            <a:pPr>
              <a:defRPr/>
            </a:pPr>
            <a:fld id="{9DEAA4C5-B850-406E-8F60-F4906632DBB1}" type="slidenum">
              <a:rPr lang="en-GB"/>
              <a:pPr>
                <a:defRPr/>
              </a:pPr>
              <a:t>‹#›</a:t>
            </a:fld>
            <a:endParaRPr lang="en-GB"/>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GB"/>
          </a:p>
        </p:txBody>
      </p:sp>
      <p:sp>
        <p:nvSpPr>
          <p:cNvPr id="5" name="Rectangle 18"/>
          <p:cNvSpPr>
            <a:spLocks noGrp="1" noChangeArrowheads="1"/>
          </p:cNvSpPr>
          <p:nvPr>
            <p:ph type="ftr" sz="quarter" idx="11"/>
          </p:nvPr>
        </p:nvSpPr>
        <p:spPr>
          <a:ln/>
        </p:spPr>
        <p:txBody>
          <a:bodyPr/>
          <a:lstStyle>
            <a:lvl1pPr>
              <a:defRPr/>
            </a:lvl1pPr>
          </a:lstStyle>
          <a:p>
            <a:pPr>
              <a:defRPr/>
            </a:pPr>
            <a:endParaRPr lang="en-GB"/>
          </a:p>
        </p:txBody>
      </p:sp>
      <p:sp>
        <p:nvSpPr>
          <p:cNvPr id="6" name="Rectangle 19"/>
          <p:cNvSpPr>
            <a:spLocks noGrp="1" noChangeArrowheads="1"/>
          </p:cNvSpPr>
          <p:nvPr>
            <p:ph type="sldNum" sz="quarter" idx="12"/>
          </p:nvPr>
        </p:nvSpPr>
        <p:spPr>
          <a:ln/>
        </p:spPr>
        <p:txBody>
          <a:bodyPr/>
          <a:lstStyle>
            <a:lvl1pPr>
              <a:defRPr/>
            </a:lvl1pPr>
          </a:lstStyle>
          <a:p>
            <a:pPr>
              <a:defRPr/>
            </a:pPr>
            <a:fld id="{BD870328-8291-42EB-8702-04AA9514E368}" type="slidenum">
              <a:rPr lang="en-GB"/>
              <a:pPr>
                <a:defRPr/>
              </a:pPr>
              <a:t>‹#›</a:t>
            </a:fld>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3B1C051F-A90C-475B-B3F5-B058B3466998}" type="slidenum">
              <a:rPr lang="en-GB"/>
              <a:pPr>
                <a:defRPr/>
              </a:pPr>
              <a:t>‹#›</a:t>
            </a:fld>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7"/>
          <p:cNvSpPr>
            <a:spLocks noGrp="1" noChangeArrowheads="1"/>
          </p:cNvSpPr>
          <p:nvPr>
            <p:ph type="dt" sz="half" idx="10"/>
          </p:nvPr>
        </p:nvSpPr>
        <p:spPr>
          <a:ln/>
        </p:spPr>
        <p:txBody>
          <a:bodyPr/>
          <a:lstStyle>
            <a:lvl1pPr>
              <a:defRPr/>
            </a:lvl1pPr>
          </a:lstStyle>
          <a:p>
            <a:pPr>
              <a:defRPr/>
            </a:pPr>
            <a:endParaRPr lang="en-GB"/>
          </a:p>
        </p:txBody>
      </p:sp>
      <p:sp>
        <p:nvSpPr>
          <p:cNvPr id="8" name="Rectangle 18"/>
          <p:cNvSpPr>
            <a:spLocks noGrp="1" noChangeArrowheads="1"/>
          </p:cNvSpPr>
          <p:nvPr>
            <p:ph type="ftr" sz="quarter" idx="11"/>
          </p:nvPr>
        </p:nvSpPr>
        <p:spPr>
          <a:ln/>
        </p:spPr>
        <p:txBody>
          <a:bodyPr/>
          <a:lstStyle>
            <a:lvl1pPr>
              <a:defRPr/>
            </a:lvl1pPr>
          </a:lstStyle>
          <a:p>
            <a:pPr>
              <a:defRPr/>
            </a:pPr>
            <a:endParaRPr lang="en-GB"/>
          </a:p>
        </p:txBody>
      </p:sp>
      <p:sp>
        <p:nvSpPr>
          <p:cNvPr id="9" name="Rectangle 19"/>
          <p:cNvSpPr>
            <a:spLocks noGrp="1" noChangeArrowheads="1"/>
          </p:cNvSpPr>
          <p:nvPr>
            <p:ph type="sldNum" sz="quarter" idx="12"/>
          </p:nvPr>
        </p:nvSpPr>
        <p:spPr>
          <a:ln/>
        </p:spPr>
        <p:txBody>
          <a:bodyPr/>
          <a:lstStyle>
            <a:lvl1pPr>
              <a:defRPr/>
            </a:lvl1pPr>
          </a:lstStyle>
          <a:p>
            <a:pPr>
              <a:defRPr/>
            </a:pPr>
            <a:fld id="{1A0563B6-B7BE-4B28-9222-2B138CBC75A6}" type="slidenum">
              <a:rPr lang="en-GB"/>
              <a:pPr>
                <a:defRPr/>
              </a:pPr>
              <a:t>‹#›</a:t>
            </a:fld>
            <a:endParaRPr lang="en-GB"/>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7"/>
          <p:cNvSpPr>
            <a:spLocks noGrp="1" noChangeArrowheads="1"/>
          </p:cNvSpPr>
          <p:nvPr>
            <p:ph type="dt" sz="half" idx="10"/>
          </p:nvPr>
        </p:nvSpPr>
        <p:spPr>
          <a:ln/>
        </p:spPr>
        <p:txBody>
          <a:bodyPr/>
          <a:lstStyle>
            <a:lvl1pPr>
              <a:defRPr/>
            </a:lvl1pPr>
          </a:lstStyle>
          <a:p>
            <a:pPr>
              <a:defRPr/>
            </a:pPr>
            <a:endParaRPr lang="en-GB"/>
          </a:p>
        </p:txBody>
      </p:sp>
      <p:sp>
        <p:nvSpPr>
          <p:cNvPr id="4" name="Rectangle 18"/>
          <p:cNvSpPr>
            <a:spLocks noGrp="1" noChangeArrowheads="1"/>
          </p:cNvSpPr>
          <p:nvPr>
            <p:ph type="ftr" sz="quarter" idx="11"/>
          </p:nvPr>
        </p:nvSpPr>
        <p:spPr>
          <a:ln/>
        </p:spPr>
        <p:txBody>
          <a:bodyPr/>
          <a:lstStyle>
            <a:lvl1pPr>
              <a:defRPr/>
            </a:lvl1pPr>
          </a:lstStyle>
          <a:p>
            <a:pPr>
              <a:defRPr/>
            </a:pPr>
            <a:endParaRPr lang="en-GB"/>
          </a:p>
        </p:txBody>
      </p:sp>
      <p:sp>
        <p:nvSpPr>
          <p:cNvPr id="5" name="Rectangle 19"/>
          <p:cNvSpPr>
            <a:spLocks noGrp="1" noChangeArrowheads="1"/>
          </p:cNvSpPr>
          <p:nvPr>
            <p:ph type="sldNum" sz="quarter" idx="12"/>
          </p:nvPr>
        </p:nvSpPr>
        <p:spPr>
          <a:ln/>
        </p:spPr>
        <p:txBody>
          <a:bodyPr/>
          <a:lstStyle>
            <a:lvl1pPr>
              <a:defRPr/>
            </a:lvl1pPr>
          </a:lstStyle>
          <a:p>
            <a:pPr>
              <a:defRPr/>
            </a:pPr>
            <a:fld id="{A5F7768A-1903-4717-900E-FC980AD14301}" type="slidenum">
              <a:rPr lang="en-GB"/>
              <a:pPr>
                <a:defRPr/>
              </a:pPr>
              <a:t>‹#›</a:t>
            </a:fld>
            <a:endParaRPr lang="en-GB"/>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GB"/>
          </a:p>
        </p:txBody>
      </p:sp>
      <p:sp>
        <p:nvSpPr>
          <p:cNvPr id="3" name="Rectangle 18"/>
          <p:cNvSpPr>
            <a:spLocks noGrp="1" noChangeArrowheads="1"/>
          </p:cNvSpPr>
          <p:nvPr>
            <p:ph type="ftr" sz="quarter" idx="11"/>
          </p:nvPr>
        </p:nvSpPr>
        <p:spPr>
          <a:ln/>
        </p:spPr>
        <p:txBody>
          <a:bodyPr/>
          <a:lstStyle>
            <a:lvl1pPr>
              <a:defRPr/>
            </a:lvl1pPr>
          </a:lstStyle>
          <a:p>
            <a:pPr>
              <a:defRPr/>
            </a:pPr>
            <a:endParaRPr lang="en-GB"/>
          </a:p>
        </p:txBody>
      </p:sp>
      <p:sp>
        <p:nvSpPr>
          <p:cNvPr id="4" name="Rectangle 19"/>
          <p:cNvSpPr>
            <a:spLocks noGrp="1" noChangeArrowheads="1"/>
          </p:cNvSpPr>
          <p:nvPr>
            <p:ph type="sldNum" sz="quarter" idx="12"/>
          </p:nvPr>
        </p:nvSpPr>
        <p:spPr>
          <a:ln/>
        </p:spPr>
        <p:txBody>
          <a:bodyPr/>
          <a:lstStyle>
            <a:lvl1pPr>
              <a:defRPr/>
            </a:lvl1pPr>
          </a:lstStyle>
          <a:p>
            <a:pPr>
              <a:defRPr/>
            </a:pPr>
            <a:fld id="{36820837-49C5-4ABD-87D6-00791DCD4460}" type="slidenum">
              <a:rPr lang="en-GB"/>
              <a:pPr>
                <a:defRPr/>
              </a:pPr>
              <a:t>‹#›</a:t>
            </a:fld>
            <a:endParaRPr lang="en-GB"/>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513786BA-A6BE-4BC3-996B-BE263A481F88}" type="slidenum">
              <a:rPr lang="en-GB"/>
              <a:pPr>
                <a:defRPr/>
              </a:pPr>
              <a:t>‹#›</a:t>
            </a:fld>
            <a:endParaRPr lang="en-GB"/>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F3E09ECE-8448-4494-9C28-DE25A703A55E}" type="slidenum">
              <a:rPr lang="en-GB"/>
              <a:pPr>
                <a:defRPr/>
              </a:pPr>
              <a:t>‹#›</a:t>
            </a:fld>
            <a:endParaRPr lang="en-GB"/>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63491" name="Freeform 3"/>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GB"/>
            </a:p>
          </p:txBody>
        </p:sp>
        <p:sp>
          <p:nvSpPr>
            <p:cNvPr id="63492" name="Freeform 4"/>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GB"/>
            </a:p>
          </p:txBody>
        </p:sp>
        <p:grpSp>
          <p:nvGrpSpPr>
            <p:cNvPr id="1034" name="Group 5"/>
            <p:cNvGrpSpPr>
              <a:grpSpLocks/>
            </p:cNvGrpSpPr>
            <p:nvPr userDrawn="1"/>
          </p:nvGrpSpPr>
          <p:grpSpPr bwMode="auto">
            <a:xfrm>
              <a:off x="0" y="4"/>
              <a:ext cx="5758" cy="4316"/>
              <a:chOff x="0" y="4"/>
              <a:chExt cx="5758" cy="4316"/>
            </a:xfrm>
          </p:grpSpPr>
          <p:sp>
            <p:nvSpPr>
              <p:cNvPr id="63494" name="Freeform 6"/>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GB"/>
              </a:p>
            </p:txBody>
          </p:sp>
          <p:sp>
            <p:nvSpPr>
              <p:cNvPr id="63495" name="Freeform 7"/>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GB"/>
              </a:p>
            </p:txBody>
          </p:sp>
          <p:sp>
            <p:nvSpPr>
              <p:cNvPr id="63496" name="Freeform 8"/>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GB"/>
              </a:p>
            </p:txBody>
          </p:sp>
          <p:sp>
            <p:nvSpPr>
              <p:cNvPr id="63497" name="Freeform 9"/>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GB"/>
              </a:p>
            </p:txBody>
          </p:sp>
          <p:sp>
            <p:nvSpPr>
              <p:cNvPr id="63498" name="Freeform 10"/>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GB"/>
              </a:p>
            </p:txBody>
          </p:sp>
          <p:sp>
            <p:nvSpPr>
              <p:cNvPr id="63499"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GB"/>
              </a:p>
            </p:txBody>
          </p:sp>
          <p:sp>
            <p:nvSpPr>
              <p:cNvPr id="63500" name="Freeform 12"/>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GB"/>
              </a:p>
            </p:txBody>
          </p:sp>
          <p:sp>
            <p:nvSpPr>
              <p:cNvPr id="63501" name="Freeform 13"/>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GB"/>
              </a:p>
            </p:txBody>
          </p:sp>
          <p:sp>
            <p:nvSpPr>
              <p:cNvPr id="63502"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GB"/>
              </a:p>
            </p:txBody>
          </p:sp>
        </p:grpSp>
      </p:grpSp>
      <p:sp>
        <p:nvSpPr>
          <p:cNvPr id="63503" name="Rectangle 15"/>
          <p:cNvSpPr>
            <a:spLocks noGrp="1" noChangeArrowheads="1"/>
          </p:cNvSpPr>
          <p:nvPr>
            <p:ph type="title"/>
          </p:nvPr>
        </p:nvSpPr>
        <p:spPr bwMode="auto">
          <a:xfrm>
            <a:off x="1066800" y="304800"/>
            <a:ext cx="7543800"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63504" name="Rectangle 16"/>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63505"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pPr>
              <a:defRPr/>
            </a:pPr>
            <a:endParaRPr lang="en-GB"/>
          </a:p>
        </p:txBody>
      </p:sp>
      <p:sp>
        <p:nvSpPr>
          <p:cNvPr id="63506"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pPr>
              <a:defRPr/>
            </a:pPr>
            <a:endParaRPr lang="en-GB"/>
          </a:p>
        </p:txBody>
      </p:sp>
      <p:sp>
        <p:nvSpPr>
          <p:cNvPr id="63507"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pPr>
              <a:defRPr/>
            </a:pPr>
            <a:fld id="{362642B0-3E8C-463D-99E1-6C6564C0CA80}"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3790"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transition/>
  <p:timing>
    <p:tnLst>
      <p:par>
        <p:cTn id="1" dur="indefinite" restart="never" nodeType="tmRoot"/>
      </p:par>
    </p:tnLst>
  </p:timing>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nhs.uk/"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www.nhs.uk/en/checkSymptoms/FindYourNearest"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0"/>
            <a:ext cx="7772400" cy="1755775"/>
          </a:xfrm>
        </p:spPr>
        <p:txBody>
          <a:bodyPr/>
          <a:lstStyle/>
          <a:p>
            <a:pPr algn="ctr" eaLnBrk="1" hangingPunct="1">
              <a:defRPr/>
            </a:pPr>
            <a:r>
              <a:rPr lang="en-GB" b="0" smtClean="0"/>
              <a:t> </a:t>
            </a:r>
            <a:r>
              <a:rPr lang="en-GB" sz="4200" b="0" smtClean="0">
                <a:solidFill>
                  <a:schemeClr val="tx1"/>
                </a:solidFill>
              </a:rPr>
              <a:t>HEALTH CARE PROVISION     IN THE UNITED KINGDOM</a:t>
            </a:r>
            <a:endParaRPr lang="en-US" sz="4200" b="0" smtClean="0">
              <a:solidFill>
                <a:schemeClr val="tx1"/>
              </a:solidFill>
            </a:endParaRPr>
          </a:p>
        </p:txBody>
      </p:sp>
      <p:sp>
        <p:nvSpPr>
          <p:cNvPr id="2051" name="Rectangle 3"/>
          <p:cNvSpPr>
            <a:spLocks noGrp="1" noChangeArrowheads="1"/>
          </p:cNvSpPr>
          <p:nvPr>
            <p:ph type="subTitle" idx="1"/>
          </p:nvPr>
        </p:nvSpPr>
        <p:spPr>
          <a:xfrm>
            <a:off x="1116013" y="2060575"/>
            <a:ext cx="7634287" cy="3816350"/>
          </a:xfrm>
        </p:spPr>
        <p:txBody>
          <a:bodyPr/>
          <a:lstStyle/>
          <a:p>
            <a:pPr eaLnBrk="1" hangingPunct="1">
              <a:defRPr/>
            </a:pPr>
            <a:endParaRPr lang="en-GB" sz="4800" b="1" dirty="0" smtClean="0"/>
          </a:p>
          <a:p>
            <a:pPr eaLnBrk="1" hangingPunct="1">
              <a:defRPr/>
            </a:pPr>
            <a:r>
              <a:rPr lang="en-GB" b="1" dirty="0" smtClean="0"/>
              <a:t>Elizabeth Aniteye</a:t>
            </a:r>
          </a:p>
          <a:p>
            <a:pPr eaLnBrk="1" hangingPunct="1">
              <a:defRPr/>
            </a:pPr>
            <a:endParaRPr lang="en-GB" b="1" dirty="0" smtClean="0"/>
          </a:p>
          <a:p>
            <a:pPr eaLnBrk="1" hangingPunct="1">
              <a:defRPr/>
            </a:pPr>
            <a:r>
              <a:rPr lang="en-GB" b="1" dirty="0" smtClean="0"/>
              <a:t>Senior Occupational Health Adviser</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mmnu9js7\Local Settings\Temporary Internet Files\Content.IE5\TCA22UG8\MC900441498[1].png"/>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179512" y="1052736"/>
            <a:ext cx="1540539" cy="1540539"/>
          </a:xfrm>
          <a:prstGeom prst="rect">
            <a:avLst/>
          </a:prstGeom>
          <a:noFill/>
        </p:spPr>
      </p:pic>
      <p:pic>
        <p:nvPicPr>
          <p:cNvPr id="4" name="Picture 2" descr="C:\Documents and Settings\mmnu9js7\Local Settings\Temporary Internet Files\Content.IE5\TCA22UG8\MC900441498[1].png"/>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6660232" y="2420888"/>
            <a:ext cx="504056" cy="504056"/>
          </a:xfrm>
          <a:prstGeom prst="rect">
            <a:avLst/>
          </a:prstGeom>
          <a:noFill/>
        </p:spPr>
      </p:pic>
      <p:pic>
        <p:nvPicPr>
          <p:cNvPr id="5" name="Picture 2" descr="C:\Documents and Settings\mmnu9js7\Local Settings\Temporary Internet Files\Content.IE5\TCA22UG8\MC900441498[1].png"/>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7092280" y="1628800"/>
            <a:ext cx="964475" cy="964475"/>
          </a:xfrm>
          <a:prstGeom prst="rect">
            <a:avLst/>
          </a:prstGeom>
          <a:noFill/>
        </p:spPr>
      </p:pic>
      <p:pic>
        <p:nvPicPr>
          <p:cNvPr id="6" name="Picture 2" descr="C:\Documents and Settings\mmnu9js7\Local Settings\Temporary Internet Files\Content.IE5\TCA22UG8\MC900441498[1].png"/>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7308304" y="2708920"/>
            <a:ext cx="296416" cy="296416"/>
          </a:xfrm>
          <a:prstGeom prst="rect">
            <a:avLst/>
          </a:prstGeom>
          <a:noFill/>
        </p:spPr>
      </p:pic>
      <p:sp>
        <p:nvSpPr>
          <p:cNvPr id="9" name="TextBox 8"/>
          <p:cNvSpPr txBox="1"/>
          <p:nvPr/>
        </p:nvSpPr>
        <p:spPr>
          <a:xfrm rot="21356407">
            <a:off x="1685952" y="1311215"/>
            <a:ext cx="5370575" cy="1200329"/>
          </a:xfrm>
          <a:prstGeom prst="rect">
            <a:avLst/>
          </a:prstGeom>
          <a:solidFill>
            <a:schemeClr val="tx1">
              <a:alpha val="40000"/>
            </a:schemeClr>
          </a:solidFill>
          <a:ln w="25400">
            <a:solidFill>
              <a:schemeClr val="tx1"/>
            </a:solidFill>
            <a:prstDash val="dash"/>
          </a:ln>
        </p:spPr>
        <p:txBody>
          <a:bodyPr wrap="square" rtlCol="0">
            <a:spAutoFit/>
          </a:bodyPr>
          <a:lstStyle/>
          <a:p>
            <a:r>
              <a:rPr lang="en-GB" sz="7200" dirty="0" smtClean="0"/>
              <a:t>QUICK QUIZ</a:t>
            </a:r>
            <a:endParaRPr lang="en-GB" sz="72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200800" cy="4862870"/>
          </a:xfrm>
          <a:prstGeom prst="rect">
            <a:avLst/>
          </a:prstGeom>
          <a:noFill/>
        </p:spPr>
        <p:txBody>
          <a:bodyPr wrap="square" rtlCol="0">
            <a:spAutoFit/>
          </a:bodyPr>
          <a:lstStyle/>
          <a:p>
            <a:r>
              <a:rPr lang="en-GB" sz="3200" dirty="0" smtClean="0"/>
              <a:t>Q1). </a:t>
            </a:r>
            <a:r>
              <a:rPr lang="en-GB" sz="3200" u="sng" dirty="0" smtClean="0"/>
              <a:t>What does the NHS stand for?</a:t>
            </a:r>
          </a:p>
          <a:p>
            <a:endParaRPr lang="en-GB" sz="3200" dirty="0" smtClean="0"/>
          </a:p>
          <a:p>
            <a:endParaRPr lang="en-GB" sz="3200" dirty="0" smtClean="0"/>
          </a:p>
          <a:p>
            <a:r>
              <a:rPr lang="en-GB" sz="2800" dirty="0" smtClean="0"/>
              <a:t>a). New Hospitals System</a:t>
            </a:r>
          </a:p>
          <a:p>
            <a:endParaRPr lang="en-GB" sz="2800" dirty="0" smtClean="0"/>
          </a:p>
          <a:p>
            <a:r>
              <a:rPr lang="en-GB" sz="2800" dirty="0" smtClean="0"/>
              <a:t>b). New Hospital for Students</a:t>
            </a:r>
          </a:p>
          <a:p>
            <a:endParaRPr lang="en-GB" sz="2800" dirty="0" smtClean="0"/>
          </a:p>
          <a:p>
            <a:r>
              <a:rPr lang="en-GB" sz="2800" dirty="0" smtClean="0"/>
              <a:t>c). National Health Service</a:t>
            </a:r>
          </a:p>
          <a:p>
            <a:endParaRPr lang="en-GB" sz="2800" dirty="0" smtClean="0"/>
          </a:p>
          <a:p>
            <a:r>
              <a:rPr lang="en-GB" sz="2800" dirty="0" smtClean="0"/>
              <a:t>d). National Hospitals System</a:t>
            </a:r>
          </a:p>
          <a:p>
            <a:endParaRPr lang="en-GB" dirty="0"/>
          </a:p>
        </p:txBody>
      </p:sp>
    </p:spTree>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3861048"/>
            <a:ext cx="4680520" cy="648072"/>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827584" y="764704"/>
            <a:ext cx="7200800" cy="4862870"/>
          </a:xfrm>
          <a:prstGeom prst="rect">
            <a:avLst/>
          </a:prstGeom>
          <a:noFill/>
        </p:spPr>
        <p:txBody>
          <a:bodyPr wrap="square" rtlCol="0">
            <a:spAutoFit/>
          </a:bodyPr>
          <a:lstStyle/>
          <a:p>
            <a:r>
              <a:rPr lang="en-GB" sz="3200" dirty="0" smtClean="0"/>
              <a:t>Q1). </a:t>
            </a:r>
            <a:r>
              <a:rPr lang="en-GB" sz="3200" u="sng" dirty="0" smtClean="0"/>
              <a:t>What does the NHS stand for?</a:t>
            </a:r>
          </a:p>
          <a:p>
            <a:endParaRPr lang="en-GB" sz="3200" dirty="0" smtClean="0"/>
          </a:p>
          <a:p>
            <a:endParaRPr lang="en-GB" sz="3200" dirty="0" smtClean="0"/>
          </a:p>
          <a:p>
            <a:r>
              <a:rPr lang="en-GB" sz="2800" dirty="0" smtClean="0"/>
              <a:t>a). New Hospitals System</a:t>
            </a:r>
          </a:p>
          <a:p>
            <a:endParaRPr lang="en-GB" sz="2800" dirty="0" smtClean="0"/>
          </a:p>
          <a:p>
            <a:r>
              <a:rPr lang="en-GB" sz="2800" dirty="0" smtClean="0"/>
              <a:t>b). New Hospital for Students</a:t>
            </a:r>
          </a:p>
          <a:p>
            <a:endParaRPr lang="en-GB" sz="2800" dirty="0" smtClean="0"/>
          </a:p>
          <a:p>
            <a:r>
              <a:rPr lang="en-GB" sz="2800" dirty="0" smtClean="0"/>
              <a:t>c). National Health Service</a:t>
            </a:r>
          </a:p>
          <a:p>
            <a:endParaRPr lang="en-GB" sz="2800" dirty="0" smtClean="0"/>
          </a:p>
          <a:p>
            <a:r>
              <a:rPr lang="en-GB" sz="2800" dirty="0" smtClean="0"/>
              <a:t>d). National Hospitals System</a:t>
            </a:r>
          </a:p>
          <a:p>
            <a:endParaRPr lang="en-GB" dirty="0"/>
          </a:p>
        </p:txBody>
      </p:sp>
      <p:pic>
        <p:nvPicPr>
          <p:cNvPr id="2053"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5004048" y="3933056"/>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200800" cy="4862870"/>
          </a:xfrm>
          <a:prstGeom prst="rect">
            <a:avLst/>
          </a:prstGeom>
          <a:noFill/>
        </p:spPr>
        <p:txBody>
          <a:bodyPr wrap="square" rtlCol="0">
            <a:spAutoFit/>
          </a:bodyPr>
          <a:lstStyle/>
          <a:p>
            <a:r>
              <a:rPr lang="en-GB" sz="3200" dirty="0" smtClean="0"/>
              <a:t>Q2). </a:t>
            </a:r>
            <a:r>
              <a:rPr lang="en-GB" sz="3200" u="sng" dirty="0" smtClean="0"/>
              <a:t>What is a GP?</a:t>
            </a:r>
          </a:p>
          <a:p>
            <a:endParaRPr lang="en-GB" sz="3200" dirty="0" smtClean="0"/>
          </a:p>
          <a:p>
            <a:endParaRPr lang="en-GB" sz="3200" dirty="0" smtClean="0"/>
          </a:p>
          <a:p>
            <a:r>
              <a:rPr lang="en-GB" sz="2800" dirty="0" smtClean="0"/>
              <a:t>a). A Dentist</a:t>
            </a:r>
          </a:p>
          <a:p>
            <a:endParaRPr lang="en-GB" sz="2800" dirty="0" smtClean="0"/>
          </a:p>
          <a:p>
            <a:r>
              <a:rPr lang="en-GB" sz="2800" dirty="0" smtClean="0"/>
              <a:t>b). General Practitioner (Family Doctor)</a:t>
            </a:r>
          </a:p>
          <a:p>
            <a:endParaRPr lang="en-GB" sz="2800" dirty="0" smtClean="0"/>
          </a:p>
          <a:p>
            <a:r>
              <a:rPr lang="en-GB" sz="2800" dirty="0" smtClean="0"/>
              <a:t>c). A Nurse</a:t>
            </a:r>
          </a:p>
          <a:p>
            <a:endParaRPr lang="en-GB" sz="2800" dirty="0" smtClean="0"/>
          </a:p>
          <a:p>
            <a:r>
              <a:rPr lang="en-GB" sz="2800" dirty="0" smtClean="0"/>
              <a:t>d). General Patient</a:t>
            </a:r>
          </a:p>
          <a:p>
            <a:endParaRPr lang="en-GB" dirty="0"/>
          </a:p>
        </p:txBody>
      </p:sp>
    </p:spTree>
  </p:cSld>
  <p:clrMapOvr>
    <a:masterClrMapping/>
  </p:clrMapOvr>
  <p:transition spd="slow">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3068960"/>
            <a:ext cx="6624736" cy="648072"/>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827584" y="764704"/>
            <a:ext cx="7200800" cy="4862870"/>
          </a:xfrm>
          <a:prstGeom prst="rect">
            <a:avLst/>
          </a:prstGeom>
          <a:noFill/>
        </p:spPr>
        <p:txBody>
          <a:bodyPr wrap="square" rtlCol="0">
            <a:spAutoFit/>
          </a:bodyPr>
          <a:lstStyle/>
          <a:p>
            <a:r>
              <a:rPr lang="en-GB" sz="3200" dirty="0" smtClean="0"/>
              <a:t>Q2). </a:t>
            </a:r>
            <a:r>
              <a:rPr lang="en-GB" sz="3200" u="sng" dirty="0" smtClean="0"/>
              <a:t>What is a GP?</a:t>
            </a:r>
          </a:p>
          <a:p>
            <a:endParaRPr lang="en-GB" sz="3200" dirty="0" smtClean="0"/>
          </a:p>
          <a:p>
            <a:endParaRPr lang="en-GB" sz="3200" dirty="0" smtClean="0"/>
          </a:p>
          <a:p>
            <a:r>
              <a:rPr lang="en-GB" sz="2800" dirty="0" smtClean="0"/>
              <a:t>a). A Dentist</a:t>
            </a:r>
          </a:p>
          <a:p>
            <a:endParaRPr lang="en-GB" sz="2800" dirty="0" smtClean="0"/>
          </a:p>
          <a:p>
            <a:r>
              <a:rPr lang="en-GB" sz="2800" dirty="0" smtClean="0"/>
              <a:t>b). General Practitioner (Family Doctor)</a:t>
            </a:r>
          </a:p>
          <a:p>
            <a:endParaRPr lang="en-GB" sz="2800" dirty="0" smtClean="0"/>
          </a:p>
          <a:p>
            <a:r>
              <a:rPr lang="en-GB" sz="2800" dirty="0" smtClean="0"/>
              <a:t>c). A Nurse</a:t>
            </a:r>
          </a:p>
          <a:p>
            <a:endParaRPr lang="en-GB" sz="2800" dirty="0" smtClean="0"/>
          </a:p>
          <a:p>
            <a:r>
              <a:rPr lang="en-GB" sz="2800" dirty="0" smtClean="0"/>
              <a:t>d). General Patient</a:t>
            </a:r>
          </a:p>
          <a:p>
            <a:endParaRPr lang="en-GB" dirty="0"/>
          </a:p>
        </p:txBody>
      </p:sp>
      <p:pic>
        <p:nvPicPr>
          <p:cNvPr id="4"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6948264" y="3284984"/>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200800" cy="6586418"/>
          </a:xfrm>
          <a:prstGeom prst="rect">
            <a:avLst/>
          </a:prstGeom>
          <a:noFill/>
        </p:spPr>
        <p:txBody>
          <a:bodyPr wrap="square" rtlCol="0">
            <a:spAutoFit/>
          </a:bodyPr>
          <a:lstStyle/>
          <a:p>
            <a:r>
              <a:rPr lang="en-GB" sz="3200" dirty="0" smtClean="0"/>
              <a:t>Q3). </a:t>
            </a:r>
            <a:r>
              <a:rPr lang="en-GB" sz="3200" u="sng" dirty="0" smtClean="0"/>
              <a:t>What Services does a GP </a:t>
            </a:r>
            <a:r>
              <a:rPr lang="en-GB" sz="3200" dirty="0" smtClean="0"/>
              <a:t>	</a:t>
            </a:r>
            <a:r>
              <a:rPr lang="en-GB" sz="3200" u="sng" dirty="0" smtClean="0"/>
              <a:t>provide?</a:t>
            </a:r>
          </a:p>
          <a:p>
            <a:endParaRPr lang="en-GB" sz="3200" dirty="0" smtClean="0"/>
          </a:p>
          <a:p>
            <a:r>
              <a:rPr lang="en-GB" sz="2800" dirty="0" smtClean="0"/>
              <a:t>a). Provide care and treatment for all    general ill health </a:t>
            </a:r>
          </a:p>
          <a:p>
            <a:endParaRPr lang="en-GB" sz="2800" dirty="0" smtClean="0"/>
          </a:p>
          <a:p>
            <a:r>
              <a:rPr lang="en-GB" sz="2800" dirty="0" smtClean="0"/>
              <a:t>b). Accident and Emergency Services</a:t>
            </a:r>
          </a:p>
          <a:p>
            <a:endParaRPr lang="en-GB" sz="2800" dirty="0" smtClean="0"/>
          </a:p>
          <a:p>
            <a:r>
              <a:rPr lang="en-GB" sz="2800" dirty="0" smtClean="0"/>
              <a:t>c). Financial Advice</a:t>
            </a:r>
          </a:p>
          <a:p>
            <a:endParaRPr lang="en-GB" sz="2800" dirty="0" smtClean="0"/>
          </a:p>
          <a:p>
            <a:r>
              <a:rPr lang="en-GB" sz="2800" dirty="0" smtClean="0"/>
              <a:t>d). Specialist Medical or Surgical Treatment</a:t>
            </a:r>
          </a:p>
          <a:p>
            <a:endParaRPr lang="en-GB" sz="2800" dirty="0" smtClean="0"/>
          </a:p>
          <a:p>
            <a:r>
              <a:rPr lang="en-GB" sz="2800" dirty="0" smtClean="0"/>
              <a:t>e). All of the above</a:t>
            </a:r>
          </a:p>
          <a:p>
            <a:endParaRPr lang="en-GB" sz="2800" dirty="0" smtClean="0"/>
          </a:p>
          <a:p>
            <a:endParaRPr lang="en-GB" dirty="0"/>
          </a:p>
        </p:txBody>
      </p:sp>
    </p:spTree>
  </p:cSld>
  <p:clrMapOvr>
    <a:masterClrMapping/>
  </p:clrMapOvr>
  <p:transition spd="slow">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2276872"/>
            <a:ext cx="6624736" cy="936104"/>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827584" y="764704"/>
            <a:ext cx="7200800" cy="6586418"/>
          </a:xfrm>
          <a:prstGeom prst="rect">
            <a:avLst/>
          </a:prstGeom>
          <a:noFill/>
        </p:spPr>
        <p:txBody>
          <a:bodyPr wrap="square" rtlCol="0">
            <a:spAutoFit/>
          </a:bodyPr>
          <a:lstStyle/>
          <a:p>
            <a:r>
              <a:rPr lang="en-GB" sz="3200" dirty="0" smtClean="0"/>
              <a:t>Q3). </a:t>
            </a:r>
            <a:r>
              <a:rPr lang="en-GB" sz="3200" u="sng" dirty="0" smtClean="0"/>
              <a:t>What Services does a GP </a:t>
            </a:r>
            <a:r>
              <a:rPr lang="en-GB" sz="3200" dirty="0" smtClean="0"/>
              <a:t>	</a:t>
            </a:r>
            <a:r>
              <a:rPr lang="en-GB" sz="3200" u="sng" dirty="0" smtClean="0"/>
              <a:t>provide?</a:t>
            </a:r>
          </a:p>
          <a:p>
            <a:endParaRPr lang="en-GB" sz="3200" dirty="0" smtClean="0"/>
          </a:p>
          <a:p>
            <a:r>
              <a:rPr lang="en-GB" sz="2800" dirty="0" smtClean="0"/>
              <a:t>a). Provide care and treatment for all    general ill health </a:t>
            </a:r>
          </a:p>
          <a:p>
            <a:endParaRPr lang="en-GB" sz="2800" dirty="0" smtClean="0"/>
          </a:p>
          <a:p>
            <a:r>
              <a:rPr lang="en-GB" sz="2800" dirty="0" smtClean="0"/>
              <a:t>b). Accident and Emergency Services</a:t>
            </a:r>
          </a:p>
          <a:p>
            <a:endParaRPr lang="en-GB" sz="2800" dirty="0" smtClean="0"/>
          </a:p>
          <a:p>
            <a:r>
              <a:rPr lang="en-GB" sz="2800" dirty="0" smtClean="0"/>
              <a:t>c). Financial Advice</a:t>
            </a:r>
          </a:p>
          <a:p>
            <a:endParaRPr lang="en-GB" sz="2800" dirty="0" smtClean="0"/>
          </a:p>
          <a:p>
            <a:r>
              <a:rPr lang="en-GB" sz="2800" dirty="0" smtClean="0"/>
              <a:t>d). Specialist Medical or Surgical Treatment</a:t>
            </a:r>
          </a:p>
          <a:p>
            <a:endParaRPr lang="en-GB" sz="2800" dirty="0" smtClean="0"/>
          </a:p>
          <a:p>
            <a:r>
              <a:rPr lang="en-GB" sz="2800" dirty="0" smtClean="0"/>
              <a:t>e). All of the above</a:t>
            </a:r>
          </a:p>
          <a:p>
            <a:endParaRPr lang="en-GB" sz="2800" dirty="0" smtClean="0"/>
          </a:p>
          <a:p>
            <a:endParaRPr lang="en-GB" dirty="0"/>
          </a:p>
        </p:txBody>
      </p:sp>
      <p:pic>
        <p:nvPicPr>
          <p:cNvPr id="4"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6948264" y="2420888"/>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200800" cy="6155531"/>
          </a:xfrm>
          <a:prstGeom prst="rect">
            <a:avLst/>
          </a:prstGeom>
          <a:noFill/>
        </p:spPr>
        <p:txBody>
          <a:bodyPr wrap="square" rtlCol="0">
            <a:spAutoFit/>
          </a:bodyPr>
          <a:lstStyle/>
          <a:p>
            <a:r>
              <a:rPr lang="en-GB" sz="3200" dirty="0" smtClean="0"/>
              <a:t>Q4). </a:t>
            </a:r>
            <a:r>
              <a:rPr lang="en-GB" sz="3200" u="sng" dirty="0" smtClean="0"/>
              <a:t>Where could you find information about registering with the GP?</a:t>
            </a:r>
          </a:p>
          <a:p>
            <a:endParaRPr lang="en-GB" sz="3200" dirty="0" smtClean="0"/>
          </a:p>
          <a:p>
            <a:r>
              <a:rPr lang="en-GB" sz="2800" dirty="0" smtClean="0"/>
              <a:t>a). NHS Website</a:t>
            </a:r>
          </a:p>
          <a:p>
            <a:endParaRPr lang="en-GB" sz="2800" dirty="0" smtClean="0"/>
          </a:p>
          <a:p>
            <a:r>
              <a:rPr lang="en-GB" sz="2800" dirty="0" smtClean="0"/>
              <a:t>b). Start of Year Fair</a:t>
            </a:r>
          </a:p>
          <a:p>
            <a:endParaRPr lang="en-GB" sz="2800" dirty="0" smtClean="0"/>
          </a:p>
          <a:p>
            <a:r>
              <a:rPr lang="en-GB" sz="2800" dirty="0" smtClean="0"/>
              <a:t>c). Text ‘Doctor’ to 64746</a:t>
            </a:r>
          </a:p>
          <a:p>
            <a:endParaRPr lang="en-GB" sz="2800" dirty="0" smtClean="0"/>
          </a:p>
          <a:p>
            <a:r>
              <a:rPr lang="en-GB" sz="2800" dirty="0" smtClean="0"/>
              <a:t>d). Occupational Health Service</a:t>
            </a:r>
          </a:p>
          <a:p>
            <a:endParaRPr lang="en-GB" sz="2800" dirty="0" smtClean="0"/>
          </a:p>
          <a:p>
            <a:r>
              <a:rPr lang="en-GB" sz="2800" dirty="0" smtClean="0"/>
              <a:t>e). All of the above</a:t>
            </a:r>
          </a:p>
          <a:p>
            <a:endParaRPr lang="en-GB" sz="2800" dirty="0" smtClean="0"/>
          </a:p>
          <a:p>
            <a:endParaRPr lang="en-GB" dirty="0"/>
          </a:p>
        </p:txBody>
      </p:sp>
    </p:spTree>
  </p:cSld>
  <p:clrMapOvr>
    <a:masterClrMapping/>
  </p:clrMapOvr>
  <p:transition spd="slow">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5589240"/>
            <a:ext cx="3600400" cy="648072"/>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827584" y="764704"/>
            <a:ext cx="7200800" cy="6155531"/>
          </a:xfrm>
          <a:prstGeom prst="rect">
            <a:avLst/>
          </a:prstGeom>
          <a:noFill/>
        </p:spPr>
        <p:txBody>
          <a:bodyPr wrap="square" rtlCol="0">
            <a:spAutoFit/>
          </a:bodyPr>
          <a:lstStyle/>
          <a:p>
            <a:r>
              <a:rPr lang="en-GB" sz="3200" dirty="0" smtClean="0"/>
              <a:t>Q4). </a:t>
            </a:r>
            <a:r>
              <a:rPr lang="en-GB" sz="3200" u="sng" dirty="0" smtClean="0"/>
              <a:t>Where could you find information about registering with the GP?</a:t>
            </a:r>
          </a:p>
          <a:p>
            <a:endParaRPr lang="en-GB" sz="3200" dirty="0" smtClean="0"/>
          </a:p>
          <a:p>
            <a:r>
              <a:rPr lang="en-GB" sz="2800" dirty="0" smtClean="0"/>
              <a:t>a). NHS Website</a:t>
            </a:r>
          </a:p>
          <a:p>
            <a:endParaRPr lang="en-GB" sz="2800" dirty="0" smtClean="0"/>
          </a:p>
          <a:p>
            <a:r>
              <a:rPr lang="en-GB" sz="2800" dirty="0" smtClean="0"/>
              <a:t>b). Start of Year Fair</a:t>
            </a:r>
          </a:p>
          <a:p>
            <a:endParaRPr lang="en-GB" sz="2800" dirty="0" smtClean="0"/>
          </a:p>
          <a:p>
            <a:r>
              <a:rPr lang="en-GB" sz="2800" dirty="0" smtClean="0"/>
              <a:t>c). Text ‘Doctor’ to 64746</a:t>
            </a:r>
          </a:p>
          <a:p>
            <a:endParaRPr lang="en-GB" sz="2800" dirty="0" smtClean="0"/>
          </a:p>
          <a:p>
            <a:r>
              <a:rPr lang="en-GB" sz="2800" dirty="0" smtClean="0"/>
              <a:t>d). Occupational Health Service</a:t>
            </a:r>
          </a:p>
          <a:p>
            <a:endParaRPr lang="en-GB" sz="2800" dirty="0" smtClean="0"/>
          </a:p>
          <a:p>
            <a:r>
              <a:rPr lang="en-GB" sz="2800" dirty="0" smtClean="0"/>
              <a:t>e). All of the above</a:t>
            </a:r>
          </a:p>
          <a:p>
            <a:endParaRPr lang="en-GB" sz="2800" dirty="0" smtClean="0"/>
          </a:p>
          <a:p>
            <a:endParaRPr lang="en-GB" dirty="0"/>
          </a:p>
        </p:txBody>
      </p:sp>
      <p:pic>
        <p:nvPicPr>
          <p:cNvPr id="4"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3995936" y="5589240"/>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200800" cy="5632311"/>
          </a:xfrm>
          <a:prstGeom prst="rect">
            <a:avLst/>
          </a:prstGeom>
          <a:noFill/>
        </p:spPr>
        <p:txBody>
          <a:bodyPr wrap="square" rtlCol="0">
            <a:spAutoFit/>
          </a:bodyPr>
          <a:lstStyle/>
          <a:p>
            <a:r>
              <a:rPr lang="en-GB" sz="3000" dirty="0" smtClean="0"/>
              <a:t>Q5). </a:t>
            </a:r>
            <a:r>
              <a:rPr lang="en-GB" sz="3000" u="sng" dirty="0" smtClean="0"/>
              <a:t>How can you register with the GP? </a:t>
            </a:r>
          </a:p>
          <a:p>
            <a:endParaRPr lang="en-GB" sz="3200" dirty="0" smtClean="0"/>
          </a:p>
          <a:p>
            <a:r>
              <a:rPr lang="en-GB" sz="2800" dirty="0" smtClean="0"/>
              <a:t>a). Attend Start of Year Fair</a:t>
            </a:r>
          </a:p>
          <a:p>
            <a:endParaRPr lang="en-GB" sz="2800" dirty="0" smtClean="0"/>
          </a:p>
          <a:p>
            <a:r>
              <a:rPr lang="en-GB" sz="2800" dirty="0" smtClean="0"/>
              <a:t>b). Go into your local GP practice</a:t>
            </a:r>
          </a:p>
          <a:p>
            <a:endParaRPr lang="en-GB" sz="2800" dirty="0" smtClean="0"/>
          </a:p>
          <a:p>
            <a:r>
              <a:rPr lang="en-GB" sz="2800" dirty="0" smtClean="0"/>
              <a:t>c). Go to a Chemist</a:t>
            </a:r>
          </a:p>
          <a:p>
            <a:endParaRPr lang="en-GB" sz="2800" dirty="0" smtClean="0"/>
          </a:p>
          <a:p>
            <a:r>
              <a:rPr lang="en-GB" sz="2800" dirty="0" smtClean="0"/>
              <a:t>d). Go to Occupational Health Service</a:t>
            </a:r>
          </a:p>
          <a:p>
            <a:endParaRPr lang="en-GB" sz="2800" dirty="0" smtClean="0"/>
          </a:p>
          <a:p>
            <a:r>
              <a:rPr lang="en-GB" sz="2800" dirty="0" smtClean="0"/>
              <a:t>e). A and B</a:t>
            </a:r>
          </a:p>
          <a:p>
            <a:endParaRPr lang="en-GB" sz="2800" dirty="0" smtClean="0"/>
          </a:p>
          <a:p>
            <a:endParaRPr lang="en-GB" dirty="0"/>
          </a:p>
        </p:txBody>
      </p:sp>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eaLnBrk="1" hangingPunct="1">
              <a:defRPr/>
            </a:pPr>
            <a:r>
              <a:rPr lang="en-GB" b="0" smtClean="0">
                <a:solidFill>
                  <a:schemeClr val="tx1"/>
                </a:solidFill>
              </a:rPr>
              <a:t>NATIONAL HEALTH SERVICE (NHS)</a:t>
            </a:r>
            <a:endParaRPr lang="en-US" b="0" smtClean="0">
              <a:solidFill>
                <a:schemeClr val="tx1"/>
              </a:solidFill>
            </a:endParaRPr>
          </a:p>
        </p:txBody>
      </p:sp>
      <p:sp>
        <p:nvSpPr>
          <p:cNvPr id="3075" name="Rectangle 3"/>
          <p:cNvSpPr>
            <a:spLocks noGrp="1" noChangeArrowheads="1"/>
          </p:cNvSpPr>
          <p:nvPr>
            <p:ph type="body" idx="1"/>
          </p:nvPr>
        </p:nvSpPr>
        <p:spPr>
          <a:xfrm>
            <a:off x="539750" y="2349500"/>
            <a:ext cx="8229600" cy="3600450"/>
          </a:xfrm>
        </p:spPr>
        <p:txBody>
          <a:bodyPr/>
          <a:lstStyle/>
          <a:p>
            <a:pPr eaLnBrk="1" hangingPunct="1">
              <a:defRPr/>
            </a:pPr>
            <a:r>
              <a:rPr lang="en-GB" sz="2800" b="1" dirty="0" smtClean="0"/>
              <a:t>General Practitioners (GP, Doctors)</a:t>
            </a:r>
          </a:p>
          <a:p>
            <a:pPr eaLnBrk="1" hangingPunct="1">
              <a:buFont typeface="Wingdings" pitchFamily="2" charset="2"/>
              <a:buNone/>
              <a:defRPr/>
            </a:pPr>
            <a:endParaRPr lang="en-GB" sz="2800" b="1" dirty="0" smtClean="0"/>
          </a:p>
          <a:p>
            <a:pPr eaLnBrk="1" hangingPunct="1">
              <a:defRPr/>
            </a:pPr>
            <a:r>
              <a:rPr lang="en-GB" sz="2800" b="1" dirty="0" smtClean="0"/>
              <a:t>Hospitals </a:t>
            </a:r>
          </a:p>
          <a:p>
            <a:pPr eaLnBrk="1" hangingPunct="1">
              <a:buFont typeface="Wingdings" pitchFamily="2" charset="2"/>
              <a:buNone/>
              <a:defRPr/>
            </a:pPr>
            <a:endParaRPr lang="en-GB" sz="2800" b="1" dirty="0" smtClean="0"/>
          </a:p>
          <a:p>
            <a:pPr eaLnBrk="1" hangingPunct="1">
              <a:defRPr/>
            </a:pPr>
            <a:r>
              <a:rPr lang="en-GB" sz="2800" b="1" dirty="0" smtClean="0"/>
              <a:t>Dentists and Opticians</a:t>
            </a:r>
          </a:p>
          <a:p>
            <a:pPr eaLnBrk="1" hangingPunct="1">
              <a:buFont typeface="Wingdings" pitchFamily="2" charset="2"/>
              <a:buNone/>
              <a:defRPr/>
            </a:pPr>
            <a:endParaRPr lang="en-GB" sz="2800" b="1" dirty="0" smtClean="0"/>
          </a:p>
          <a:p>
            <a:pPr eaLnBrk="1" hangingPunct="1">
              <a:defRPr/>
            </a:pPr>
            <a:r>
              <a:rPr lang="en-US" sz="2800" b="1" dirty="0" smtClean="0"/>
              <a:t>Emergency Care</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5085184"/>
            <a:ext cx="2376264" cy="648072"/>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827584" y="764704"/>
            <a:ext cx="7200800" cy="5632311"/>
          </a:xfrm>
          <a:prstGeom prst="rect">
            <a:avLst/>
          </a:prstGeom>
          <a:noFill/>
        </p:spPr>
        <p:txBody>
          <a:bodyPr wrap="square" rtlCol="0">
            <a:spAutoFit/>
          </a:bodyPr>
          <a:lstStyle/>
          <a:p>
            <a:r>
              <a:rPr lang="en-GB" sz="3000" dirty="0" smtClean="0"/>
              <a:t>Q5). </a:t>
            </a:r>
            <a:r>
              <a:rPr lang="en-GB" sz="3000" u="sng" dirty="0" smtClean="0"/>
              <a:t>How can you register with the GP? </a:t>
            </a:r>
          </a:p>
          <a:p>
            <a:endParaRPr lang="en-GB" sz="3200" dirty="0" smtClean="0"/>
          </a:p>
          <a:p>
            <a:r>
              <a:rPr lang="en-GB" sz="2800" dirty="0" smtClean="0"/>
              <a:t>a). Attend Start of Year Fair</a:t>
            </a:r>
          </a:p>
          <a:p>
            <a:endParaRPr lang="en-GB" sz="2800" dirty="0" smtClean="0"/>
          </a:p>
          <a:p>
            <a:r>
              <a:rPr lang="en-GB" sz="2800" dirty="0" smtClean="0"/>
              <a:t>b). Go into your local GP practice</a:t>
            </a:r>
          </a:p>
          <a:p>
            <a:endParaRPr lang="en-GB" sz="2800" dirty="0" smtClean="0"/>
          </a:p>
          <a:p>
            <a:r>
              <a:rPr lang="en-GB" sz="2800" dirty="0" smtClean="0"/>
              <a:t>c). Go to a Chemist</a:t>
            </a:r>
          </a:p>
          <a:p>
            <a:endParaRPr lang="en-GB" sz="2800" dirty="0" smtClean="0"/>
          </a:p>
          <a:p>
            <a:r>
              <a:rPr lang="en-GB" sz="2800" dirty="0" smtClean="0"/>
              <a:t>d). Go to Occupational Health Service</a:t>
            </a:r>
          </a:p>
          <a:p>
            <a:endParaRPr lang="en-GB" sz="2800" dirty="0" smtClean="0"/>
          </a:p>
          <a:p>
            <a:r>
              <a:rPr lang="en-GB" sz="2800" dirty="0" smtClean="0"/>
              <a:t>e). A and B</a:t>
            </a:r>
          </a:p>
          <a:p>
            <a:endParaRPr lang="en-GB" sz="2800" dirty="0" smtClean="0"/>
          </a:p>
          <a:p>
            <a:endParaRPr lang="en-GB" dirty="0"/>
          </a:p>
        </p:txBody>
      </p:sp>
      <p:pic>
        <p:nvPicPr>
          <p:cNvPr id="4"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2843808" y="5157192"/>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344816" cy="6124754"/>
          </a:xfrm>
          <a:prstGeom prst="rect">
            <a:avLst/>
          </a:prstGeom>
          <a:noFill/>
        </p:spPr>
        <p:txBody>
          <a:bodyPr wrap="square" rtlCol="0">
            <a:spAutoFit/>
          </a:bodyPr>
          <a:lstStyle/>
          <a:p>
            <a:r>
              <a:rPr lang="en-GB" sz="3000" dirty="0" smtClean="0"/>
              <a:t>Q6). </a:t>
            </a:r>
            <a:r>
              <a:rPr lang="en-GB" sz="3000" u="sng" dirty="0" smtClean="0"/>
              <a:t>Who needs to register with a GP?</a:t>
            </a:r>
          </a:p>
          <a:p>
            <a:endParaRPr lang="en-GB" sz="3200" dirty="0" smtClean="0"/>
          </a:p>
          <a:p>
            <a:endParaRPr lang="en-GB" sz="3200" dirty="0" smtClean="0"/>
          </a:p>
          <a:p>
            <a:r>
              <a:rPr lang="en-GB" sz="2800" dirty="0" smtClean="0"/>
              <a:t>a). If your home country does not have a reciprocal healthcare agreement with the UK.</a:t>
            </a:r>
          </a:p>
          <a:p>
            <a:endParaRPr lang="en-GB" sz="2800" dirty="0" smtClean="0"/>
          </a:p>
          <a:p>
            <a:r>
              <a:rPr lang="en-GB" sz="2800" dirty="0" smtClean="0"/>
              <a:t>b). International Students</a:t>
            </a:r>
          </a:p>
          <a:p>
            <a:endParaRPr lang="en-GB" sz="2800" dirty="0" smtClean="0"/>
          </a:p>
          <a:p>
            <a:r>
              <a:rPr lang="en-GB" sz="2800" dirty="0" smtClean="0"/>
              <a:t>c). If you have an existing health condition</a:t>
            </a:r>
          </a:p>
          <a:p>
            <a:endParaRPr lang="en-GB" sz="2800" dirty="0" smtClean="0"/>
          </a:p>
          <a:p>
            <a:r>
              <a:rPr lang="en-GB" sz="2800" dirty="0" smtClean="0"/>
              <a:t>d). Everybody who will be resident in the UK for over 6 months.</a:t>
            </a:r>
          </a:p>
          <a:p>
            <a:endParaRPr lang="en-GB" sz="2800" dirty="0" smtClean="0"/>
          </a:p>
          <a:p>
            <a:endParaRPr lang="en-GB" dirty="0"/>
          </a:p>
        </p:txBody>
      </p:sp>
    </p:spTree>
  </p:cSld>
  <p:clrMapOvr>
    <a:masterClrMapping/>
  </p:clrMapOvr>
  <p:transition spd="slow">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5157192"/>
            <a:ext cx="7416824" cy="1080120"/>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827584" y="764704"/>
            <a:ext cx="7416824" cy="6124754"/>
          </a:xfrm>
          <a:prstGeom prst="rect">
            <a:avLst/>
          </a:prstGeom>
          <a:noFill/>
        </p:spPr>
        <p:txBody>
          <a:bodyPr wrap="square" rtlCol="0">
            <a:spAutoFit/>
          </a:bodyPr>
          <a:lstStyle/>
          <a:p>
            <a:r>
              <a:rPr lang="en-GB" sz="3000" dirty="0" smtClean="0"/>
              <a:t>Q6). </a:t>
            </a:r>
            <a:r>
              <a:rPr lang="en-GB" sz="3000" u="sng" dirty="0" smtClean="0"/>
              <a:t>Who needs to register with a GP?</a:t>
            </a:r>
          </a:p>
          <a:p>
            <a:endParaRPr lang="en-GB" sz="3200" dirty="0" smtClean="0"/>
          </a:p>
          <a:p>
            <a:endParaRPr lang="en-GB" sz="3200" dirty="0" smtClean="0"/>
          </a:p>
          <a:p>
            <a:r>
              <a:rPr lang="en-GB" sz="2800" dirty="0" smtClean="0"/>
              <a:t>a). If your home country does not have a reciprocal healthcare agreement with the UK.</a:t>
            </a:r>
          </a:p>
          <a:p>
            <a:endParaRPr lang="en-GB" sz="2800" dirty="0" smtClean="0"/>
          </a:p>
          <a:p>
            <a:r>
              <a:rPr lang="en-GB" sz="2800" dirty="0" smtClean="0"/>
              <a:t>b). International Students</a:t>
            </a:r>
          </a:p>
          <a:p>
            <a:endParaRPr lang="en-GB" sz="2800" dirty="0" smtClean="0"/>
          </a:p>
          <a:p>
            <a:r>
              <a:rPr lang="en-GB" sz="2800" dirty="0" smtClean="0"/>
              <a:t>c). If you have an existing health condition</a:t>
            </a:r>
          </a:p>
          <a:p>
            <a:endParaRPr lang="en-GB" sz="2800" dirty="0" smtClean="0"/>
          </a:p>
          <a:p>
            <a:r>
              <a:rPr lang="en-GB" sz="2800" dirty="0" smtClean="0"/>
              <a:t>d). Everybody who will be resident in the UK for over 6 months.</a:t>
            </a:r>
          </a:p>
          <a:p>
            <a:endParaRPr lang="en-GB" sz="2800" dirty="0" smtClean="0"/>
          </a:p>
          <a:p>
            <a:endParaRPr lang="en-GB" dirty="0"/>
          </a:p>
        </p:txBody>
      </p:sp>
      <p:pic>
        <p:nvPicPr>
          <p:cNvPr id="4"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7164288" y="5733256"/>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416824" cy="6124754"/>
          </a:xfrm>
          <a:prstGeom prst="rect">
            <a:avLst/>
          </a:prstGeom>
          <a:noFill/>
        </p:spPr>
        <p:txBody>
          <a:bodyPr wrap="square" rtlCol="0">
            <a:spAutoFit/>
          </a:bodyPr>
          <a:lstStyle/>
          <a:p>
            <a:r>
              <a:rPr lang="en-GB" sz="3000" dirty="0" smtClean="0"/>
              <a:t>Q7). </a:t>
            </a:r>
            <a:r>
              <a:rPr lang="en-GB" sz="3000" u="sng" dirty="0" smtClean="0"/>
              <a:t>Are GP services free?</a:t>
            </a:r>
          </a:p>
          <a:p>
            <a:endParaRPr lang="en-GB" sz="3200" dirty="0" smtClean="0"/>
          </a:p>
          <a:p>
            <a:endParaRPr lang="en-GB" sz="3200" dirty="0" smtClean="0"/>
          </a:p>
          <a:p>
            <a:r>
              <a:rPr lang="en-GB" sz="2800" dirty="0" smtClean="0"/>
              <a:t>a). Yes: All services are free</a:t>
            </a:r>
          </a:p>
          <a:p>
            <a:endParaRPr lang="en-GB" sz="2800" dirty="0" smtClean="0"/>
          </a:p>
          <a:p>
            <a:r>
              <a:rPr lang="en-GB" sz="2800" dirty="0" smtClean="0"/>
              <a:t>b). Yes: But you have to pay for prescriptions (£7.65 per item)</a:t>
            </a:r>
          </a:p>
          <a:p>
            <a:endParaRPr lang="en-GB" sz="2800" dirty="0" smtClean="0"/>
          </a:p>
          <a:p>
            <a:r>
              <a:rPr lang="en-GB" sz="2800" dirty="0" smtClean="0"/>
              <a:t>c). No: Everybody pays</a:t>
            </a:r>
          </a:p>
          <a:p>
            <a:endParaRPr lang="en-GB" sz="2800" dirty="0" smtClean="0"/>
          </a:p>
          <a:p>
            <a:r>
              <a:rPr lang="en-GB" sz="2800" dirty="0" smtClean="0"/>
              <a:t>d). Yes: Both service and prescription are free for under 18’s</a:t>
            </a:r>
          </a:p>
          <a:p>
            <a:endParaRPr lang="en-GB" sz="2800" dirty="0" smtClean="0"/>
          </a:p>
          <a:p>
            <a:endParaRPr lang="en-GB" dirty="0"/>
          </a:p>
        </p:txBody>
      </p:sp>
    </p:spTree>
  </p:cSld>
  <p:clrMapOvr>
    <a:masterClrMapping/>
  </p:clrMapOvr>
  <p:transition spd="slow">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683568" y="5157192"/>
            <a:ext cx="7560840" cy="1080120"/>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683568" y="2996952"/>
            <a:ext cx="7488832" cy="1080120"/>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827584" y="764704"/>
            <a:ext cx="7416824" cy="6124754"/>
          </a:xfrm>
          <a:prstGeom prst="rect">
            <a:avLst/>
          </a:prstGeom>
          <a:noFill/>
        </p:spPr>
        <p:txBody>
          <a:bodyPr wrap="square" rtlCol="0">
            <a:spAutoFit/>
          </a:bodyPr>
          <a:lstStyle/>
          <a:p>
            <a:r>
              <a:rPr lang="en-GB" sz="3000" dirty="0" smtClean="0"/>
              <a:t>Q7). </a:t>
            </a:r>
            <a:r>
              <a:rPr lang="en-GB" sz="3000" u="sng" dirty="0" smtClean="0"/>
              <a:t>Are GP services free?</a:t>
            </a:r>
          </a:p>
          <a:p>
            <a:endParaRPr lang="en-GB" sz="3200" dirty="0" smtClean="0"/>
          </a:p>
          <a:p>
            <a:endParaRPr lang="en-GB" sz="3200" dirty="0" smtClean="0"/>
          </a:p>
          <a:p>
            <a:r>
              <a:rPr lang="en-GB" sz="2800" dirty="0" smtClean="0"/>
              <a:t>a). Yes: All services are free</a:t>
            </a:r>
          </a:p>
          <a:p>
            <a:endParaRPr lang="en-GB" sz="2800" dirty="0" smtClean="0"/>
          </a:p>
          <a:p>
            <a:r>
              <a:rPr lang="en-GB" sz="2800" dirty="0" smtClean="0"/>
              <a:t>b). Yes: But you have to pay for prescriptions (£7.65 per item)</a:t>
            </a:r>
          </a:p>
          <a:p>
            <a:endParaRPr lang="en-GB" sz="2800" dirty="0" smtClean="0"/>
          </a:p>
          <a:p>
            <a:r>
              <a:rPr lang="en-GB" sz="2800" dirty="0" smtClean="0"/>
              <a:t>c). No: Everybody pays</a:t>
            </a:r>
          </a:p>
          <a:p>
            <a:endParaRPr lang="en-GB" sz="2800" dirty="0" smtClean="0"/>
          </a:p>
          <a:p>
            <a:r>
              <a:rPr lang="en-GB" sz="2800" dirty="0" smtClean="0"/>
              <a:t>d). Yes: Both service and prescription free for under 18’s</a:t>
            </a:r>
          </a:p>
          <a:p>
            <a:endParaRPr lang="en-GB" sz="2800" dirty="0" smtClean="0"/>
          </a:p>
          <a:p>
            <a:endParaRPr lang="en-GB" dirty="0"/>
          </a:p>
        </p:txBody>
      </p:sp>
      <p:pic>
        <p:nvPicPr>
          <p:cNvPr id="4"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7380312" y="3501008"/>
            <a:ext cx="1008112" cy="1008112"/>
          </a:xfrm>
          <a:prstGeom prst="rect">
            <a:avLst/>
          </a:prstGeom>
          <a:noFill/>
        </p:spPr>
      </p:pic>
      <p:pic>
        <p:nvPicPr>
          <p:cNvPr id="6"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7452320" y="5661248"/>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dirty="0" smtClean="0"/>
              <a:t>OCCUPATIONAL HEALTH SERVICES AT THE UNIVERSITY</a:t>
            </a:r>
            <a:endParaRPr lang="en-GB" sz="3600" dirty="0"/>
          </a:p>
        </p:txBody>
      </p:sp>
      <p:sp>
        <p:nvSpPr>
          <p:cNvPr id="3" name="Content Placeholder 2"/>
          <p:cNvSpPr>
            <a:spLocks noGrp="1"/>
          </p:cNvSpPr>
          <p:nvPr>
            <p:ph idx="1"/>
          </p:nvPr>
        </p:nvSpPr>
        <p:spPr/>
        <p:txBody>
          <a:bodyPr/>
          <a:lstStyle/>
          <a:p>
            <a:pPr algn="just"/>
            <a:r>
              <a:rPr lang="en-GB" dirty="0" smtClean="0"/>
              <a:t>Occupational Health is a specialised area of medicine concerned with the way in which an individual’s health can affect his or her ability to do a job and conversely how the work environment can affect an individual’s health.</a:t>
            </a:r>
            <a:endParaRPr lang="en-GB"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88640"/>
            <a:ext cx="7543800" cy="1431925"/>
          </a:xfrm>
        </p:spPr>
        <p:txBody>
          <a:bodyPr/>
          <a:lstStyle/>
          <a:p>
            <a:pPr algn="ctr"/>
            <a:r>
              <a:rPr lang="en-GB" sz="3600" dirty="0" smtClean="0"/>
              <a:t>UNIVERSITY OCCUPATIONAL HEALTH SERVICE</a:t>
            </a:r>
            <a:endParaRPr lang="en-GB" sz="3600" dirty="0"/>
          </a:p>
        </p:txBody>
      </p:sp>
      <p:sp>
        <p:nvSpPr>
          <p:cNvPr id="3" name="Content Placeholder 2"/>
          <p:cNvSpPr>
            <a:spLocks noGrp="1"/>
          </p:cNvSpPr>
          <p:nvPr>
            <p:ph idx="1"/>
          </p:nvPr>
        </p:nvSpPr>
        <p:spPr/>
        <p:txBody>
          <a:bodyPr/>
          <a:lstStyle/>
          <a:p>
            <a:pPr>
              <a:buNone/>
            </a:pPr>
            <a:r>
              <a:rPr lang="en-GB" dirty="0" smtClean="0"/>
              <a:t>Our Aim:</a:t>
            </a:r>
          </a:p>
          <a:p>
            <a:pPr>
              <a:buNone/>
            </a:pPr>
            <a:endParaRPr lang="en-GB" dirty="0" smtClean="0"/>
          </a:p>
          <a:p>
            <a:r>
              <a:rPr lang="en-GB" dirty="0" smtClean="0"/>
              <a:t>To ensure that you stay well during your studies.</a:t>
            </a:r>
          </a:p>
          <a:p>
            <a:pPr>
              <a:buNone/>
            </a:pPr>
            <a:endParaRPr lang="en-GB" dirty="0" smtClean="0"/>
          </a:p>
          <a:p>
            <a:endParaRPr lang="en-GB" dirty="0" smtClean="0"/>
          </a:p>
          <a:p>
            <a:endParaRPr lang="en-GB"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dirty="0" smtClean="0"/>
              <a:t>IMPORTANT</a:t>
            </a:r>
            <a:endParaRPr lang="en-GB" sz="3600" dirty="0"/>
          </a:p>
        </p:txBody>
      </p:sp>
      <p:sp>
        <p:nvSpPr>
          <p:cNvPr id="3" name="Content Placeholder 2"/>
          <p:cNvSpPr>
            <a:spLocks noGrp="1"/>
          </p:cNvSpPr>
          <p:nvPr>
            <p:ph idx="1"/>
          </p:nvPr>
        </p:nvSpPr>
        <p:spPr/>
        <p:txBody>
          <a:bodyPr/>
          <a:lstStyle/>
          <a:p>
            <a:pPr>
              <a:buNone/>
            </a:pPr>
            <a:r>
              <a:rPr lang="en-GB" dirty="0" smtClean="0"/>
              <a:t>The Occupational Health Service is NOT responsible for the primary care of students.</a:t>
            </a:r>
          </a:p>
          <a:p>
            <a:pPr>
              <a:buNone/>
            </a:pPr>
            <a:endParaRPr lang="en-GB" dirty="0" smtClean="0"/>
          </a:p>
          <a:p>
            <a:pPr>
              <a:buNone/>
            </a:pPr>
            <a:r>
              <a:rPr lang="en-GB" dirty="0" smtClean="0"/>
              <a:t>All students are required to register with a local General Practitioner</a:t>
            </a:r>
          </a:p>
          <a:p>
            <a:pPr>
              <a:buNone/>
            </a:pPr>
            <a:endParaRPr lang="en-GB" sz="2000" dirty="0" smtClean="0"/>
          </a:p>
          <a:p>
            <a:pPr>
              <a:buNone/>
            </a:pPr>
            <a:r>
              <a:rPr lang="en-GB" sz="2000" dirty="0" smtClean="0"/>
              <a:t>A list of these is available from the NHS website (</a:t>
            </a:r>
            <a:r>
              <a:rPr lang="en-GB" sz="2000" dirty="0" err="1" smtClean="0">
                <a:hlinkClick r:id="rId2"/>
              </a:rPr>
              <a:t>www.nhs.uk</a:t>
            </a:r>
            <a:r>
              <a:rPr lang="en-GB" sz="2000" dirty="0" smtClean="0"/>
              <a:t>) , Text Doctor to 64746 or from a local pharmacy</a:t>
            </a:r>
            <a:endParaRPr lang="en-GB" sz="20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936625" y="333375"/>
            <a:ext cx="8207375" cy="936625"/>
          </a:xfrm>
        </p:spPr>
        <p:txBody>
          <a:bodyPr/>
          <a:lstStyle/>
          <a:p>
            <a:pPr algn="ctr" eaLnBrk="1" hangingPunct="1">
              <a:defRPr/>
            </a:pPr>
            <a:r>
              <a:rPr lang="en-GB" sz="3200" dirty="0" smtClean="0"/>
              <a:t>Range of Services Available:</a:t>
            </a:r>
            <a:endParaRPr lang="en-GB" sz="3200" dirty="0" smtClean="0">
              <a:solidFill>
                <a:schemeClr val="tx1"/>
              </a:solidFill>
            </a:endParaRPr>
          </a:p>
        </p:txBody>
      </p:sp>
      <p:sp>
        <p:nvSpPr>
          <p:cNvPr id="101379" name="Rectangle 3"/>
          <p:cNvSpPr>
            <a:spLocks noGrp="1" noChangeArrowheads="1"/>
          </p:cNvSpPr>
          <p:nvPr>
            <p:ph type="body" idx="1"/>
          </p:nvPr>
        </p:nvSpPr>
        <p:spPr>
          <a:xfrm>
            <a:off x="539750" y="1989138"/>
            <a:ext cx="8229600" cy="4535487"/>
          </a:xfrm>
        </p:spPr>
        <p:txBody>
          <a:bodyPr/>
          <a:lstStyle/>
          <a:p>
            <a:pPr eaLnBrk="1" hangingPunct="1">
              <a:buFont typeface="Wingdings" pitchFamily="2" charset="2"/>
              <a:buNone/>
              <a:defRPr/>
            </a:pPr>
            <a:r>
              <a:rPr lang="en-GB" sz="2400" dirty="0" smtClean="0"/>
              <a:t>    </a:t>
            </a:r>
          </a:p>
          <a:p>
            <a:pPr algn="just" eaLnBrk="1" hangingPunct="1">
              <a:defRPr/>
            </a:pPr>
            <a:r>
              <a:rPr lang="en-GB" sz="2400" dirty="0" smtClean="0"/>
              <a:t>Advice on a student’s fitness to undertake a course and any appropriate adjustments that may be required.</a:t>
            </a:r>
          </a:p>
          <a:p>
            <a:pPr algn="just" eaLnBrk="1" hangingPunct="1">
              <a:defRPr/>
            </a:pPr>
            <a:r>
              <a:rPr lang="en-GB" sz="2400" dirty="0" smtClean="0"/>
              <a:t>Advice on fitness to study where there is a concern in relation to a student’s medical fitness to attend university, study and sit exams.</a:t>
            </a:r>
          </a:p>
          <a:p>
            <a:pPr algn="just" eaLnBrk="1" hangingPunct="1">
              <a:defRPr/>
            </a:pPr>
            <a:r>
              <a:rPr lang="en-GB" sz="2400" dirty="0" smtClean="0"/>
              <a:t>Health surveillance where required by legislation.</a:t>
            </a:r>
          </a:p>
          <a:p>
            <a:pPr algn="just" eaLnBrk="1" hangingPunct="1">
              <a:defRPr/>
            </a:pPr>
            <a:r>
              <a:rPr lang="en-GB" sz="2400" dirty="0" smtClean="0"/>
              <a:t>Appropriate screening and vaccinations where necessary depending on the demands of the course, i.e. health care students.</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936625" y="404813"/>
            <a:ext cx="7883525" cy="936625"/>
          </a:xfrm>
        </p:spPr>
        <p:txBody>
          <a:bodyPr/>
          <a:lstStyle/>
          <a:p>
            <a:pPr algn="ctr" eaLnBrk="1" hangingPunct="1">
              <a:defRPr/>
            </a:pPr>
            <a:endParaRPr lang="en-GB" sz="3200" dirty="0" smtClean="0">
              <a:solidFill>
                <a:schemeClr val="tx1"/>
              </a:solidFill>
            </a:endParaRPr>
          </a:p>
        </p:txBody>
      </p:sp>
      <p:sp>
        <p:nvSpPr>
          <p:cNvPr id="102403" name="Rectangle 3"/>
          <p:cNvSpPr>
            <a:spLocks noGrp="1" noChangeArrowheads="1"/>
          </p:cNvSpPr>
          <p:nvPr>
            <p:ph type="body" idx="1"/>
          </p:nvPr>
        </p:nvSpPr>
        <p:spPr>
          <a:xfrm>
            <a:off x="468313" y="1700213"/>
            <a:ext cx="8424862" cy="5400675"/>
          </a:xfrm>
        </p:spPr>
        <p:txBody>
          <a:bodyPr/>
          <a:lstStyle/>
          <a:p>
            <a:pPr algn="just" eaLnBrk="1" hangingPunct="1">
              <a:lnSpc>
                <a:spcPct val="80000"/>
              </a:lnSpc>
              <a:buFont typeface="Wingdings" pitchFamily="2" charset="2"/>
              <a:buNone/>
              <a:defRPr/>
            </a:pPr>
            <a:endParaRPr lang="en-GB" sz="2400" smtClean="0"/>
          </a:p>
          <a:p>
            <a:pPr algn="just" eaLnBrk="1" hangingPunct="1">
              <a:lnSpc>
                <a:spcPct val="80000"/>
              </a:lnSpc>
              <a:defRPr/>
            </a:pPr>
            <a:r>
              <a:rPr lang="en-GB" sz="2400" smtClean="0"/>
              <a:t>Provision of comprehensive travel advice/ vaccinations/ travel packs for course related (e.g. field work, electives etc.) and leisure travel.</a:t>
            </a:r>
          </a:p>
          <a:p>
            <a:pPr algn="just" eaLnBrk="1" hangingPunct="1">
              <a:lnSpc>
                <a:spcPct val="80000"/>
              </a:lnSpc>
              <a:buFont typeface="Wingdings" pitchFamily="2" charset="2"/>
              <a:buNone/>
              <a:defRPr/>
            </a:pPr>
            <a:endParaRPr lang="en-GB" sz="2400" smtClean="0"/>
          </a:p>
          <a:p>
            <a:pPr algn="just" eaLnBrk="1" hangingPunct="1">
              <a:lnSpc>
                <a:spcPct val="80000"/>
              </a:lnSpc>
              <a:defRPr/>
            </a:pPr>
            <a:r>
              <a:rPr lang="en-GB" sz="2400" smtClean="0"/>
              <a:t>Provision of health promotion advice on a range of issues such as alcohol, drugs and contraception.</a:t>
            </a:r>
          </a:p>
          <a:p>
            <a:pPr algn="just" eaLnBrk="1" hangingPunct="1">
              <a:lnSpc>
                <a:spcPct val="80000"/>
              </a:lnSpc>
              <a:buFont typeface="Wingdings" pitchFamily="2" charset="2"/>
              <a:buNone/>
              <a:defRPr/>
            </a:pPr>
            <a:endParaRPr lang="en-GB" sz="2400" smtClean="0"/>
          </a:p>
          <a:p>
            <a:pPr algn="just" eaLnBrk="1" hangingPunct="1">
              <a:lnSpc>
                <a:spcPct val="80000"/>
              </a:lnSpc>
              <a:defRPr/>
            </a:pPr>
            <a:r>
              <a:rPr lang="en-GB" sz="2400" smtClean="0"/>
              <a:t>Advice may be available in a number of emergency situations such as students taken suddenly ill on campus or during examinations.</a:t>
            </a:r>
          </a:p>
          <a:p>
            <a:pPr algn="just" eaLnBrk="1" hangingPunct="1">
              <a:lnSpc>
                <a:spcPct val="80000"/>
              </a:lnSpc>
              <a:buFont typeface="Wingdings" pitchFamily="2" charset="2"/>
              <a:buNone/>
              <a:defRPr/>
            </a:pPr>
            <a:endParaRPr lang="en-GB" sz="2400" smtClean="0"/>
          </a:p>
          <a:p>
            <a:pPr algn="just" eaLnBrk="1" hangingPunct="1">
              <a:lnSpc>
                <a:spcPct val="80000"/>
              </a:lnSpc>
              <a:defRPr/>
            </a:pPr>
            <a:r>
              <a:rPr lang="en-GB" sz="2400" smtClean="0"/>
              <a:t>Advice on a number of health related issues e.g. sexual health.</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algn="ctr" eaLnBrk="1" hangingPunct="1">
              <a:defRPr/>
            </a:pPr>
            <a:r>
              <a:rPr lang="en-GB" b="0" dirty="0" smtClean="0">
                <a:solidFill>
                  <a:schemeClr val="tx1"/>
                </a:solidFill>
              </a:rPr>
              <a:t> </a:t>
            </a:r>
            <a:r>
              <a:rPr lang="en-GB" sz="3700" b="0" dirty="0" smtClean="0">
                <a:solidFill>
                  <a:schemeClr val="tx1"/>
                </a:solidFill>
              </a:rPr>
              <a:t>GP REGISTRATION</a:t>
            </a:r>
          </a:p>
        </p:txBody>
      </p:sp>
      <p:sp>
        <p:nvSpPr>
          <p:cNvPr id="5123" name="Rectangle 3"/>
          <p:cNvSpPr>
            <a:spLocks noGrp="1" noChangeArrowheads="1"/>
          </p:cNvSpPr>
          <p:nvPr>
            <p:ph type="body" idx="1"/>
          </p:nvPr>
        </p:nvSpPr>
        <p:spPr>
          <a:xfrm>
            <a:off x="539750" y="1412875"/>
            <a:ext cx="8424863" cy="5229225"/>
          </a:xfrm>
        </p:spPr>
        <p:txBody>
          <a:bodyPr/>
          <a:lstStyle/>
          <a:p>
            <a:pPr eaLnBrk="1" hangingPunct="1">
              <a:lnSpc>
                <a:spcPct val="80000"/>
              </a:lnSpc>
              <a:buFont typeface="Wingdings" pitchFamily="2" charset="2"/>
              <a:buNone/>
            </a:pPr>
            <a:endParaRPr lang="en-GB" sz="3600" dirty="0" smtClean="0">
              <a:effectLst/>
            </a:endParaRPr>
          </a:p>
          <a:p>
            <a:pPr algn="ctr" eaLnBrk="1" hangingPunct="1">
              <a:lnSpc>
                <a:spcPct val="80000"/>
              </a:lnSpc>
            </a:pPr>
            <a:r>
              <a:rPr lang="en-GB" sz="2400" dirty="0" smtClean="0">
                <a:effectLst/>
              </a:rPr>
              <a:t>MAKE SURE YOU REGISTER WITH A LOCAL GP NEAR TO YOUR ACCOMODATION</a:t>
            </a:r>
          </a:p>
          <a:p>
            <a:pPr algn="ctr" eaLnBrk="1" hangingPunct="1">
              <a:lnSpc>
                <a:spcPct val="80000"/>
              </a:lnSpc>
              <a:buFont typeface="Wingdings" pitchFamily="2" charset="2"/>
              <a:buNone/>
            </a:pPr>
            <a:r>
              <a:rPr lang="en-GB" sz="2800" dirty="0" smtClean="0">
                <a:effectLst/>
              </a:rPr>
              <a:t> </a:t>
            </a:r>
            <a:r>
              <a:rPr lang="en-GB" sz="2400" dirty="0" smtClean="0">
                <a:effectLst/>
              </a:rPr>
              <a:t>GP registration at Orientation for new students</a:t>
            </a:r>
          </a:p>
          <a:p>
            <a:pPr algn="ctr" eaLnBrk="1" hangingPunct="1">
              <a:lnSpc>
                <a:spcPct val="80000"/>
              </a:lnSpc>
              <a:buFont typeface="Wingdings" pitchFamily="2" charset="2"/>
              <a:buNone/>
            </a:pPr>
            <a:r>
              <a:rPr lang="en-GB" sz="2400" dirty="0" smtClean="0">
                <a:effectLst/>
              </a:rPr>
              <a:t>Tuesday 18th September and Wednesday 19</a:t>
            </a:r>
            <a:r>
              <a:rPr lang="en-GB" sz="2400" baseline="30000" dirty="0" smtClean="0">
                <a:effectLst/>
              </a:rPr>
              <a:t>th</a:t>
            </a:r>
            <a:r>
              <a:rPr lang="en-GB" sz="2400" dirty="0" smtClean="0">
                <a:effectLst/>
              </a:rPr>
              <a:t> September</a:t>
            </a:r>
          </a:p>
          <a:p>
            <a:pPr algn="ctr" eaLnBrk="1" hangingPunct="1">
              <a:lnSpc>
                <a:spcPct val="80000"/>
              </a:lnSpc>
              <a:buFont typeface="Wingdings" pitchFamily="2" charset="2"/>
              <a:buNone/>
            </a:pPr>
            <a:r>
              <a:rPr lang="en-GB" sz="2400" dirty="0" smtClean="0">
                <a:effectLst/>
              </a:rPr>
              <a:t>10.00am – 4.00pm</a:t>
            </a:r>
          </a:p>
          <a:p>
            <a:pPr algn="ctr" eaLnBrk="1" hangingPunct="1">
              <a:lnSpc>
                <a:spcPct val="80000"/>
              </a:lnSpc>
              <a:buFont typeface="Wingdings" pitchFamily="2" charset="2"/>
              <a:buNone/>
            </a:pPr>
            <a:r>
              <a:rPr lang="en-GB" sz="2400" dirty="0" smtClean="0">
                <a:effectLst/>
              </a:rPr>
              <a:t>Marquee</a:t>
            </a:r>
          </a:p>
          <a:p>
            <a:pPr algn="ctr" eaLnBrk="1" hangingPunct="1">
              <a:lnSpc>
                <a:spcPct val="80000"/>
              </a:lnSpc>
              <a:buFont typeface="Wingdings" pitchFamily="2" charset="2"/>
              <a:buNone/>
            </a:pPr>
            <a:r>
              <a:rPr lang="en-GB" sz="2400" dirty="0" smtClean="0">
                <a:effectLst/>
              </a:rPr>
              <a:t> (University Place)</a:t>
            </a:r>
          </a:p>
          <a:p>
            <a:pPr algn="ctr" eaLnBrk="1" hangingPunct="1">
              <a:lnSpc>
                <a:spcPct val="80000"/>
              </a:lnSpc>
              <a:buFont typeface="Wingdings" pitchFamily="2" charset="2"/>
              <a:buNone/>
            </a:pPr>
            <a:r>
              <a:rPr lang="en-GB" sz="2400" dirty="0" smtClean="0">
                <a:effectLst/>
              </a:rPr>
              <a:t> Oxford Road</a:t>
            </a:r>
          </a:p>
          <a:p>
            <a:pPr algn="ctr" eaLnBrk="1" hangingPunct="1">
              <a:lnSpc>
                <a:spcPct val="80000"/>
              </a:lnSpc>
              <a:buFont typeface="Wingdings" pitchFamily="2" charset="2"/>
              <a:buNone/>
            </a:pPr>
            <a:r>
              <a:rPr lang="en-GB" sz="2400" dirty="0" smtClean="0">
                <a:effectLst/>
              </a:rPr>
              <a:t> Manchester</a:t>
            </a:r>
          </a:p>
          <a:p>
            <a:pPr algn="ctr" eaLnBrk="1" hangingPunct="1">
              <a:lnSpc>
                <a:spcPct val="80000"/>
              </a:lnSpc>
              <a:buFont typeface="Wingdings" pitchFamily="2" charset="2"/>
              <a:buNone/>
            </a:pPr>
            <a:r>
              <a:rPr lang="en-GB" sz="2400" dirty="0" smtClean="0">
                <a:effectLst/>
              </a:rPr>
              <a:t> M13 9PL</a:t>
            </a:r>
            <a:endParaRPr lang="en-GB" sz="2400" dirty="0" smtClean="0">
              <a:effectLst/>
              <a:latin typeface="Corbel" pitchFamily="34" charset="0"/>
            </a:endParaRPr>
          </a:p>
          <a:p>
            <a:pPr eaLnBrk="1" hangingPunct="1">
              <a:lnSpc>
                <a:spcPct val="80000"/>
              </a:lnSpc>
            </a:pPr>
            <a:r>
              <a:rPr lang="en-GB" sz="2000" dirty="0" smtClean="0">
                <a:effectLst/>
              </a:rPr>
              <a:t>HEALTH INSURANCE</a:t>
            </a:r>
          </a:p>
          <a:p>
            <a:pPr eaLnBrk="1" hangingPunct="1">
              <a:lnSpc>
                <a:spcPct val="80000"/>
              </a:lnSpc>
              <a:buFont typeface="Wingdings" pitchFamily="2" charset="2"/>
              <a:buNone/>
            </a:pPr>
            <a:r>
              <a:rPr lang="en-GB" dirty="0" smtClean="0">
                <a:effectLst/>
              </a:rPr>
              <a:t>   </a:t>
            </a:r>
          </a:p>
          <a:p>
            <a:pPr algn="ctr" eaLnBrk="1" hangingPunct="1">
              <a:lnSpc>
                <a:spcPct val="80000"/>
              </a:lnSpc>
              <a:buFont typeface="Wingdings" pitchFamily="2" charset="2"/>
              <a:buNone/>
            </a:pPr>
            <a:endParaRPr lang="en-GB" dirty="0" smtClean="0">
              <a:effectLst/>
            </a:endParaRPr>
          </a:p>
          <a:p>
            <a:pPr algn="ctr" eaLnBrk="1" hangingPunct="1">
              <a:lnSpc>
                <a:spcPct val="80000"/>
              </a:lnSpc>
              <a:buFont typeface="Wingdings" pitchFamily="2" charset="2"/>
              <a:buNone/>
            </a:pPr>
            <a:endParaRPr lang="en-GB" sz="3600" dirty="0" smtClean="0">
              <a:effectLst/>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066800" y="115888"/>
            <a:ext cx="7543800" cy="1620837"/>
          </a:xfrm>
        </p:spPr>
        <p:txBody>
          <a:bodyPr/>
          <a:lstStyle/>
          <a:p>
            <a:pPr eaLnBrk="1" hangingPunct="1">
              <a:defRPr/>
            </a:pPr>
            <a:endParaRPr lang="en-US" b="0" dirty="0" smtClean="0"/>
          </a:p>
        </p:txBody>
      </p:sp>
      <p:sp>
        <p:nvSpPr>
          <p:cNvPr id="7171" name="Rectangle 3"/>
          <p:cNvSpPr>
            <a:spLocks noGrp="1" noChangeArrowheads="1"/>
          </p:cNvSpPr>
          <p:nvPr>
            <p:ph type="body" idx="1"/>
          </p:nvPr>
        </p:nvSpPr>
        <p:spPr>
          <a:xfrm>
            <a:off x="468313" y="1412875"/>
            <a:ext cx="8675687" cy="5832475"/>
          </a:xfrm>
        </p:spPr>
        <p:txBody>
          <a:bodyPr/>
          <a:lstStyle/>
          <a:p>
            <a:pPr eaLnBrk="1" hangingPunct="1">
              <a:lnSpc>
                <a:spcPct val="80000"/>
              </a:lnSpc>
              <a:defRPr/>
            </a:pPr>
            <a:r>
              <a:rPr lang="en-GB" sz="1300" b="1" dirty="0" smtClean="0">
                <a:effectLst/>
              </a:rPr>
              <a:t>HEALTH PROMOTION</a:t>
            </a:r>
          </a:p>
          <a:p>
            <a:pPr eaLnBrk="1" hangingPunct="1">
              <a:lnSpc>
                <a:spcPct val="80000"/>
              </a:lnSpc>
              <a:buFont typeface="Wingdings" pitchFamily="2" charset="2"/>
              <a:buNone/>
              <a:defRPr/>
            </a:pPr>
            <a:r>
              <a:rPr lang="en-GB" sz="1300" i="1" dirty="0" smtClean="0">
                <a:effectLst/>
              </a:rPr>
              <a:t>       </a:t>
            </a:r>
            <a:r>
              <a:rPr lang="en-GB" sz="1300" dirty="0" smtClean="0">
                <a:effectLst/>
              </a:rPr>
              <a:t>SUPPORT FOR HEALTHY EATING, SMOKING CESSATION, ALCOHOL &amp; DRUG MISUSE AND OTHER HEALTH ISSUES</a:t>
            </a:r>
          </a:p>
          <a:p>
            <a:pPr eaLnBrk="1" hangingPunct="1">
              <a:lnSpc>
                <a:spcPct val="80000"/>
              </a:lnSpc>
              <a:buFont typeface="Wingdings" pitchFamily="2" charset="2"/>
              <a:buNone/>
              <a:defRPr/>
            </a:pPr>
            <a:endParaRPr lang="en-GB" sz="1300" i="1" dirty="0" smtClean="0">
              <a:effectLst/>
            </a:endParaRPr>
          </a:p>
          <a:p>
            <a:pPr eaLnBrk="1" hangingPunct="1">
              <a:lnSpc>
                <a:spcPct val="80000"/>
              </a:lnSpc>
              <a:defRPr/>
            </a:pPr>
            <a:r>
              <a:rPr lang="en-GB" sz="1300" b="1" dirty="0" smtClean="0">
                <a:effectLst/>
              </a:rPr>
              <a:t>CULTURAL DIFFERENCES</a:t>
            </a:r>
          </a:p>
          <a:p>
            <a:pPr eaLnBrk="1" hangingPunct="1">
              <a:lnSpc>
                <a:spcPct val="80000"/>
              </a:lnSpc>
              <a:buFont typeface="Wingdings" pitchFamily="2" charset="2"/>
              <a:buNone/>
              <a:defRPr/>
            </a:pPr>
            <a:r>
              <a:rPr lang="en-GB" sz="1300" dirty="0" smtClean="0">
                <a:effectLst/>
              </a:rPr>
              <a:t>       </a:t>
            </a:r>
            <a:r>
              <a:rPr lang="en-GB" sz="1300" b="1" dirty="0" smtClean="0">
                <a:effectLst/>
              </a:rPr>
              <a:t>ALCOHOL – SEX - DRUGS</a:t>
            </a:r>
          </a:p>
          <a:p>
            <a:pPr eaLnBrk="1" hangingPunct="1">
              <a:lnSpc>
                <a:spcPct val="80000"/>
              </a:lnSpc>
              <a:buFont typeface="Wingdings" pitchFamily="2" charset="2"/>
              <a:buNone/>
              <a:defRPr/>
            </a:pPr>
            <a:r>
              <a:rPr lang="en-GB" sz="1300" dirty="0" smtClean="0">
                <a:effectLst/>
              </a:rPr>
              <a:t>       YOU MAY NOTICE THERE IS A DIFFERENCE IN ATTITUDE TOWARDS ALCOHOL, SEX AND RECREATIONAL DRUGS IN THE UK.  IN SOME INSTANCES THE UK MAY SEEM TO HAVE ADOPTED A MORE RELAXED ATTITUDE TO THE ABOVE. </a:t>
            </a:r>
          </a:p>
          <a:p>
            <a:pPr eaLnBrk="1" hangingPunct="1">
              <a:lnSpc>
                <a:spcPct val="80000"/>
              </a:lnSpc>
              <a:buFont typeface="Wingdings" pitchFamily="2" charset="2"/>
              <a:buNone/>
              <a:defRPr/>
            </a:pPr>
            <a:r>
              <a:rPr lang="en-GB" sz="1300" dirty="0" smtClean="0">
                <a:effectLst/>
              </a:rPr>
              <a:t>       </a:t>
            </a:r>
            <a:r>
              <a:rPr lang="en-GB" sz="1300" b="1" dirty="0" smtClean="0">
                <a:effectLst/>
              </a:rPr>
              <a:t>REMEMBER THE CHOICE IS YOURS!</a:t>
            </a:r>
            <a:r>
              <a:rPr lang="en-GB" sz="1300" dirty="0" smtClean="0">
                <a:effectLst/>
              </a:rPr>
              <a:t>  </a:t>
            </a:r>
          </a:p>
          <a:p>
            <a:pPr eaLnBrk="1" hangingPunct="1">
              <a:lnSpc>
                <a:spcPct val="80000"/>
              </a:lnSpc>
              <a:buFont typeface="Wingdings" pitchFamily="2" charset="2"/>
              <a:buNone/>
              <a:defRPr/>
            </a:pPr>
            <a:endParaRPr lang="en-GB" sz="1300" dirty="0" smtClean="0">
              <a:effectLst/>
            </a:endParaRPr>
          </a:p>
          <a:p>
            <a:pPr eaLnBrk="1" hangingPunct="1">
              <a:lnSpc>
                <a:spcPct val="80000"/>
              </a:lnSpc>
              <a:defRPr/>
            </a:pPr>
            <a:r>
              <a:rPr lang="en-GB" sz="1300" b="1" dirty="0" smtClean="0">
                <a:effectLst/>
              </a:rPr>
              <a:t>MEDICAL CERTIFICATE OF FITNESS</a:t>
            </a:r>
          </a:p>
          <a:p>
            <a:pPr eaLnBrk="1" hangingPunct="1">
              <a:lnSpc>
                <a:spcPct val="80000"/>
              </a:lnSpc>
              <a:buFont typeface="Wingdings" pitchFamily="2" charset="2"/>
              <a:buNone/>
              <a:defRPr/>
            </a:pPr>
            <a:r>
              <a:rPr lang="en-GB" sz="1300" dirty="0" smtClean="0">
                <a:effectLst/>
              </a:rPr>
              <a:t>       </a:t>
            </a:r>
            <a:r>
              <a:rPr lang="en-GB" sz="1300" dirty="0" smtClean="0"/>
              <a:t>FOR ELECTIVE STUDY/ COURSE RELATED MEDICALS</a:t>
            </a:r>
          </a:p>
          <a:p>
            <a:pPr eaLnBrk="1" hangingPunct="1">
              <a:lnSpc>
                <a:spcPct val="80000"/>
              </a:lnSpc>
              <a:buFont typeface="Wingdings" pitchFamily="2" charset="2"/>
              <a:buNone/>
              <a:defRPr/>
            </a:pPr>
            <a:endParaRPr lang="en-GB" sz="1300" i="1" dirty="0" smtClean="0">
              <a:effectLst/>
            </a:endParaRPr>
          </a:p>
          <a:p>
            <a:pPr eaLnBrk="1" hangingPunct="1">
              <a:lnSpc>
                <a:spcPct val="80000"/>
              </a:lnSpc>
              <a:defRPr/>
            </a:pPr>
            <a:r>
              <a:rPr lang="en-GB" sz="1300" b="1" dirty="0" smtClean="0">
                <a:effectLst/>
              </a:rPr>
              <a:t>SUPPORT FOR STUDENTS WITH IDENTIFIED </a:t>
            </a:r>
          </a:p>
          <a:p>
            <a:pPr eaLnBrk="1" hangingPunct="1">
              <a:lnSpc>
                <a:spcPct val="80000"/>
              </a:lnSpc>
              <a:buFont typeface="Wingdings" pitchFamily="2" charset="2"/>
              <a:buNone/>
              <a:defRPr/>
            </a:pPr>
            <a:r>
              <a:rPr lang="en-GB" sz="1300" i="1" dirty="0" smtClean="0">
                <a:effectLst/>
              </a:rPr>
              <a:t>      </a:t>
            </a:r>
            <a:r>
              <a:rPr lang="en-GB" sz="1300" dirty="0" smtClean="0"/>
              <a:t>PHYSICAL AND PSYCHOLOGICAL CONCERNS (for which additional support or adjustment may be required)</a:t>
            </a:r>
          </a:p>
          <a:p>
            <a:pPr eaLnBrk="1" hangingPunct="1">
              <a:lnSpc>
                <a:spcPct val="80000"/>
              </a:lnSpc>
              <a:buFont typeface="Wingdings" pitchFamily="2" charset="2"/>
              <a:buNone/>
              <a:defRPr/>
            </a:pPr>
            <a:r>
              <a:rPr lang="en-GB" sz="1300" dirty="0" smtClean="0"/>
              <a:t>      Students can self refer or be referred by their school or any other support services </a:t>
            </a:r>
          </a:p>
          <a:p>
            <a:pPr eaLnBrk="1" hangingPunct="1">
              <a:lnSpc>
                <a:spcPct val="80000"/>
              </a:lnSpc>
              <a:buFont typeface="Wingdings" pitchFamily="2" charset="2"/>
              <a:buNone/>
              <a:defRPr/>
            </a:pPr>
            <a:r>
              <a:rPr lang="en-GB" sz="1300" dirty="0" smtClean="0"/>
              <a:t>      We strongly advise students to  register with The Disability Support Office (DSO)</a:t>
            </a:r>
          </a:p>
          <a:p>
            <a:pPr eaLnBrk="1" hangingPunct="1">
              <a:lnSpc>
                <a:spcPct val="80000"/>
              </a:lnSpc>
              <a:buFont typeface="Wingdings" pitchFamily="2" charset="2"/>
              <a:buNone/>
              <a:defRPr/>
            </a:pPr>
            <a:endParaRPr lang="en-GB" sz="1300" b="1" dirty="0" smtClean="0">
              <a:effectLst/>
            </a:endParaRPr>
          </a:p>
          <a:p>
            <a:pPr eaLnBrk="1" hangingPunct="1">
              <a:lnSpc>
                <a:spcPct val="80000"/>
              </a:lnSpc>
              <a:defRPr/>
            </a:pPr>
            <a:r>
              <a:rPr lang="en-GB" sz="1300" b="1" dirty="0" smtClean="0">
                <a:effectLst/>
              </a:rPr>
              <a:t>LIAISING WITH OTHER SUPPORT SERVICES -  If in doubt contact Occupational Health Services    </a:t>
            </a:r>
          </a:p>
          <a:p>
            <a:pPr eaLnBrk="1" hangingPunct="1">
              <a:lnSpc>
                <a:spcPct val="80000"/>
              </a:lnSpc>
              <a:buFont typeface="Wingdings" pitchFamily="2" charset="2"/>
              <a:buNone/>
              <a:defRPr/>
            </a:pPr>
            <a:endParaRPr lang="en-GB" sz="1300" b="1" dirty="0" smtClean="0">
              <a:effectLst/>
            </a:endParaRPr>
          </a:p>
          <a:p>
            <a:pPr eaLnBrk="1" hangingPunct="1">
              <a:lnSpc>
                <a:spcPct val="80000"/>
              </a:lnSpc>
              <a:buFont typeface="Wingdings" pitchFamily="2" charset="2"/>
              <a:buNone/>
              <a:defRPr/>
            </a:pPr>
            <a:r>
              <a:rPr lang="en-GB" sz="1300" b="1" dirty="0" smtClean="0">
                <a:effectLst/>
              </a:rPr>
              <a:t>UNIVERSITY LIFE CAN BE STRESSFUL. </a:t>
            </a:r>
            <a:r>
              <a:rPr lang="en-GB" sz="1200" b="1" dirty="0" smtClean="0">
                <a:effectLst/>
              </a:rPr>
              <a:t>To help you successfully meet your academic demands there has to be a balance between academic work &amp; leisure.  The following points / advice are recommended:</a:t>
            </a:r>
          </a:p>
          <a:p>
            <a:pPr eaLnBrk="1" hangingPunct="1">
              <a:lnSpc>
                <a:spcPct val="80000"/>
              </a:lnSpc>
              <a:defRPr/>
            </a:pPr>
            <a:r>
              <a:rPr lang="en-GB" sz="1300" b="1" dirty="0" smtClean="0">
                <a:effectLst/>
              </a:rPr>
              <a:t>Manage academic work effectively</a:t>
            </a:r>
          </a:p>
          <a:p>
            <a:pPr eaLnBrk="1" hangingPunct="1">
              <a:lnSpc>
                <a:spcPct val="80000"/>
              </a:lnSpc>
              <a:defRPr/>
            </a:pPr>
            <a:r>
              <a:rPr lang="en-GB" sz="1300" b="1" dirty="0" smtClean="0">
                <a:effectLst/>
              </a:rPr>
              <a:t>Socialising (avoid being isolated)</a:t>
            </a:r>
          </a:p>
          <a:p>
            <a:pPr eaLnBrk="1" hangingPunct="1">
              <a:lnSpc>
                <a:spcPct val="80000"/>
              </a:lnSpc>
              <a:defRPr/>
            </a:pPr>
            <a:r>
              <a:rPr lang="en-GB" sz="1300" b="1" dirty="0" smtClean="0">
                <a:effectLst/>
              </a:rPr>
              <a:t>Relaxation and exercise are important for wellbeing</a:t>
            </a:r>
          </a:p>
          <a:p>
            <a:pPr eaLnBrk="1" hangingPunct="1">
              <a:lnSpc>
                <a:spcPct val="80000"/>
              </a:lnSpc>
              <a:defRPr/>
            </a:pPr>
            <a:r>
              <a:rPr lang="en-GB" sz="1300" b="1" dirty="0" smtClean="0">
                <a:effectLst/>
              </a:rPr>
              <a:t>Ask for help / support if needed.</a:t>
            </a:r>
          </a:p>
          <a:p>
            <a:pPr eaLnBrk="1" hangingPunct="1">
              <a:lnSpc>
                <a:spcPct val="80000"/>
              </a:lnSpc>
              <a:buFont typeface="Wingdings" pitchFamily="2" charset="2"/>
              <a:buNone/>
              <a:defRPr/>
            </a:pPr>
            <a:endParaRPr lang="en-US" sz="1300" b="1" dirty="0" smtClean="0">
              <a:effectLst/>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1187624" y="332656"/>
            <a:ext cx="7543800" cy="1149350"/>
          </a:xfrm>
        </p:spPr>
        <p:txBody>
          <a:bodyPr/>
          <a:lstStyle/>
          <a:p>
            <a:pPr algn="ctr" eaLnBrk="1" hangingPunct="1">
              <a:defRPr/>
            </a:pPr>
            <a:r>
              <a:rPr lang="en-GB" sz="3600" dirty="0" smtClean="0">
                <a:solidFill>
                  <a:schemeClr val="tx1"/>
                </a:solidFill>
              </a:rPr>
              <a:t>STUDENTS MAY BE SEEN</a:t>
            </a:r>
          </a:p>
        </p:txBody>
      </p:sp>
      <p:sp>
        <p:nvSpPr>
          <p:cNvPr id="103427" name="Rectangle 3"/>
          <p:cNvSpPr>
            <a:spLocks noGrp="1" noChangeArrowheads="1"/>
          </p:cNvSpPr>
          <p:nvPr>
            <p:ph type="body" idx="1"/>
          </p:nvPr>
        </p:nvSpPr>
        <p:spPr>
          <a:xfrm>
            <a:off x="611188" y="1844675"/>
            <a:ext cx="8243887" cy="4679950"/>
          </a:xfrm>
        </p:spPr>
        <p:txBody>
          <a:bodyPr/>
          <a:lstStyle/>
          <a:p>
            <a:pPr algn="just" eaLnBrk="1" hangingPunct="1">
              <a:lnSpc>
                <a:spcPct val="90000"/>
              </a:lnSpc>
              <a:buFont typeface="Wingdings" pitchFamily="2" charset="2"/>
              <a:buNone/>
              <a:defRPr/>
            </a:pPr>
            <a:r>
              <a:rPr lang="en-GB" sz="2000" b="1" smtClean="0"/>
              <a:t>     Following faculty/ school referral</a:t>
            </a:r>
            <a:endParaRPr lang="en-GB" sz="2000" smtClean="0"/>
          </a:p>
          <a:p>
            <a:pPr algn="just" eaLnBrk="1" hangingPunct="1">
              <a:lnSpc>
                <a:spcPct val="90000"/>
              </a:lnSpc>
              <a:defRPr/>
            </a:pPr>
            <a:r>
              <a:rPr lang="en-GB" sz="2000" dirty="0" smtClean="0"/>
              <a:t>Tutors may decide that it is appropriate to formally refer students by writing to the Occupational Health Service for a medical opinion.  Following the consultation a written report will be provided and almost always the contents and indeed a copy of this will be available to the student.</a:t>
            </a:r>
            <a:endParaRPr lang="en-GB" sz="2000" b="1" dirty="0" smtClean="0"/>
          </a:p>
          <a:p>
            <a:pPr algn="just" eaLnBrk="1" hangingPunct="1">
              <a:lnSpc>
                <a:spcPct val="90000"/>
              </a:lnSpc>
              <a:buFont typeface="Wingdings" pitchFamily="2" charset="2"/>
              <a:buNone/>
              <a:defRPr/>
            </a:pPr>
            <a:r>
              <a:rPr lang="en-GB" sz="2000" b="1" dirty="0" smtClean="0"/>
              <a:t>     </a:t>
            </a:r>
          </a:p>
          <a:p>
            <a:pPr algn="just" eaLnBrk="1" hangingPunct="1">
              <a:lnSpc>
                <a:spcPct val="90000"/>
              </a:lnSpc>
              <a:buFont typeface="Wingdings" pitchFamily="2" charset="2"/>
              <a:buNone/>
              <a:defRPr/>
            </a:pPr>
            <a:r>
              <a:rPr lang="en-GB" sz="2000" b="1" dirty="0" smtClean="0"/>
              <a:t>     Following self-referral</a:t>
            </a:r>
            <a:endParaRPr lang="en-GB" sz="2000" dirty="0" smtClean="0"/>
          </a:p>
          <a:p>
            <a:pPr algn="just" eaLnBrk="1" hangingPunct="1">
              <a:lnSpc>
                <a:spcPct val="90000"/>
              </a:lnSpc>
              <a:defRPr/>
            </a:pPr>
            <a:r>
              <a:rPr lang="en-GB" sz="2000" dirty="0" smtClean="0"/>
              <a:t>Students can make their own arrangements to be seen if they have any relevant concerns.  In these cases the consultation is strictly confidential and no reports are provided unless specifically requested by the individual concerned.</a:t>
            </a:r>
            <a:endParaRPr lang="en-GB" sz="2000" b="1" dirty="0" smtClean="0"/>
          </a:p>
          <a:p>
            <a:pPr algn="just" eaLnBrk="1" hangingPunct="1">
              <a:lnSpc>
                <a:spcPct val="90000"/>
              </a:lnSpc>
              <a:buFont typeface="Wingdings" pitchFamily="2" charset="2"/>
              <a:buNone/>
              <a:defRPr/>
            </a:pPr>
            <a:r>
              <a:rPr lang="en-GB" sz="2000" b="1" dirty="0" smtClean="0"/>
              <a:t>    </a:t>
            </a:r>
          </a:p>
          <a:p>
            <a:pPr algn="just" eaLnBrk="1" hangingPunct="1">
              <a:lnSpc>
                <a:spcPct val="90000"/>
              </a:lnSpc>
              <a:buFont typeface="Wingdings" pitchFamily="2" charset="2"/>
              <a:buNone/>
              <a:defRPr/>
            </a:pPr>
            <a:r>
              <a:rPr lang="en-GB" sz="2000" b="1" dirty="0" smtClean="0"/>
              <a:t>     Statutory appointments</a:t>
            </a:r>
            <a:endParaRPr lang="en-GB" sz="2000" dirty="0" smtClean="0"/>
          </a:p>
          <a:p>
            <a:pPr algn="just" eaLnBrk="1" hangingPunct="1">
              <a:lnSpc>
                <a:spcPct val="90000"/>
              </a:lnSpc>
              <a:defRPr/>
            </a:pPr>
            <a:r>
              <a:rPr lang="en-GB" sz="2000" dirty="0" smtClean="0"/>
              <a:t>Where necessary for health surveillance required under legislation or screening due to course requirements.</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GB" dirty="0" smtClean="0"/>
              <a:t>OCCUPATIONAL HEALTH SERVICES</a:t>
            </a:r>
            <a:endParaRPr lang="en-GB" dirty="0"/>
          </a:p>
        </p:txBody>
      </p:sp>
      <p:sp>
        <p:nvSpPr>
          <p:cNvPr id="3" name="Content Placeholder 2"/>
          <p:cNvSpPr>
            <a:spLocks noGrp="1"/>
          </p:cNvSpPr>
          <p:nvPr>
            <p:ph idx="1"/>
          </p:nvPr>
        </p:nvSpPr>
        <p:spPr>
          <a:xfrm>
            <a:off x="1066800" y="1700213"/>
            <a:ext cx="7543800" cy="4395787"/>
          </a:xfrm>
        </p:spPr>
        <p:txBody>
          <a:bodyPr/>
          <a:lstStyle/>
          <a:p>
            <a:pPr algn="ctr" eaLnBrk="1" hangingPunct="1">
              <a:lnSpc>
                <a:spcPct val="90000"/>
              </a:lnSpc>
              <a:buFont typeface="Wingdings" pitchFamily="2" charset="2"/>
              <a:buNone/>
              <a:defRPr/>
            </a:pPr>
            <a:r>
              <a:rPr lang="en-GB" sz="2400" dirty="0" smtClean="0"/>
              <a:t>Waterloo Place</a:t>
            </a:r>
          </a:p>
          <a:p>
            <a:pPr algn="ctr" eaLnBrk="1" hangingPunct="1">
              <a:lnSpc>
                <a:spcPct val="90000"/>
              </a:lnSpc>
              <a:buFont typeface="Wingdings" pitchFamily="2" charset="2"/>
              <a:buNone/>
              <a:defRPr/>
            </a:pPr>
            <a:r>
              <a:rPr lang="en-GB" sz="2000" dirty="0" smtClean="0"/>
              <a:t>182/184 Oxford Road M13 9GP</a:t>
            </a:r>
          </a:p>
          <a:p>
            <a:pPr algn="ctr" eaLnBrk="1" hangingPunct="1">
              <a:lnSpc>
                <a:spcPct val="90000"/>
              </a:lnSpc>
              <a:buFont typeface="Wingdings" pitchFamily="2" charset="2"/>
              <a:buNone/>
              <a:defRPr/>
            </a:pPr>
            <a:r>
              <a:rPr lang="en-GB" sz="2000" dirty="0" smtClean="0"/>
              <a:t>Tel: 0161 275 2858</a:t>
            </a:r>
          </a:p>
          <a:p>
            <a:pPr algn="ctr" eaLnBrk="1" hangingPunct="1">
              <a:lnSpc>
                <a:spcPct val="90000"/>
              </a:lnSpc>
              <a:buFont typeface="Wingdings" pitchFamily="2" charset="2"/>
              <a:buNone/>
              <a:defRPr/>
            </a:pPr>
            <a:endParaRPr lang="en-GB" sz="2000" smtClean="0"/>
          </a:p>
          <a:p>
            <a:pPr algn="ctr" eaLnBrk="1" hangingPunct="1">
              <a:lnSpc>
                <a:spcPct val="90000"/>
              </a:lnSpc>
              <a:buFont typeface="Wingdings" pitchFamily="2" charset="2"/>
              <a:buNone/>
              <a:defRPr/>
            </a:pPr>
            <a:r>
              <a:rPr lang="en-GB" sz="2000" smtClean="0"/>
              <a:t>(Students </a:t>
            </a:r>
            <a:r>
              <a:rPr lang="en-GB" sz="2000" dirty="0" smtClean="0"/>
              <a:t>in the School of Nursing, Midwifery &amp; Social Work)</a:t>
            </a:r>
          </a:p>
          <a:p>
            <a:pPr algn="ctr" eaLnBrk="1" hangingPunct="1">
              <a:lnSpc>
                <a:spcPct val="90000"/>
              </a:lnSpc>
              <a:buFont typeface="Wingdings" pitchFamily="2" charset="2"/>
              <a:buNone/>
              <a:defRPr/>
            </a:pPr>
            <a:r>
              <a:rPr lang="en-GB" sz="2000" dirty="0" smtClean="0"/>
              <a:t>North Campus</a:t>
            </a:r>
          </a:p>
          <a:p>
            <a:pPr algn="ctr" eaLnBrk="1" hangingPunct="1">
              <a:lnSpc>
                <a:spcPct val="90000"/>
              </a:lnSpc>
              <a:buFont typeface="Wingdings" pitchFamily="2" charset="2"/>
              <a:buNone/>
              <a:defRPr/>
            </a:pPr>
            <a:r>
              <a:rPr lang="en-GB" sz="2000" dirty="0" smtClean="0"/>
              <a:t>Jackson’s Mill</a:t>
            </a:r>
          </a:p>
          <a:p>
            <a:pPr algn="ctr" eaLnBrk="1" hangingPunct="1">
              <a:lnSpc>
                <a:spcPct val="90000"/>
              </a:lnSpc>
              <a:buFont typeface="Wingdings" pitchFamily="2" charset="2"/>
              <a:buNone/>
              <a:defRPr/>
            </a:pPr>
            <a:r>
              <a:rPr lang="en-GB" sz="2000" dirty="0" smtClean="0"/>
              <a:t>Sackville Street  M13 9PL</a:t>
            </a:r>
          </a:p>
          <a:p>
            <a:pPr algn="ctr" eaLnBrk="1" hangingPunct="1">
              <a:lnSpc>
                <a:spcPct val="90000"/>
              </a:lnSpc>
              <a:buFont typeface="Wingdings" pitchFamily="2" charset="2"/>
              <a:buNone/>
              <a:defRPr/>
            </a:pPr>
            <a:r>
              <a:rPr lang="en-GB" sz="2000" dirty="0" smtClean="0"/>
              <a:t>Tel: 0161 306 5806 / 4007</a:t>
            </a:r>
          </a:p>
          <a:p>
            <a:pPr algn="ctr" eaLnBrk="1" hangingPunct="1">
              <a:lnSpc>
                <a:spcPct val="90000"/>
              </a:lnSpc>
              <a:buFont typeface="Wingdings" pitchFamily="2" charset="2"/>
              <a:buNone/>
              <a:defRPr/>
            </a:pPr>
            <a:endParaRPr lang="en-GB" sz="2000" dirty="0" smtClean="0"/>
          </a:p>
          <a:p>
            <a:pPr algn="ctr" eaLnBrk="1" hangingPunct="1">
              <a:lnSpc>
                <a:spcPct val="90000"/>
              </a:lnSpc>
              <a:buFont typeface="Wingdings" pitchFamily="2" charset="2"/>
              <a:buNone/>
              <a:defRPr/>
            </a:pPr>
            <a:r>
              <a:rPr lang="en-GB" sz="2000" dirty="0" smtClean="0"/>
              <a:t>Open: Monday to Friday</a:t>
            </a:r>
          </a:p>
          <a:p>
            <a:pPr algn="ctr" eaLnBrk="1" hangingPunct="1">
              <a:lnSpc>
                <a:spcPct val="90000"/>
              </a:lnSpc>
              <a:buFont typeface="Wingdings" pitchFamily="2" charset="2"/>
              <a:buNone/>
              <a:defRPr/>
            </a:pPr>
            <a:r>
              <a:rPr lang="en-GB" sz="2000" dirty="0" smtClean="0"/>
              <a:t>Time: 9am – 4pm</a:t>
            </a:r>
          </a:p>
          <a:p>
            <a:pPr algn="ctr" eaLnBrk="1" hangingPunct="1">
              <a:lnSpc>
                <a:spcPct val="90000"/>
              </a:lnSpc>
              <a:buFont typeface="Wingdings" pitchFamily="2" charset="2"/>
              <a:buNone/>
              <a:defRPr/>
            </a:pPr>
            <a:r>
              <a:rPr lang="en-GB" sz="2400" b="1" dirty="0" smtClean="0"/>
              <a:t>BY APPOINTMENT ONLY</a:t>
            </a:r>
          </a:p>
          <a:p>
            <a:pPr>
              <a:defRPr/>
            </a:pPr>
            <a:endParaRPr lang="en-GB"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Rectangle 7"/>
          <p:cNvSpPr>
            <a:spLocks noGrp="1" noChangeArrowheads="1"/>
          </p:cNvSpPr>
          <p:nvPr>
            <p:ph type="title"/>
          </p:nvPr>
        </p:nvSpPr>
        <p:spPr/>
        <p:txBody>
          <a:bodyPr/>
          <a:lstStyle/>
          <a:p>
            <a:pPr eaLnBrk="1" hangingPunct="1">
              <a:defRPr/>
            </a:pPr>
            <a:r>
              <a:rPr lang="en-GB" sz="3600" b="0" smtClean="0">
                <a:solidFill>
                  <a:schemeClr val="tx1"/>
                </a:solidFill>
              </a:rPr>
              <a:t>   RECOMMENDED VACCINATIONS</a:t>
            </a:r>
            <a:endParaRPr lang="en-US" sz="3600" b="0" smtClean="0">
              <a:solidFill>
                <a:schemeClr val="tx1"/>
              </a:solidFill>
            </a:endParaRPr>
          </a:p>
        </p:txBody>
      </p:sp>
      <p:sp>
        <p:nvSpPr>
          <p:cNvPr id="8200" name="Rectangle 8"/>
          <p:cNvSpPr>
            <a:spLocks noGrp="1" noChangeArrowheads="1"/>
          </p:cNvSpPr>
          <p:nvPr>
            <p:ph type="body" idx="1"/>
          </p:nvPr>
        </p:nvSpPr>
        <p:spPr>
          <a:xfrm>
            <a:off x="539750" y="1916113"/>
            <a:ext cx="7543800" cy="4114800"/>
          </a:xfrm>
        </p:spPr>
        <p:txBody>
          <a:bodyPr/>
          <a:lstStyle/>
          <a:p>
            <a:pPr eaLnBrk="1" hangingPunct="1">
              <a:lnSpc>
                <a:spcPct val="80000"/>
              </a:lnSpc>
              <a:defRPr/>
            </a:pPr>
            <a:r>
              <a:rPr lang="en-GB" sz="2400" b="1" dirty="0" smtClean="0">
                <a:effectLst/>
              </a:rPr>
              <a:t>MMR </a:t>
            </a:r>
            <a:r>
              <a:rPr lang="en-GB" sz="2400" dirty="0" smtClean="0">
                <a:effectLst/>
              </a:rPr>
              <a:t>(Measles Mumps Rubella)</a:t>
            </a:r>
          </a:p>
          <a:p>
            <a:pPr eaLnBrk="1" hangingPunct="1">
              <a:lnSpc>
                <a:spcPct val="80000"/>
              </a:lnSpc>
              <a:buFont typeface="Wingdings" pitchFamily="2" charset="2"/>
              <a:buNone/>
              <a:defRPr/>
            </a:pPr>
            <a:endParaRPr lang="en-GB" sz="2400" dirty="0" smtClean="0">
              <a:effectLst/>
            </a:endParaRPr>
          </a:p>
          <a:p>
            <a:pPr eaLnBrk="1" hangingPunct="1">
              <a:lnSpc>
                <a:spcPct val="80000"/>
              </a:lnSpc>
              <a:defRPr/>
            </a:pPr>
            <a:r>
              <a:rPr lang="en-GB" sz="2400" b="1" dirty="0" smtClean="0">
                <a:effectLst/>
              </a:rPr>
              <a:t>MENINGITIS C</a:t>
            </a:r>
          </a:p>
          <a:p>
            <a:pPr eaLnBrk="1" hangingPunct="1">
              <a:lnSpc>
                <a:spcPct val="80000"/>
              </a:lnSpc>
              <a:buFont typeface="Wingdings" pitchFamily="2" charset="2"/>
              <a:buNone/>
              <a:defRPr/>
            </a:pPr>
            <a:r>
              <a:rPr lang="en-GB" sz="2400" dirty="0" smtClean="0">
                <a:effectLst/>
              </a:rPr>
              <a:t>     </a:t>
            </a:r>
            <a:endParaRPr lang="en-GB" sz="2400" b="1" dirty="0" smtClean="0">
              <a:effectLst/>
            </a:endParaRPr>
          </a:p>
          <a:p>
            <a:pPr eaLnBrk="1" hangingPunct="1">
              <a:lnSpc>
                <a:spcPct val="80000"/>
              </a:lnSpc>
              <a:buFont typeface="Wingdings" pitchFamily="2" charset="2"/>
              <a:buNone/>
              <a:defRPr/>
            </a:pPr>
            <a:r>
              <a:rPr lang="en-GB" sz="2400" dirty="0" smtClean="0">
                <a:effectLst/>
              </a:rPr>
              <a:t>      </a:t>
            </a:r>
          </a:p>
          <a:p>
            <a:pPr algn="ctr" eaLnBrk="1" hangingPunct="1">
              <a:lnSpc>
                <a:spcPct val="80000"/>
              </a:lnSpc>
              <a:buFont typeface="Wingdings" pitchFamily="2" charset="2"/>
              <a:buNone/>
              <a:defRPr/>
            </a:pPr>
            <a:r>
              <a:rPr lang="en-GB" sz="2400" b="1" dirty="0" smtClean="0">
                <a:effectLst/>
              </a:rPr>
              <a:t>     THESE VACCINES ARE </a:t>
            </a:r>
            <a:r>
              <a:rPr lang="en-GB" sz="2400" b="1" u="sng" dirty="0" smtClean="0">
                <a:effectLst/>
              </a:rPr>
              <a:t>FREE</a:t>
            </a:r>
            <a:r>
              <a:rPr lang="en-GB" sz="2400" b="1" dirty="0" smtClean="0">
                <a:effectLst/>
              </a:rPr>
              <a:t> OF CHARGE FROM YOUR GP</a:t>
            </a:r>
          </a:p>
          <a:p>
            <a:pPr eaLnBrk="1" hangingPunct="1">
              <a:lnSpc>
                <a:spcPct val="80000"/>
              </a:lnSpc>
              <a:buFont typeface="Wingdings" pitchFamily="2" charset="2"/>
              <a:buNone/>
              <a:defRPr/>
            </a:pPr>
            <a:endParaRPr lang="en-GB" sz="600" b="1" dirty="0" smtClean="0">
              <a:effectLst/>
            </a:endParaRPr>
          </a:p>
          <a:p>
            <a:pPr eaLnBrk="1" hangingPunct="1">
              <a:lnSpc>
                <a:spcPct val="80000"/>
              </a:lnSpc>
              <a:buFont typeface="Wingdings" pitchFamily="2" charset="2"/>
              <a:buNone/>
              <a:defRPr/>
            </a:pPr>
            <a:endParaRPr lang="en-GB" sz="600" dirty="0" smtClean="0">
              <a:effectLst/>
            </a:endParaRPr>
          </a:p>
          <a:p>
            <a:pPr eaLnBrk="1" hangingPunct="1">
              <a:lnSpc>
                <a:spcPct val="80000"/>
              </a:lnSpc>
              <a:buFont typeface="Wingdings" pitchFamily="2" charset="2"/>
              <a:buNone/>
              <a:defRPr/>
            </a:pPr>
            <a:endParaRPr lang="en-GB" sz="600" dirty="0" smtClean="0">
              <a:effectLst/>
            </a:endParaRPr>
          </a:p>
          <a:p>
            <a:pPr eaLnBrk="1" hangingPunct="1">
              <a:lnSpc>
                <a:spcPct val="80000"/>
              </a:lnSpc>
              <a:buFont typeface="Wingdings" pitchFamily="2" charset="2"/>
              <a:buNone/>
              <a:defRPr/>
            </a:pPr>
            <a:r>
              <a:rPr lang="en-GB" sz="600" dirty="0" smtClean="0">
                <a:effectLst/>
              </a:rPr>
              <a:t>            </a:t>
            </a:r>
          </a:p>
          <a:p>
            <a:pPr eaLnBrk="1" hangingPunct="1">
              <a:lnSpc>
                <a:spcPct val="80000"/>
              </a:lnSpc>
              <a:buFont typeface="Wingdings" pitchFamily="2" charset="2"/>
              <a:buNone/>
              <a:defRPr/>
            </a:pPr>
            <a:endParaRPr lang="en-GB" sz="600" dirty="0" smtClean="0">
              <a:effectLst/>
            </a:endParaRPr>
          </a:p>
          <a:p>
            <a:pPr eaLnBrk="1" hangingPunct="1">
              <a:lnSpc>
                <a:spcPct val="80000"/>
              </a:lnSpc>
              <a:buFont typeface="Wingdings" pitchFamily="2" charset="2"/>
              <a:buNone/>
              <a:defRPr/>
            </a:pPr>
            <a:endParaRPr lang="en-GB" sz="600" dirty="0" smtClean="0">
              <a:effectLst/>
            </a:endParaRPr>
          </a:p>
          <a:p>
            <a:pPr eaLnBrk="1" hangingPunct="1">
              <a:lnSpc>
                <a:spcPct val="80000"/>
              </a:lnSpc>
              <a:buFont typeface="Wingdings" pitchFamily="2" charset="2"/>
              <a:buNone/>
              <a:defRPr/>
            </a:pPr>
            <a:endParaRPr lang="en-GB" sz="600" dirty="0" smtClean="0">
              <a:effectLst/>
            </a:endParaRPr>
          </a:p>
          <a:p>
            <a:pPr eaLnBrk="1" hangingPunct="1">
              <a:lnSpc>
                <a:spcPct val="80000"/>
              </a:lnSpc>
              <a:buFont typeface="Wingdings" pitchFamily="2" charset="2"/>
              <a:buNone/>
              <a:defRPr/>
            </a:pPr>
            <a:endParaRPr lang="en-GB" sz="2000" dirty="0" smtClean="0">
              <a:effectLst/>
            </a:endParaRPr>
          </a:p>
          <a:p>
            <a:pPr eaLnBrk="1" hangingPunct="1">
              <a:lnSpc>
                <a:spcPct val="80000"/>
              </a:lnSpc>
              <a:buFont typeface="Wingdings" pitchFamily="2" charset="2"/>
              <a:buNone/>
              <a:defRPr/>
            </a:pPr>
            <a:r>
              <a:rPr lang="en-GB" sz="2000" dirty="0" smtClean="0">
                <a:effectLst/>
              </a:rPr>
              <a:t>	If you have any problems obtaining the above vaccinations from your GP please telephone PALS (Patient Liaison  Service)  Tel: 0800 015 1462</a:t>
            </a:r>
            <a:endParaRPr lang="en-GB" sz="2000" dirty="0" smtClean="0"/>
          </a:p>
          <a:p>
            <a:pPr eaLnBrk="1" hangingPunct="1">
              <a:lnSpc>
                <a:spcPct val="80000"/>
              </a:lnSpc>
              <a:buFont typeface="Wingdings" pitchFamily="2" charset="2"/>
              <a:buNone/>
              <a:defRPr/>
            </a:pPr>
            <a:r>
              <a:rPr lang="en-GB" sz="300" dirty="0" smtClean="0"/>
              <a:t>                              </a:t>
            </a:r>
          </a:p>
          <a:p>
            <a:pPr eaLnBrk="1" hangingPunct="1">
              <a:lnSpc>
                <a:spcPct val="80000"/>
              </a:lnSpc>
              <a:buFont typeface="Wingdings" pitchFamily="2" charset="2"/>
              <a:buNone/>
              <a:defRPr/>
            </a:pPr>
            <a:r>
              <a:rPr lang="en-GB" sz="300" dirty="0" smtClean="0"/>
              <a:t>                  </a:t>
            </a:r>
          </a:p>
          <a:p>
            <a:pPr eaLnBrk="1" hangingPunct="1">
              <a:lnSpc>
                <a:spcPct val="80000"/>
              </a:lnSpc>
              <a:buFont typeface="Wingdings" pitchFamily="2" charset="2"/>
              <a:buNone/>
              <a:defRPr/>
            </a:pPr>
            <a:r>
              <a:rPr lang="en-GB" sz="1000" dirty="0" smtClean="0"/>
              <a:t>        </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21356407">
            <a:off x="1685952" y="1311215"/>
            <a:ext cx="5370575" cy="1200329"/>
          </a:xfrm>
          <a:prstGeom prst="rect">
            <a:avLst/>
          </a:prstGeom>
          <a:solidFill>
            <a:schemeClr val="tx1">
              <a:alpha val="40000"/>
            </a:schemeClr>
          </a:solidFill>
          <a:ln w="25400">
            <a:solidFill>
              <a:schemeClr val="tx1"/>
            </a:solidFill>
            <a:prstDash val="dash"/>
          </a:ln>
        </p:spPr>
        <p:txBody>
          <a:bodyPr wrap="square" rtlCol="0">
            <a:spAutoFit/>
          </a:bodyPr>
          <a:lstStyle/>
          <a:p>
            <a:r>
              <a:rPr lang="en-GB" sz="7200" dirty="0" smtClean="0"/>
              <a:t>QUICK QUIZ</a:t>
            </a:r>
            <a:endParaRPr lang="en-GB" sz="7200" dirty="0"/>
          </a:p>
        </p:txBody>
      </p:sp>
      <p:pic>
        <p:nvPicPr>
          <p:cNvPr id="1026" name="Picture 2" descr="C:\Documents and Settings\mmnu9js7\Local Settings\Temporary Internet Files\Content.IE5\TCA22UG8\MC900441498[1].png"/>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179512" y="1052736"/>
            <a:ext cx="1540539" cy="1540539"/>
          </a:xfrm>
          <a:prstGeom prst="rect">
            <a:avLst/>
          </a:prstGeom>
          <a:noFill/>
        </p:spPr>
      </p:pic>
      <p:pic>
        <p:nvPicPr>
          <p:cNvPr id="4" name="Picture 2" descr="C:\Documents and Settings\mmnu9js7\Local Settings\Temporary Internet Files\Content.IE5\TCA22UG8\MC900441498[1].png"/>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6660232" y="2420888"/>
            <a:ext cx="504056" cy="504056"/>
          </a:xfrm>
          <a:prstGeom prst="rect">
            <a:avLst/>
          </a:prstGeom>
          <a:noFill/>
        </p:spPr>
      </p:pic>
      <p:pic>
        <p:nvPicPr>
          <p:cNvPr id="5" name="Picture 2" descr="C:\Documents and Settings\mmnu9js7\Local Settings\Temporary Internet Files\Content.IE5\TCA22UG8\MC900441498[1].png"/>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7092280" y="1628800"/>
            <a:ext cx="964475" cy="964475"/>
          </a:xfrm>
          <a:prstGeom prst="rect">
            <a:avLst/>
          </a:prstGeom>
          <a:noFill/>
        </p:spPr>
      </p:pic>
      <p:pic>
        <p:nvPicPr>
          <p:cNvPr id="6" name="Picture 2" descr="C:\Documents and Settings\mmnu9js7\Local Settings\Temporary Internet Files\Content.IE5\TCA22UG8\MC900441498[1].png"/>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7308304" y="2708920"/>
            <a:ext cx="296416" cy="296416"/>
          </a:xfrm>
          <a:prstGeom prst="rect">
            <a:avLst/>
          </a:prstGeom>
          <a:noFill/>
        </p:spPr>
      </p:pic>
      <p:sp>
        <p:nvSpPr>
          <p:cNvPr id="7" name="TextBox 6"/>
          <p:cNvSpPr txBox="1"/>
          <p:nvPr/>
        </p:nvSpPr>
        <p:spPr>
          <a:xfrm>
            <a:off x="1979712" y="2996952"/>
            <a:ext cx="2160240" cy="646331"/>
          </a:xfrm>
          <a:prstGeom prst="rect">
            <a:avLst/>
          </a:prstGeom>
          <a:solidFill>
            <a:schemeClr val="tx1">
              <a:alpha val="32000"/>
            </a:schemeClr>
          </a:solidFill>
        </p:spPr>
        <p:txBody>
          <a:bodyPr wrap="square" rtlCol="0">
            <a:spAutoFit/>
          </a:bodyPr>
          <a:lstStyle/>
          <a:p>
            <a:r>
              <a:rPr lang="en-GB" sz="3600" dirty="0" smtClean="0"/>
              <a:t>ROUND 2</a:t>
            </a:r>
            <a:endParaRPr lang="en-GB" sz="3600"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200800" cy="5724644"/>
          </a:xfrm>
          <a:prstGeom prst="rect">
            <a:avLst/>
          </a:prstGeom>
          <a:noFill/>
        </p:spPr>
        <p:txBody>
          <a:bodyPr wrap="square" rtlCol="0">
            <a:spAutoFit/>
          </a:bodyPr>
          <a:lstStyle/>
          <a:p>
            <a:r>
              <a:rPr lang="en-GB" sz="3200" dirty="0" smtClean="0"/>
              <a:t>Q1). </a:t>
            </a:r>
            <a:r>
              <a:rPr lang="en-GB" sz="3200" u="sng" dirty="0" smtClean="0"/>
              <a:t>Who registers for the Occupational Health Service?</a:t>
            </a:r>
          </a:p>
          <a:p>
            <a:endParaRPr lang="en-GB" sz="3200" dirty="0" smtClean="0"/>
          </a:p>
          <a:p>
            <a:r>
              <a:rPr lang="en-GB" sz="2800" dirty="0" smtClean="0"/>
              <a:t>a). All Students</a:t>
            </a:r>
          </a:p>
          <a:p>
            <a:endParaRPr lang="en-GB" sz="2800" dirty="0" smtClean="0"/>
          </a:p>
          <a:p>
            <a:r>
              <a:rPr lang="en-GB" sz="2800" dirty="0" smtClean="0"/>
              <a:t>b). No One: Not a GP service</a:t>
            </a:r>
          </a:p>
          <a:p>
            <a:endParaRPr lang="en-GB" sz="2800" dirty="0" smtClean="0"/>
          </a:p>
          <a:p>
            <a:r>
              <a:rPr lang="en-GB" sz="2800" dirty="0" smtClean="0"/>
              <a:t>c). International Students</a:t>
            </a:r>
          </a:p>
          <a:p>
            <a:endParaRPr lang="en-GB" sz="2800" dirty="0" smtClean="0"/>
          </a:p>
          <a:p>
            <a:r>
              <a:rPr lang="en-GB" sz="2800" dirty="0" smtClean="0"/>
              <a:t>d). European Students</a:t>
            </a:r>
          </a:p>
          <a:p>
            <a:endParaRPr lang="en-GB" sz="2800" dirty="0" smtClean="0"/>
          </a:p>
          <a:p>
            <a:r>
              <a:rPr lang="en-GB" sz="2800" dirty="0" smtClean="0"/>
              <a:t>e). UK students</a:t>
            </a:r>
          </a:p>
          <a:p>
            <a:endParaRPr lang="en-GB" dirty="0"/>
          </a:p>
        </p:txBody>
      </p:sp>
    </p:spTree>
  </p:cSld>
  <p:clrMapOvr>
    <a:masterClrMapping/>
  </p:clrMapOvr>
  <p:transition spd="slow">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11560" y="3068960"/>
            <a:ext cx="6192688" cy="576064"/>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611560" y="764704"/>
            <a:ext cx="7200800" cy="5724644"/>
          </a:xfrm>
          <a:prstGeom prst="rect">
            <a:avLst/>
          </a:prstGeom>
          <a:noFill/>
        </p:spPr>
        <p:txBody>
          <a:bodyPr wrap="square" rtlCol="0">
            <a:spAutoFit/>
          </a:bodyPr>
          <a:lstStyle/>
          <a:p>
            <a:r>
              <a:rPr lang="en-GB" sz="3200" dirty="0" smtClean="0"/>
              <a:t>Q1). </a:t>
            </a:r>
            <a:r>
              <a:rPr lang="en-GB" sz="3200" u="sng" dirty="0" smtClean="0"/>
              <a:t>Who registers for the Occupational Health Service?</a:t>
            </a:r>
          </a:p>
          <a:p>
            <a:endParaRPr lang="en-GB" sz="3200" dirty="0" smtClean="0"/>
          </a:p>
          <a:p>
            <a:r>
              <a:rPr lang="en-GB" sz="2800" dirty="0" smtClean="0"/>
              <a:t>a). All Students</a:t>
            </a:r>
          </a:p>
          <a:p>
            <a:endParaRPr lang="en-GB" sz="2800" dirty="0" smtClean="0"/>
          </a:p>
          <a:p>
            <a:r>
              <a:rPr lang="en-GB" sz="2800" dirty="0" smtClean="0"/>
              <a:t>b). No One: OHS is not a GP service</a:t>
            </a:r>
          </a:p>
          <a:p>
            <a:endParaRPr lang="en-GB" sz="2800" dirty="0" smtClean="0"/>
          </a:p>
          <a:p>
            <a:r>
              <a:rPr lang="en-GB" sz="2800" dirty="0" smtClean="0"/>
              <a:t>c). International Students</a:t>
            </a:r>
          </a:p>
          <a:p>
            <a:endParaRPr lang="en-GB" sz="2800" dirty="0" smtClean="0"/>
          </a:p>
          <a:p>
            <a:r>
              <a:rPr lang="en-GB" sz="2800" dirty="0" smtClean="0"/>
              <a:t>d). European Students</a:t>
            </a:r>
          </a:p>
          <a:p>
            <a:endParaRPr lang="en-GB" sz="2800" dirty="0" smtClean="0"/>
          </a:p>
          <a:p>
            <a:r>
              <a:rPr lang="en-GB" sz="2800" dirty="0" smtClean="0"/>
              <a:t>e). UK students</a:t>
            </a:r>
          </a:p>
          <a:p>
            <a:endParaRPr lang="en-GB" dirty="0"/>
          </a:p>
        </p:txBody>
      </p:sp>
      <p:pic>
        <p:nvPicPr>
          <p:cNvPr id="4"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6372200" y="3068960"/>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200800" cy="6155531"/>
          </a:xfrm>
          <a:prstGeom prst="rect">
            <a:avLst/>
          </a:prstGeom>
          <a:noFill/>
        </p:spPr>
        <p:txBody>
          <a:bodyPr wrap="square" rtlCol="0">
            <a:spAutoFit/>
          </a:bodyPr>
          <a:lstStyle/>
          <a:p>
            <a:r>
              <a:rPr lang="en-GB" sz="3200" dirty="0" smtClean="0"/>
              <a:t>Q2). </a:t>
            </a:r>
            <a:r>
              <a:rPr lang="en-GB" sz="3200" u="sng" dirty="0" smtClean="0"/>
              <a:t>What services does the Occupational Health Service provide?</a:t>
            </a:r>
          </a:p>
          <a:p>
            <a:endParaRPr lang="en-GB" sz="3200" dirty="0" smtClean="0"/>
          </a:p>
          <a:p>
            <a:r>
              <a:rPr lang="en-GB" sz="2800" dirty="0" smtClean="0"/>
              <a:t>a). Advice on medical fitness to study</a:t>
            </a:r>
          </a:p>
          <a:p>
            <a:endParaRPr lang="en-GB" sz="2800" dirty="0" smtClean="0"/>
          </a:p>
          <a:p>
            <a:r>
              <a:rPr lang="en-GB" sz="2800" dirty="0" smtClean="0"/>
              <a:t>b). Prescribe medication/treatment for students</a:t>
            </a:r>
          </a:p>
          <a:p>
            <a:endParaRPr lang="en-GB" sz="2800" dirty="0" smtClean="0"/>
          </a:p>
          <a:p>
            <a:r>
              <a:rPr lang="en-GB" sz="2800" dirty="0" smtClean="0"/>
              <a:t>c). Provide injection screening/vaccination for course related requirements.</a:t>
            </a:r>
          </a:p>
          <a:p>
            <a:endParaRPr lang="en-GB" sz="2800" dirty="0" smtClean="0"/>
          </a:p>
          <a:p>
            <a:r>
              <a:rPr lang="en-GB" sz="2800" dirty="0" smtClean="0"/>
              <a:t>d). A and C</a:t>
            </a:r>
          </a:p>
          <a:p>
            <a:endParaRPr lang="en-GB" sz="2800" dirty="0" smtClean="0"/>
          </a:p>
          <a:p>
            <a:endParaRPr lang="en-GB" dirty="0"/>
          </a:p>
        </p:txBody>
      </p:sp>
    </p:spTree>
  </p:cSld>
  <p:clrMapOvr>
    <a:masterClrMapping/>
  </p:clrMapOvr>
  <p:transition spd="slow">
    <p:fade thruBlk="1"/>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5589240"/>
            <a:ext cx="2376264" cy="648072"/>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827584" y="764704"/>
            <a:ext cx="7200800" cy="6155531"/>
          </a:xfrm>
          <a:prstGeom prst="rect">
            <a:avLst/>
          </a:prstGeom>
          <a:noFill/>
        </p:spPr>
        <p:txBody>
          <a:bodyPr wrap="square" rtlCol="0">
            <a:spAutoFit/>
          </a:bodyPr>
          <a:lstStyle/>
          <a:p>
            <a:r>
              <a:rPr lang="en-GB" sz="3200" dirty="0" smtClean="0"/>
              <a:t>Q2). </a:t>
            </a:r>
            <a:r>
              <a:rPr lang="en-GB" sz="3200" u="sng" dirty="0" smtClean="0"/>
              <a:t>What services does the Occupational Health Service provide?</a:t>
            </a:r>
          </a:p>
          <a:p>
            <a:endParaRPr lang="en-GB" sz="3200" dirty="0" smtClean="0"/>
          </a:p>
          <a:p>
            <a:r>
              <a:rPr lang="en-GB" sz="2800" dirty="0" smtClean="0"/>
              <a:t>a). Advice on medical fitness to study</a:t>
            </a:r>
          </a:p>
          <a:p>
            <a:endParaRPr lang="en-GB" sz="2800" dirty="0" smtClean="0"/>
          </a:p>
          <a:p>
            <a:r>
              <a:rPr lang="en-GB" sz="2800" dirty="0" smtClean="0"/>
              <a:t>b). Prescribe medication/treatment for students</a:t>
            </a:r>
          </a:p>
          <a:p>
            <a:endParaRPr lang="en-GB" sz="2800" dirty="0" smtClean="0"/>
          </a:p>
          <a:p>
            <a:r>
              <a:rPr lang="en-GB" sz="2800" dirty="0" smtClean="0"/>
              <a:t>c). Provide injection screening/vaccination for course related requirements.</a:t>
            </a:r>
          </a:p>
          <a:p>
            <a:endParaRPr lang="en-GB" sz="2800" dirty="0" smtClean="0"/>
          </a:p>
          <a:p>
            <a:r>
              <a:rPr lang="en-GB" sz="2800" dirty="0" smtClean="0"/>
              <a:t>d). A and C</a:t>
            </a:r>
          </a:p>
          <a:p>
            <a:endParaRPr lang="en-GB" sz="2800" dirty="0" smtClean="0"/>
          </a:p>
          <a:p>
            <a:endParaRPr lang="en-GB" dirty="0"/>
          </a:p>
        </p:txBody>
      </p:sp>
      <p:pic>
        <p:nvPicPr>
          <p:cNvPr id="4"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2771800" y="5661248"/>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200800" cy="6155531"/>
          </a:xfrm>
          <a:prstGeom prst="rect">
            <a:avLst/>
          </a:prstGeom>
          <a:noFill/>
        </p:spPr>
        <p:txBody>
          <a:bodyPr wrap="square" rtlCol="0">
            <a:spAutoFit/>
          </a:bodyPr>
          <a:lstStyle/>
          <a:p>
            <a:r>
              <a:rPr lang="en-GB" sz="3200" dirty="0" smtClean="0"/>
              <a:t>Q3). </a:t>
            </a:r>
            <a:r>
              <a:rPr lang="en-GB" sz="3200" u="sng" dirty="0" smtClean="0"/>
              <a:t>How can you be seen by the Occupational Health Service?</a:t>
            </a:r>
          </a:p>
          <a:p>
            <a:endParaRPr lang="en-GB" sz="3200" dirty="0" smtClean="0"/>
          </a:p>
          <a:p>
            <a:r>
              <a:rPr lang="en-GB" sz="2800" dirty="0" smtClean="0"/>
              <a:t>a). Self referral; arrange appointment</a:t>
            </a:r>
          </a:p>
          <a:p>
            <a:endParaRPr lang="en-GB" sz="2800" dirty="0" smtClean="0"/>
          </a:p>
          <a:p>
            <a:r>
              <a:rPr lang="en-GB" sz="2800" dirty="0" smtClean="0"/>
              <a:t>b). Referral by academic department</a:t>
            </a:r>
          </a:p>
          <a:p>
            <a:endParaRPr lang="en-GB" sz="2800" dirty="0" smtClean="0"/>
          </a:p>
          <a:p>
            <a:r>
              <a:rPr lang="en-GB" sz="2800" dirty="0" smtClean="0"/>
              <a:t>c). Referral by other student services: counselling/disability support office/student guidance. </a:t>
            </a:r>
          </a:p>
          <a:p>
            <a:endParaRPr lang="en-GB" sz="2800" dirty="0" smtClean="0"/>
          </a:p>
          <a:p>
            <a:r>
              <a:rPr lang="en-GB" sz="2800" dirty="0" smtClean="0"/>
              <a:t>d). All of the above</a:t>
            </a:r>
          </a:p>
          <a:p>
            <a:endParaRPr lang="en-GB" sz="2800" dirty="0" smtClean="0"/>
          </a:p>
          <a:p>
            <a:endParaRPr lang="en-GB" dirty="0"/>
          </a:p>
        </p:txBody>
      </p:sp>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899592" y="116632"/>
            <a:ext cx="7543800" cy="1431925"/>
          </a:xfrm>
        </p:spPr>
        <p:txBody>
          <a:bodyPr/>
          <a:lstStyle/>
          <a:p>
            <a:pPr algn="ctr" eaLnBrk="1" hangingPunct="1">
              <a:defRPr/>
            </a:pPr>
            <a:r>
              <a:rPr lang="en-GB" b="0" dirty="0" smtClean="0">
                <a:solidFill>
                  <a:schemeClr val="tx1"/>
                </a:solidFill>
              </a:rPr>
              <a:t> REGISTERING WITH A GP</a:t>
            </a:r>
            <a:endParaRPr lang="en-GB" sz="3700" b="0" dirty="0" smtClean="0">
              <a:solidFill>
                <a:schemeClr val="tx1"/>
              </a:solidFill>
            </a:endParaRPr>
          </a:p>
        </p:txBody>
      </p:sp>
      <p:sp>
        <p:nvSpPr>
          <p:cNvPr id="6147" name="Rectangle 3"/>
          <p:cNvSpPr>
            <a:spLocks noGrp="1" noChangeArrowheads="1"/>
          </p:cNvSpPr>
          <p:nvPr>
            <p:ph type="body" idx="1"/>
          </p:nvPr>
        </p:nvSpPr>
        <p:spPr>
          <a:xfrm>
            <a:off x="611633" y="1512143"/>
            <a:ext cx="8424863" cy="5229225"/>
          </a:xfrm>
        </p:spPr>
        <p:txBody>
          <a:bodyPr/>
          <a:lstStyle/>
          <a:p>
            <a:pPr eaLnBrk="1" hangingPunct="1">
              <a:lnSpc>
                <a:spcPct val="80000"/>
              </a:lnSpc>
              <a:buNone/>
            </a:pPr>
            <a:r>
              <a:rPr lang="en-GB" sz="2400" dirty="0" smtClean="0">
                <a:effectLst/>
              </a:rPr>
              <a:t>	Make sure you register with a doctor (GP) near to your accommodation.</a:t>
            </a:r>
          </a:p>
          <a:p>
            <a:pPr eaLnBrk="1" hangingPunct="1">
              <a:lnSpc>
                <a:spcPct val="80000"/>
              </a:lnSpc>
            </a:pPr>
            <a:r>
              <a:rPr lang="en-GB" sz="2400" dirty="0" smtClean="0">
                <a:effectLst/>
              </a:rPr>
              <a:t>You can access your local GP on the NHS website: </a:t>
            </a:r>
            <a:r>
              <a:rPr lang="en-GB" sz="2400" dirty="0" err="1" smtClean="0">
                <a:effectLst/>
                <a:hlinkClick r:id="rId2"/>
              </a:rPr>
              <a:t>www.nhs.uk/en/checkSymptoms/FindYourNearest</a:t>
            </a:r>
            <a:r>
              <a:rPr lang="en-GB" sz="2400" dirty="0" smtClean="0">
                <a:effectLst/>
              </a:rPr>
              <a:t>.</a:t>
            </a:r>
          </a:p>
          <a:p>
            <a:pPr eaLnBrk="1" hangingPunct="1">
              <a:lnSpc>
                <a:spcPct val="80000"/>
              </a:lnSpc>
            </a:pPr>
            <a:r>
              <a:rPr lang="en-GB" sz="2400" dirty="0" smtClean="0">
                <a:effectLst/>
              </a:rPr>
              <a:t>Alternatively </a:t>
            </a:r>
            <a:r>
              <a:rPr lang="en-GB" sz="2400" smtClean="0">
                <a:effectLst/>
              </a:rPr>
              <a:t>text ‘Doctor’ </a:t>
            </a:r>
            <a:r>
              <a:rPr lang="en-GB" sz="2400" dirty="0" smtClean="0">
                <a:effectLst/>
              </a:rPr>
              <a:t>to 64746 from your accommodation to receive 3 free text messages detailing the 3 nearest GP practices.  </a:t>
            </a:r>
          </a:p>
          <a:p>
            <a:pPr eaLnBrk="1" hangingPunct="1">
              <a:lnSpc>
                <a:spcPct val="80000"/>
              </a:lnSpc>
            </a:pPr>
            <a:r>
              <a:rPr lang="en-GB" sz="2400" dirty="0" smtClean="0">
                <a:effectLst/>
              </a:rPr>
              <a:t>There are also lists of GP’s available from:</a:t>
            </a:r>
          </a:p>
          <a:p>
            <a:pPr eaLnBrk="1" hangingPunct="1">
              <a:lnSpc>
                <a:spcPct val="80000"/>
              </a:lnSpc>
              <a:buFont typeface="Wingdings" pitchFamily="2" charset="2"/>
              <a:buChar char="Ø"/>
            </a:pPr>
            <a:r>
              <a:rPr lang="en-GB" sz="2400" dirty="0" smtClean="0">
                <a:effectLst/>
              </a:rPr>
              <a:t>The Student Union</a:t>
            </a:r>
          </a:p>
          <a:p>
            <a:pPr eaLnBrk="1" hangingPunct="1">
              <a:lnSpc>
                <a:spcPct val="80000"/>
              </a:lnSpc>
              <a:buFont typeface="Wingdings" pitchFamily="2" charset="2"/>
              <a:buChar char="Ø"/>
            </a:pPr>
            <a:r>
              <a:rPr lang="en-GB" sz="2400" dirty="0" smtClean="0">
                <a:effectLst/>
              </a:rPr>
              <a:t>Occupational Health Services</a:t>
            </a:r>
          </a:p>
          <a:p>
            <a:pPr eaLnBrk="1" hangingPunct="1">
              <a:lnSpc>
                <a:spcPct val="80000"/>
              </a:lnSpc>
              <a:buFont typeface="Wingdings" pitchFamily="2" charset="2"/>
              <a:buNone/>
            </a:pPr>
            <a:endParaRPr lang="en-GB" sz="2400" dirty="0" smtClean="0">
              <a:effectLst/>
            </a:endParaRPr>
          </a:p>
          <a:p>
            <a:pPr eaLnBrk="1" hangingPunct="1">
              <a:lnSpc>
                <a:spcPct val="80000"/>
              </a:lnSpc>
              <a:buFont typeface="Wingdings" pitchFamily="2" charset="2"/>
              <a:buNone/>
            </a:pPr>
            <a:r>
              <a:rPr lang="en-GB" sz="2400" dirty="0" smtClean="0">
                <a:effectLst/>
              </a:rPr>
              <a:t>The service is free, however there is a charge for</a:t>
            </a:r>
          </a:p>
          <a:p>
            <a:pPr eaLnBrk="1" hangingPunct="1">
              <a:lnSpc>
                <a:spcPct val="80000"/>
              </a:lnSpc>
              <a:buFont typeface="Wingdings" pitchFamily="2" charset="2"/>
              <a:buNone/>
            </a:pPr>
            <a:r>
              <a:rPr lang="en-GB" sz="2400" dirty="0" smtClean="0">
                <a:effectLst/>
              </a:rPr>
              <a:t>prescriptions (currently £7.65 per item)</a:t>
            </a:r>
          </a:p>
          <a:p>
            <a:pPr eaLnBrk="1" hangingPunct="1">
              <a:lnSpc>
                <a:spcPct val="80000"/>
              </a:lnSpc>
              <a:buFont typeface="Wingdings" pitchFamily="2" charset="2"/>
              <a:buNone/>
            </a:pPr>
            <a:r>
              <a:rPr lang="en-GB" sz="2400" dirty="0" smtClean="0">
                <a:effectLst/>
              </a:rPr>
              <a:t>GP registration, Start of Year Fair:</a:t>
            </a:r>
          </a:p>
          <a:p>
            <a:pPr eaLnBrk="1" hangingPunct="1">
              <a:lnSpc>
                <a:spcPct val="80000"/>
              </a:lnSpc>
              <a:buFont typeface="Wingdings" pitchFamily="2" charset="2"/>
              <a:buNone/>
            </a:pPr>
            <a:r>
              <a:rPr lang="en-GB" sz="2400" dirty="0" smtClean="0">
                <a:effectLst/>
              </a:rPr>
              <a:t>Tuesday 18</a:t>
            </a:r>
            <a:r>
              <a:rPr lang="en-GB" sz="2400" baseline="30000" dirty="0" smtClean="0">
                <a:effectLst/>
              </a:rPr>
              <a:t>th</a:t>
            </a:r>
            <a:r>
              <a:rPr lang="en-GB" sz="2400" dirty="0" smtClean="0">
                <a:effectLst/>
              </a:rPr>
              <a:t> September and Wednesday 19</a:t>
            </a:r>
            <a:r>
              <a:rPr lang="en-GB" sz="2400" baseline="30000" dirty="0" smtClean="0">
                <a:effectLst/>
              </a:rPr>
              <a:t>th</a:t>
            </a:r>
            <a:r>
              <a:rPr lang="en-GB" sz="2400" dirty="0" smtClean="0">
                <a:effectLst/>
              </a:rPr>
              <a:t> September</a:t>
            </a:r>
          </a:p>
          <a:p>
            <a:pPr algn="ctr" eaLnBrk="1" hangingPunct="1">
              <a:lnSpc>
                <a:spcPct val="80000"/>
              </a:lnSpc>
              <a:buFont typeface="Wingdings" pitchFamily="2" charset="2"/>
              <a:buNone/>
            </a:pPr>
            <a:r>
              <a:rPr lang="en-GB" sz="2800" dirty="0" smtClean="0">
                <a:effectLst/>
              </a:rPr>
              <a:t>   </a:t>
            </a:r>
          </a:p>
          <a:p>
            <a:pPr algn="ctr" eaLnBrk="1" hangingPunct="1">
              <a:lnSpc>
                <a:spcPct val="80000"/>
              </a:lnSpc>
              <a:buFont typeface="Wingdings" pitchFamily="2" charset="2"/>
              <a:buNone/>
            </a:pPr>
            <a:endParaRPr lang="en-GB" sz="2000" dirty="0" smtClean="0">
              <a:effectLst/>
            </a:endParaRPr>
          </a:p>
          <a:p>
            <a:pPr eaLnBrk="1" hangingPunct="1">
              <a:lnSpc>
                <a:spcPct val="80000"/>
              </a:lnSpc>
              <a:buFont typeface="Wingdings" pitchFamily="2" charset="2"/>
              <a:buNone/>
            </a:pPr>
            <a:r>
              <a:rPr lang="en-GB" dirty="0" smtClean="0">
                <a:effectLst/>
              </a:rPr>
              <a:t>   </a:t>
            </a:r>
          </a:p>
          <a:p>
            <a:pPr algn="ctr" eaLnBrk="1" hangingPunct="1">
              <a:lnSpc>
                <a:spcPct val="80000"/>
              </a:lnSpc>
              <a:buFont typeface="Wingdings" pitchFamily="2" charset="2"/>
              <a:buNone/>
            </a:pPr>
            <a:endParaRPr lang="en-GB" dirty="0" smtClean="0">
              <a:effectLst/>
            </a:endParaRPr>
          </a:p>
          <a:p>
            <a:pPr algn="ctr" eaLnBrk="1" hangingPunct="1">
              <a:lnSpc>
                <a:spcPct val="80000"/>
              </a:lnSpc>
              <a:buFont typeface="Wingdings" pitchFamily="2" charset="2"/>
              <a:buNone/>
            </a:pPr>
            <a:endParaRPr lang="en-GB" sz="3600" dirty="0" smtClean="0">
              <a:effectLst/>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3568" y="5589240"/>
            <a:ext cx="3528392" cy="648072"/>
          </a:xfrm>
          <a:prstGeom prst="roundRect">
            <a:avLst/>
          </a:prstGeom>
          <a:solidFill>
            <a:srgbClr val="00B050">
              <a:alpha val="9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827584" y="764704"/>
            <a:ext cx="7200800" cy="6155531"/>
          </a:xfrm>
          <a:prstGeom prst="rect">
            <a:avLst/>
          </a:prstGeom>
          <a:noFill/>
        </p:spPr>
        <p:txBody>
          <a:bodyPr wrap="square" rtlCol="0">
            <a:spAutoFit/>
          </a:bodyPr>
          <a:lstStyle/>
          <a:p>
            <a:r>
              <a:rPr lang="en-GB" sz="3200" dirty="0" smtClean="0"/>
              <a:t>Q3). </a:t>
            </a:r>
            <a:r>
              <a:rPr lang="en-GB" sz="3200" u="sng" dirty="0" smtClean="0"/>
              <a:t>How can you be seen by the Occupational Health Service?</a:t>
            </a:r>
          </a:p>
          <a:p>
            <a:endParaRPr lang="en-GB" sz="3200" dirty="0" smtClean="0"/>
          </a:p>
          <a:p>
            <a:r>
              <a:rPr lang="en-GB" sz="2800" dirty="0" smtClean="0"/>
              <a:t>a). Self referral; arrange appointment</a:t>
            </a:r>
          </a:p>
          <a:p>
            <a:endParaRPr lang="en-GB" sz="2800" dirty="0" smtClean="0"/>
          </a:p>
          <a:p>
            <a:r>
              <a:rPr lang="en-GB" sz="2800" dirty="0" smtClean="0"/>
              <a:t>b). Referral by academic department</a:t>
            </a:r>
          </a:p>
          <a:p>
            <a:endParaRPr lang="en-GB" sz="2800" dirty="0" smtClean="0"/>
          </a:p>
          <a:p>
            <a:r>
              <a:rPr lang="en-GB" sz="2800" dirty="0" smtClean="0"/>
              <a:t>c). Referral by other student services: counselling/disability support office/student guidance. </a:t>
            </a:r>
          </a:p>
          <a:p>
            <a:endParaRPr lang="en-GB" sz="2800" dirty="0" smtClean="0"/>
          </a:p>
          <a:p>
            <a:r>
              <a:rPr lang="en-GB" sz="2800" dirty="0" smtClean="0"/>
              <a:t>d). All of the above</a:t>
            </a:r>
          </a:p>
          <a:p>
            <a:endParaRPr lang="en-GB" sz="2800" dirty="0" smtClean="0"/>
          </a:p>
          <a:p>
            <a:endParaRPr lang="en-GB" dirty="0"/>
          </a:p>
        </p:txBody>
      </p:sp>
      <p:pic>
        <p:nvPicPr>
          <p:cNvPr id="4" name="Picture 5" descr="C:\Documents and Settings\mmnu9js7\Local Settings\Temporary Internet Files\Content.IE5\TCA22UG8\MC900432601[1].png"/>
          <p:cNvPicPr>
            <a:picLocks noChangeAspect="1" noChangeArrowheads="1"/>
          </p:cNvPicPr>
          <p:nvPr/>
        </p:nvPicPr>
        <p:blipFill>
          <a:blip r:embed="rId2" cstate="print">
            <a:duotone>
              <a:schemeClr val="accent5">
                <a:shade val="45000"/>
                <a:satMod val="135000"/>
              </a:schemeClr>
              <a:prstClr val="white"/>
            </a:duotone>
            <a:lum contrast="-2000"/>
          </a:blip>
          <a:srcRect/>
          <a:stretch>
            <a:fillRect/>
          </a:stretch>
        </p:blipFill>
        <p:spPr bwMode="auto">
          <a:xfrm>
            <a:off x="3995936" y="5589240"/>
            <a:ext cx="1008112" cy="1008112"/>
          </a:xfrm>
          <a:prstGeom prst="rect">
            <a:avLst/>
          </a:prstGeom>
          <a:noFill/>
        </p:spPr>
      </p:pic>
    </p:spTree>
  </p:cSld>
  <p:clrMapOvr>
    <a:masterClrMapping/>
  </p:clrMapOvr>
  <p:transition spd="slow">
    <p:fade thruBlk="1"/>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988840"/>
            <a:ext cx="6552728" cy="2308324"/>
          </a:xfrm>
          <a:prstGeom prst="rect">
            <a:avLst/>
          </a:prstGeom>
          <a:noFill/>
        </p:spPr>
        <p:txBody>
          <a:bodyPr wrap="square" rtlCol="0">
            <a:spAutoFit/>
          </a:bodyPr>
          <a:lstStyle/>
          <a:p>
            <a:pPr algn="ctr"/>
            <a:r>
              <a:rPr lang="en-GB" sz="7200" dirty="0" smtClean="0"/>
              <a:t>Thank you for Listening</a:t>
            </a:r>
            <a:endParaRPr lang="en-GB" sz="7200" dirty="0"/>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GB" dirty="0" smtClean="0"/>
              <a:t>OCCUPATIONAL HEALTH SERVICES</a:t>
            </a:r>
            <a:endParaRPr lang="en-GB" dirty="0"/>
          </a:p>
        </p:txBody>
      </p:sp>
      <p:sp>
        <p:nvSpPr>
          <p:cNvPr id="3" name="Content Placeholder 2"/>
          <p:cNvSpPr>
            <a:spLocks noGrp="1"/>
          </p:cNvSpPr>
          <p:nvPr>
            <p:ph idx="1"/>
          </p:nvPr>
        </p:nvSpPr>
        <p:spPr>
          <a:xfrm>
            <a:off x="1066800" y="1700213"/>
            <a:ext cx="7543800" cy="4395787"/>
          </a:xfrm>
        </p:spPr>
        <p:txBody>
          <a:bodyPr/>
          <a:lstStyle/>
          <a:p>
            <a:pPr algn="ctr" eaLnBrk="1" hangingPunct="1">
              <a:lnSpc>
                <a:spcPct val="90000"/>
              </a:lnSpc>
              <a:buFont typeface="Wingdings" pitchFamily="2" charset="2"/>
              <a:buNone/>
              <a:defRPr/>
            </a:pPr>
            <a:r>
              <a:rPr lang="en-GB" sz="2400" dirty="0" smtClean="0"/>
              <a:t>Waterloo Place</a:t>
            </a:r>
          </a:p>
          <a:p>
            <a:pPr algn="ctr" eaLnBrk="1" hangingPunct="1">
              <a:lnSpc>
                <a:spcPct val="90000"/>
              </a:lnSpc>
              <a:buFont typeface="Wingdings" pitchFamily="2" charset="2"/>
              <a:buNone/>
              <a:defRPr/>
            </a:pPr>
            <a:r>
              <a:rPr lang="en-GB" sz="2000" dirty="0" smtClean="0"/>
              <a:t>182/184 Oxford Road M13 9GP</a:t>
            </a:r>
          </a:p>
          <a:p>
            <a:pPr algn="ctr" eaLnBrk="1" hangingPunct="1">
              <a:lnSpc>
                <a:spcPct val="90000"/>
              </a:lnSpc>
              <a:buFont typeface="Wingdings" pitchFamily="2" charset="2"/>
              <a:buNone/>
              <a:defRPr/>
            </a:pPr>
            <a:r>
              <a:rPr lang="en-GB" sz="2000" dirty="0" smtClean="0"/>
              <a:t>Tel: 0161 275 2858</a:t>
            </a:r>
          </a:p>
          <a:p>
            <a:pPr algn="ctr" eaLnBrk="1" hangingPunct="1">
              <a:lnSpc>
                <a:spcPct val="90000"/>
              </a:lnSpc>
              <a:buFont typeface="Wingdings" pitchFamily="2" charset="2"/>
              <a:buNone/>
              <a:defRPr/>
            </a:pPr>
            <a:endParaRPr lang="en-GB" sz="2000" smtClean="0"/>
          </a:p>
          <a:p>
            <a:pPr algn="ctr" eaLnBrk="1" hangingPunct="1">
              <a:lnSpc>
                <a:spcPct val="90000"/>
              </a:lnSpc>
              <a:buFont typeface="Wingdings" pitchFamily="2" charset="2"/>
              <a:buNone/>
              <a:defRPr/>
            </a:pPr>
            <a:r>
              <a:rPr lang="en-GB" sz="2000" smtClean="0"/>
              <a:t>(Students </a:t>
            </a:r>
            <a:r>
              <a:rPr lang="en-GB" sz="2000" dirty="0" smtClean="0"/>
              <a:t>in the School of Nursing, Midwifery &amp; Social Work)</a:t>
            </a:r>
          </a:p>
          <a:p>
            <a:pPr algn="ctr" eaLnBrk="1" hangingPunct="1">
              <a:lnSpc>
                <a:spcPct val="90000"/>
              </a:lnSpc>
              <a:buFont typeface="Wingdings" pitchFamily="2" charset="2"/>
              <a:buNone/>
              <a:defRPr/>
            </a:pPr>
            <a:r>
              <a:rPr lang="en-GB" sz="2000" dirty="0" smtClean="0"/>
              <a:t>North Campus</a:t>
            </a:r>
          </a:p>
          <a:p>
            <a:pPr algn="ctr" eaLnBrk="1" hangingPunct="1">
              <a:lnSpc>
                <a:spcPct val="90000"/>
              </a:lnSpc>
              <a:buFont typeface="Wingdings" pitchFamily="2" charset="2"/>
              <a:buNone/>
              <a:defRPr/>
            </a:pPr>
            <a:r>
              <a:rPr lang="en-GB" sz="2000" dirty="0" smtClean="0"/>
              <a:t>Jackson’s Mill</a:t>
            </a:r>
          </a:p>
          <a:p>
            <a:pPr algn="ctr" eaLnBrk="1" hangingPunct="1">
              <a:lnSpc>
                <a:spcPct val="90000"/>
              </a:lnSpc>
              <a:buFont typeface="Wingdings" pitchFamily="2" charset="2"/>
              <a:buNone/>
              <a:defRPr/>
            </a:pPr>
            <a:r>
              <a:rPr lang="en-GB" sz="2000" dirty="0" smtClean="0"/>
              <a:t>Sackville Street  M13 9PL</a:t>
            </a:r>
          </a:p>
          <a:p>
            <a:pPr algn="ctr" eaLnBrk="1" hangingPunct="1">
              <a:lnSpc>
                <a:spcPct val="90000"/>
              </a:lnSpc>
              <a:buFont typeface="Wingdings" pitchFamily="2" charset="2"/>
              <a:buNone/>
              <a:defRPr/>
            </a:pPr>
            <a:r>
              <a:rPr lang="en-GB" sz="2000" dirty="0" smtClean="0"/>
              <a:t>Tel: 0161 306 5806 / 4007</a:t>
            </a:r>
          </a:p>
          <a:p>
            <a:pPr algn="ctr" eaLnBrk="1" hangingPunct="1">
              <a:lnSpc>
                <a:spcPct val="90000"/>
              </a:lnSpc>
              <a:buFont typeface="Wingdings" pitchFamily="2" charset="2"/>
              <a:buNone/>
              <a:defRPr/>
            </a:pPr>
            <a:endParaRPr lang="en-GB" sz="2000" dirty="0" smtClean="0"/>
          </a:p>
          <a:p>
            <a:pPr algn="ctr" eaLnBrk="1" hangingPunct="1">
              <a:lnSpc>
                <a:spcPct val="90000"/>
              </a:lnSpc>
              <a:buFont typeface="Wingdings" pitchFamily="2" charset="2"/>
              <a:buNone/>
              <a:defRPr/>
            </a:pPr>
            <a:r>
              <a:rPr lang="en-GB" sz="2000" dirty="0" smtClean="0"/>
              <a:t>Open: Monday to Friday</a:t>
            </a:r>
          </a:p>
          <a:p>
            <a:pPr algn="ctr" eaLnBrk="1" hangingPunct="1">
              <a:lnSpc>
                <a:spcPct val="90000"/>
              </a:lnSpc>
              <a:buFont typeface="Wingdings" pitchFamily="2" charset="2"/>
              <a:buNone/>
              <a:defRPr/>
            </a:pPr>
            <a:r>
              <a:rPr lang="en-GB" sz="2000" dirty="0" smtClean="0"/>
              <a:t>Time: 9am – 4pm</a:t>
            </a:r>
          </a:p>
          <a:p>
            <a:pPr algn="ctr" eaLnBrk="1" hangingPunct="1">
              <a:lnSpc>
                <a:spcPct val="90000"/>
              </a:lnSpc>
              <a:buFont typeface="Wingdings" pitchFamily="2" charset="2"/>
              <a:buNone/>
              <a:defRPr/>
            </a:pPr>
            <a:r>
              <a:rPr lang="en-GB" sz="2400" b="1" dirty="0" smtClean="0"/>
              <a:t>BY APPOINTMENT ONLY</a:t>
            </a:r>
          </a:p>
          <a:p>
            <a:pPr>
              <a:defRPr/>
            </a:pPr>
            <a:endParaRPr lang="en-GB"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DENTISTRY</a:t>
            </a:r>
            <a:endParaRPr lang="en-GB" dirty="0"/>
          </a:p>
        </p:txBody>
      </p:sp>
      <p:sp>
        <p:nvSpPr>
          <p:cNvPr id="3" name="Content Placeholder 2"/>
          <p:cNvSpPr>
            <a:spLocks noGrp="1"/>
          </p:cNvSpPr>
          <p:nvPr>
            <p:ph idx="1"/>
          </p:nvPr>
        </p:nvSpPr>
        <p:spPr/>
        <p:txBody>
          <a:bodyPr/>
          <a:lstStyle/>
          <a:p>
            <a:pPr>
              <a:defRPr/>
            </a:pPr>
            <a:r>
              <a:rPr lang="en-GB" sz="2400" dirty="0" smtClean="0"/>
              <a:t>Register with a dentist of your choice.</a:t>
            </a:r>
          </a:p>
          <a:p>
            <a:pPr>
              <a:defRPr/>
            </a:pPr>
            <a:r>
              <a:rPr lang="en-GB" sz="2400" dirty="0" smtClean="0"/>
              <a:t>Text: Dentist to 64746 to receive 3 texts with details / location of local dentists.</a:t>
            </a:r>
          </a:p>
          <a:p>
            <a:pPr>
              <a:defRPr/>
            </a:pPr>
            <a:r>
              <a:rPr lang="en-GB" sz="2400" dirty="0" smtClean="0"/>
              <a:t>Always ask for NHS treatment </a:t>
            </a:r>
          </a:p>
          <a:p>
            <a:pPr>
              <a:defRPr/>
            </a:pPr>
            <a:r>
              <a:rPr lang="en-GB" sz="2400" dirty="0" smtClean="0"/>
              <a:t>Dental service is not free and you will be charged for all care and treatment received e.g. dental check-up / fillings.</a:t>
            </a:r>
          </a:p>
          <a:p>
            <a:pPr>
              <a:defRPr/>
            </a:pPr>
            <a:r>
              <a:rPr lang="en-GB" sz="2400" dirty="0" smtClean="0"/>
              <a:t>Manchester Dental Help Line: Tel 0161 230 6011</a:t>
            </a:r>
          </a:p>
          <a:p>
            <a:pPr>
              <a:defRPr/>
            </a:pPr>
            <a:r>
              <a:rPr lang="en-GB" sz="2400" dirty="0" smtClean="0"/>
              <a:t>Free EMERGENCY treatment is available from the University Dental Hospital: Tel 0161 275 6666 for details.</a:t>
            </a:r>
            <a:endParaRPr lang="en-GB" sz="24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339975" y="1916113"/>
            <a:ext cx="4248150" cy="4752975"/>
          </a:xfrm>
          <a:prstGeom prst="rect">
            <a:avLst/>
          </a:prstGeom>
          <a:solidFill>
            <a:schemeClr val="tx1"/>
          </a:solidFill>
          <a:ln w="9525">
            <a:solidFill>
              <a:schemeClr val="tx1"/>
            </a:solidFill>
            <a:miter lim="800000"/>
            <a:headEnd/>
            <a:tailEnd/>
          </a:ln>
        </p:spPr>
        <p:txBody>
          <a:bodyPr wrap="none" anchor="ctr"/>
          <a:lstStyle/>
          <a:p>
            <a:pPr algn="ctr"/>
            <a:endParaRPr lang="en-GB"/>
          </a:p>
          <a:p>
            <a:pPr algn="ctr"/>
            <a:endParaRPr lang="en-GB"/>
          </a:p>
          <a:p>
            <a:pPr algn="ctr"/>
            <a:endParaRPr lang="en-GB"/>
          </a:p>
          <a:p>
            <a:pPr algn="ctr"/>
            <a:endParaRPr lang="en-GB"/>
          </a:p>
          <a:p>
            <a:pPr algn="ctr"/>
            <a:endParaRPr lang="en-GB"/>
          </a:p>
          <a:p>
            <a:pPr algn="ctr"/>
            <a:endParaRPr lang="en-GB"/>
          </a:p>
          <a:p>
            <a:pPr algn="ctr"/>
            <a:endParaRPr lang="en-GB"/>
          </a:p>
          <a:p>
            <a:pPr algn="ctr"/>
            <a:endParaRPr lang="en-GB" sz="2000"/>
          </a:p>
        </p:txBody>
      </p:sp>
      <p:sp>
        <p:nvSpPr>
          <p:cNvPr id="9219" name="Rectangle 3"/>
          <p:cNvSpPr>
            <a:spLocks noChangeArrowheads="1"/>
          </p:cNvSpPr>
          <p:nvPr/>
        </p:nvSpPr>
        <p:spPr bwMode="auto">
          <a:xfrm>
            <a:off x="2339975" y="1916113"/>
            <a:ext cx="1152525" cy="4752975"/>
          </a:xfrm>
          <a:prstGeom prst="rect">
            <a:avLst/>
          </a:prstGeom>
          <a:solidFill>
            <a:srgbClr val="6666FF"/>
          </a:solidFill>
          <a:ln w="9525">
            <a:solidFill>
              <a:srgbClr val="080808"/>
            </a:solidFill>
            <a:miter lim="800000"/>
            <a:headEnd/>
            <a:tailEnd/>
          </a:ln>
        </p:spPr>
        <p:txBody>
          <a:bodyPr wrap="none" anchor="ctr"/>
          <a:lstStyle/>
          <a:p>
            <a:pPr algn="ctr"/>
            <a:endParaRPr lang="en-GB">
              <a:solidFill>
                <a:srgbClr val="080808"/>
              </a:solidFill>
            </a:endParaRPr>
          </a:p>
        </p:txBody>
      </p:sp>
      <p:sp>
        <p:nvSpPr>
          <p:cNvPr id="9220" name="AutoShape 4"/>
          <p:cNvSpPr>
            <a:spLocks noChangeArrowheads="1"/>
          </p:cNvSpPr>
          <p:nvPr/>
        </p:nvSpPr>
        <p:spPr bwMode="auto">
          <a:xfrm rot="5400000">
            <a:off x="2376488" y="3752850"/>
            <a:ext cx="863600" cy="647700"/>
          </a:xfrm>
          <a:prstGeom prst="flowChartExtract">
            <a:avLst/>
          </a:prstGeom>
          <a:solidFill>
            <a:srgbClr val="FF6699"/>
          </a:solidFill>
          <a:ln w="9525">
            <a:solidFill>
              <a:srgbClr val="080808"/>
            </a:solidFill>
            <a:miter lim="800000"/>
            <a:headEnd/>
            <a:tailEnd/>
          </a:ln>
        </p:spPr>
        <p:txBody>
          <a:bodyPr rot="10800000" vert="eaVert" wrap="none" anchor="ctr"/>
          <a:lstStyle/>
          <a:p>
            <a:pPr algn="ctr"/>
            <a:endParaRPr lang="en-GB" sz="800"/>
          </a:p>
        </p:txBody>
      </p:sp>
      <p:sp>
        <p:nvSpPr>
          <p:cNvPr id="9221" name="Text Box 5"/>
          <p:cNvSpPr txBox="1">
            <a:spLocks noChangeArrowheads="1"/>
          </p:cNvSpPr>
          <p:nvPr/>
        </p:nvSpPr>
        <p:spPr bwMode="auto">
          <a:xfrm>
            <a:off x="3708400" y="2060574"/>
            <a:ext cx="2808288" cy="4385816"/>
          </a:xfrm>
          <a:prstGeom prst="rect">
            <a:avLst/>
          </a:prstGeom>
          <a:solidFill>
            <a:schemeClr val="tx1"/>
          </a:solidFill>
          <a:ln w="9525">
            <a:noFill/>
            <a:miter lim="800000"/>
            <a:headEnd/>
            <a:tailEnd/>
          </a:ln>
        </p:spPr>
        <p:txBody>
          <a:bodyPr wrap="square">
            <a:spAutoFit/>
          </a:bodyPr>
          <a:lstStyle/>
          <a:p>
            <a:pPr>
              <a:spcBef>
                <a:spcPct val="50000"/>
              </a:spcBef>
            </a:pPr>
            <a:r>
              <a:rPr lang="en-GB" sz="1400" dirty="0">
                <a:solidFill>
                  <a:srgbClr val="080808"/>
                </a:solidFill>
              </a:rPr>
              <a:t>         </a:t>
            </a:r>
            <a:r>
              <a:rPr lang="en-GB" b="1" dirty="0">
                <a:solidFill>
                  <a:srgbClr val="080808"/>
                </a:solidFill>
                <a:latin typeface="Book Antiqua" pitchFamily="18" charset="0"/>
              </a:rPr>
              <a:t>MANCHESTER</a:t>
            </a:r>
          </a:p>
          <a:p>
            <a:pPr>
              <a:spcBef>
                <a:spcPct val="50000"/>
              </a:spcBef>
            </a:pPr>
            <a:r>
              <a:rPr lang="en-GB" b="1" dirty="0">
                <a:solidFill>
                  <a:srgbClr val="080808"/>
                </a:solidFill>
                <a:latin typeface="Book Antiqua" pitchFamily="18" charset="0"/>
              </a:rPr>
              <a:t>            DENTAL    </a:t>
            </a:r>
          </a:p>
          <a:p>
            <a:pPr>
              <a:spcBef>
                <a:spcPct val="50000"/>
              </a:spcBef>
            </a:pPr>
            <a:r>
              <a:rPr lang="en-GB" b="1" dirty="0">
                <a:solidFill>
                  <a:srgbClr val="080808"/>
                </a:solidFill>
                <a:latin typeface="Book Antiqua" pitchFamily="18" charset="0"/>
              </a:rPr>
              <a:t>          HELPLINE</a:t>
            </a:r>
          </a:p>
          <a:p>
            <a:pPr>
              <a:spcBef>
                <a:spcPct val="50000"/>
              </a:spcBef>
            </a:pPr>
            <a:endParaRPr lang="en-GB" b="1" dirty="0">
              <a:solidFill>
                <a:srgbClr val="080808"/>
              </a:solidFill>
              <a:latin typeface="Book Antiqua" pitchFamily="18" charset="0"/>
            </a:endParaRPr>
          </a:p>
          <a:p>
            <a:pPr>
              <a:spcBef>
                <a:spcPct val="50000"/>
              </a:spcBef>
            </a:pPr>
            <a:endParaRPr lang="en-GB" b="1" dirty="0">
              <a:solidFill>
                <a:srgbClr val="080808"/>
              </a:solidFill>
              <a:latin typeface="Book Antiqua" pitchFamily="18" charset="0"/>
            </a:endParaRPr>
          </a:p>
          <a:p>
            <a:pPr>
              <a:spcBef>
                <a:spcPct val="50000"/>
              </a:spcBef>
            </a:pPr>
            <a:endParaRPr lang="en-GB" b="1" dirty="0">
              <a:solidFill>
                <a:srgbClr val="080808"/>
              </a:solidFill>
              <a:latin typeface="Book Antiqua" pitchFamily="18" charset="0"/>
            </a:endParaRPr>
          </a:p>
          <a:p>
            <a:pPr>
              <a:spcBef>
                <a:spcPct val="50000"/>
              </a:spcBef>
            </a:pPr>
            <a:endParaRPr lang="en-GB" b="1" dirty="0">
              <a:solidFill>
                <a:srgbClr val="080808"/>
              </a:solidFill>
              <a:latin typeface="Book Antiqua" pitchFamily="18" charset="0"/>
            </a:endParaRPr>
          </a:p>
          <a:p>
            <a:pPr>
              <a:spcBef>
                <a:spcPct val="50000"/>
              </a:spcBef>
            </a:pPr>
            <a:r>
              <a:rPr lang="en-GB" sz="2400" b="1" dirty="0">
                <a:solidFill>
                  <a:srgbClr val="080808"/>
                </a:solidFill>
                <a:latin typeface="Book Antiqua" pitchFamily="18" charset="0"/>
              </a:rPr>
              <a:t>     0161 230 6011</a:t>
            </a:r>
          </a:p>
          <a:p>
            <a:pPr>
              <a:spcBef>
                <a:spcPct val="50000"/>
              </a:spcBef>
            </a:pPr>
            <a:r>
              <a:rPr lang="en-GB" sz="1200" b="1" dirty="0">
                <a:solidFill>
                  <a:srgbClr val="080808"/>
                </a:solidFill>
                <a:latin typeface="Book Antiqua" pitchFamily="18" charset="0"/>
              </a:rPr>
              <a:t>                24 HOUR </a:t>
            </a:r>
            <a:r>
              <a:rPr lang="en-GB" sz="1200" b="1" dirty="0" smtClean="0">
                <a:solidFill>
                  <a:srgbClr val="080808"/>
                </a:solidFill>
                <a:latin typeface="Book Antiqua" pitchFamily="18" charset="0"/>
              </a:rPr>
              <a:t>HOTLINE</a:t>
            </a:r>
          </a:p>
          <a:p>
            <a:pPr>
              <a:spcBef>
                <a:spcPct val="50000"/>
              </a:spcBef>
            </a:pPr>
            <a:r>
              <a:rPr lang="en-GB" b="1" dirty="0" smtClean="0">
                <a:solidFill>
                  <a:srgbClr val="080808"/>
                </a:solidFill>
                <a:latin typeface="+mj-lt"/>
              </a:rPr>
              <a:t>Text: Dentist 64746 </a:t>
            </a:r>
            <a:r>
              <a:rPr lang="en-GB" dirty="0" smtClean="0">
                <a:solidFill>
                  <a:srgbClr val="080808"/>
                </a:solidFill>
                <a:latin typeface="+mj-lt"/>
              </a:rPr>
              <a:t>for local dentist</a:t>
            </a:r>
            <a:endParaRPr lang="en-GB" dirty="0">
              <a:solidFill>
                <a:srgbClr val="080808"/>
              </a:solidFill>
              <a:latin typeface="+mj-lt"/>
            </a:endParaRPr>
          </a:p>
        </p:txBody>
      </p:sp>
      <p:sp>
        <p:nvSpPr>
          <p:cNvPr id="9222" name="Text Box 6"/>
          <p:cNvSpPr txBox="1">
            <a:spLocks noChangeArrowheads="1"/>
          </p:cNvSpPr>
          <p:nvPr/>
        </p:nvSpPr>
        <p:spPr bwMode="auto">
          <a:xfrm>
            <a:off x="3492500" y="4437063"/>
            <a:ext cx="3095625" cy="244475"/>
          </a:xfrm>
          <a:prstGeom prst="rect">
            <a:avLst/>
          </a:prstGeom>
          <a:noFill/>
          <a:ln w="9525">
            <a:noFill/>
            <a:miter lim="800000"/>
            <a:headEnd/>
            <a:tailEnd/>
          </a:ln>
        </p:spPr>
        <p:txBody>
          <a:bodyPr>
            <a:spAutoFit/>
          </a:bodyPr>
          <a:lstStyle/>
          <a:p>
            <a:pPr>
              <a:spcBef>
                <a:spcPct val="50000"/>
              </a:spcBef>
            </a:pPr>
            <a:endParaRPr lang="en-GB" sz="1000">
              <a:solidFill>
                <a:srgbClr val="080808"/>
              </a:solidFill>
            </a:endParaRPr>
          </a:p>
        </p:txBody>
      </p:sp>
      <p:sp>
        <p:nvSpPr>
          <p:cNvPr id="9223" name="Text Box 7"/>
          <p:cNvSpPr txBox="1">
            <a:spLocks noChangeArrowheads="1"/>
          </p:cNvSpPr>
          <p:nvPr/>
        </p:nvSpPr>
        <p:spPr bwMode="auto">
          <a:xfrm>
            <a:off x="3492500" y="4437063"/>
            <a:ext cx="2951163" cy="473075"/>
          </a:xfrm>
          <a:prstGeom prst="rect">
            <a:avLst/>
          </a:prstGeom>
          <a:noFill/>
          <a:ln w="9525">
            <a:noFill/>
            <a:miter lim="800000"/>
            <a:headEnd/>
            <a:tailEnd/>
          </a:ln>
        </p:spPr>
        <p:txBody>
          <a:bodyPr>
            <a:spAutoFit/>
          </a:bodyPr>
          <a:lstStyle/>
          <a:p>
            <a:pPr>
              <a:spcBef>
                <a:spcPct val="50000"/>
              </a:spcBef>
            </a:pPr>
            <a:endParaRPr lang="en-GB" sz="1000">
              <a:solidFill>
                <a:srgbClr val="080808"/>
              </a:solidFill>
              <a:latin typeface="Baskerville Old Face" pitchFamily="18" charset="0"/>
            </a:endParaRPr>
          </a:p>
          <a:p>
            <a:pPr>
              <a:spcBef>
                <a:spcPct val="50000"/>
              </a:spcBef>
            </a:pPr>
            <a:r>
              <a:rPr lang="en-GB" sz="1000">
                <a:solidFill>
                  <a:srgbClr val="080808"/>
                </a:solidFill>
                <a:latin typeface="Baskerville Old Face" pitchFamily="18" charset="0"/>
              </a:rPr>
              <a:t> </a:t>
            </a:r>
          </a:p>
        </p:txBody>
      </p:sp>
      <p:sp>
        <p:nvSpPr>
          <p:cNvPr id="9224" name="Text Box 8"/>
          <p:cNvSpPr txBox="1">
            <a:spLocks noChangeArrowheads="1"/>
          </p:cNvSpPr>
          <p:nvPr/>
        </p:nvSpPr>
        <p:spPr bwMode="auto">
          <a:xfrm>
            <a:off x="1258888" y="549275"/>
            <a:ext cx="7561262" cy="579438"/>
          </a:xfrm>
          <a:prstGeom prst="rect">
            <a:avLst/>
          </a:prstGeom>
          <a:noFill/>
          <a:ln w="9525">
            <a:noFill/>
            <a:miter lim="800000"/>
            <a:headEnd/>
            <a:tailEnd/>
          </a:ln>
        </p:spPr>
        <p:txBody>
          <a:bodyPr>
            <a:spAutoFit/>
          </a:bodyPr>
          <a:lstStyle/>
          <a:p>
            <a:pPr>
              <a:spcBef>
                <a:spcPct val="50000"/>
              </a:spcBef>
            </a:pPr>
            <a:r>
              <a:rPr lang="en-GB" sz="3200"/>
              <a:t>EMERGENCY DENTAL CARE</a:t>
            </a:r>
          </a:p>
        </p:txBody>
      </p:sp>
      <p:pic>
        <p:nvPicPr>
          <p:cNvPr id="9225" name="Picture 9" descr="MCj03539430000[1]"/>
          <p:cNvPicPr>
            <a:picLocks noChangeAspect="1" noChangeArrowheads="1"/>
          </p:cNvPicPr>
          <p:nvPr/>
        </p:nvPicPr>
        <p:blipFill>
          <a:blip r:embed="rId2" cstate="print"/>
          <a:srcRect/>
          <a:stretch>
            <a:fillRect/>
          </a:stretch>
        </p:blipFill>
        <p:spPr bwMode="auto">
          <a:xfrm>
            <a:off x="4140200" y="3284538"/>
            <a:ext cx="1871663" cy="16541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OPTOMETRY</a:t>
            </a:r>
            <a:endParaRPr lang="en-GB" dirty="0"/>
          </a:p>
        </p:txBody>
      </p:sp>
      <p:sp>
        <p:nvSpPr>
          <p:cNvPr id="3" name="Content Placeholder 2"/>
          <p:cNvSpPr>
            <a:spLocks noGrp="1"/>
          </p:cNvSpPr>
          <p:nvPr>
            <p:ph idx="1"/>
          </p:nvPr>
        </p:nvSpPr>
        <p:spPr/>
        <p:txBody>
          <a:bodyPr/>
          <a:lstStyle/>
          <a:p>
            <a:pPr>
              <a:defRPr/>
            </a:pPr>
            <a:r>
              <a:rPr lang="en-GB" sz="2400" dirty="0" smtClean="0"/>
              <a:t>You can choose any optician.</a:t>
            </a:r>
          </a:p>
          <a:p>
            <a:pPr>
              <a:defRPr/>
            </a:pPr>
            <a:r>
              <a:rPr lang="en-GB" sz="2400" dirty="0" smtClean="0"/>
              <a:t>Again there is a charge for this service e.g. eye test / new spectacles.</a:t>
            </a:r>
          </a:p>
          <a:p>
            <a:pPr>
              <a:defRPr/>
            </a:pPr>
            <a:r>
              <a:rPr lang="en-GB" sz="2400" dirty="0" smtClean="0"/>
              <a:t>There is an optician based in the Student’s Union Building on Oxford Road</a:t>
            </a:r>
            <a:endParaRPr lang="en-GB" sz="2400"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EMERGENCY CARE</a:t>
            </a:r>
            <a:endParaRPr lang="en-GB" dirty="0"/>
          </a:p>
        </p:txBody>
      </p:sp>
      <p:sp>
        <p:nvSpPr>
          <p:cNvPr id="3" name="Content Placeholder 2"/>
          <p:cNvSpPr>
            <a:spLocks noGrp="1"/>
          </p:cNvSpPr>
          <p:nvPr>
            <p:ph idx="1"/>
          </p:nvPr>
        </p:nvSpPr>
        <p:spPr>
          <a:xfrm>
            <a:off x="971550" y="1773238"/>
            <a:ext cx="7639050" cy="4751387"/>
          </a:xfrm>
        </p:spPr>
        <p:txBody>
          <a:bodyPr/>
          <a:lstStyle/>
          <a:p>
            <a:pPr>
              <a:defRPr/>
            </a:pPr>
            <a:r>
              <a:rPr lang="en-GB" sz="2400" dirty="0" smtClean="0"/>
              <a:t>In the event of an emergency in the UK you dial 999 and then explain the emergency.</a:t>
            </a:r>
          </a:p>
          <a:p>
            <a:pPr>
              <a:defRPr/>
            </a:pPr>
            <a:r>
              <a:rPr lang="en-GB" sz="2400" dirty="0" smtClean="0"/>
              <a:t>There are 3 services available – Ambulance, Fire, Police.</a:t>
            </a:r>
          </a:p>
          <a:p>
            <a:pPr>
              <a:defRPr/>
            </a:pPr>
            <a:r>
              <a:rPr lang="en-GB" sz="2400" dirty="0" smtClean="0"/>
              <a:t>PRIMARY CARE EMERGENCY SERVICE.  If you are ill and not able to see your GP you can attend a  Walk-in Centre.  The nearest one to the Campus is based in the Manchester Royal Infirmary, Oxford Road. You do not need an appointment</a:t>
            </a:r>
          </a:p>
          <a:p>
            <a:pPr>
              <a:defRPr/>
            </a:pPr>
            <a:r>
              <a:rPr lang="en-GB" sz="2400" dirty="0" smtClean="0"/>
              <a:t>For ACCIDENT or HEALTH EMERGENCY go to the nearest A &amp; E department.  The nearest one to the campus is based in the Manchester Royal Infirmary.</a:t>
            </a:r>
            <a:endParaRPr lang="en-GB" sz="2400"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88"/>
          <p:cNvSpPr>
            <a:spLocks noChangeArrowheads="1"/>
          </p:cNvSpPr>
          <p:nvPr/>
        </p:nvSpPr>
        <p:spPr bwMode="auto">
          <a:xfrm>
            <a:off x="2339975" y="1916113"/>
            <a:ext cx="4248150" cy="4752975"/>
          </a:xfrm>
          <a:prstGeom prst="rect">
            <a:avLst/>
          </a:prstGeom>
          <a:solidFill>
            <a:schemeClr val="tx1"/>
          </a:solidFill>
          <a:ln w="9525">
            <a:solidFill>
              <a:schemeClr val="tx1"/>
            </a:solidFill>
            <a:miter lim="800000"/>
            <a:headEnd/>
            <a:tailEnd/>
          </a:ln>
        </p:spPr>
        <p:txBody>
          <a:bodyPr wrap="none" anchor="ctr"/>
          <a:lstStyle/>
          <a:p>
            <a:pPr algn="ctr"/>
            <a:endParaRPr lang="en-GB"/>
          </a:p>
        </p:txBody>
      </p:sp>
      <p:sp>
        <p:nvSpPr>
          <p:cNvPr id="7171" name="Rectangle 146"/>
          <p:cNvSpPr>
            <a:spLocks noChangeArrowheads="1"/>
          </p:cNvSpPr>
          <p:nvPr/>
        </p:nvSpPr>
        <p:spPr bwMode="auto">
          <a:xfrm>
            <a:off x="2339975" y="1916113"/>
            <a:ext cx="1152525" cy="4752975"/>
          </a:xfrm>
          <a:prstGeom prst="rect">
            <a:avLst/>
          </a:prstGeom>
          <a:solidFill>
            <a:srgbClr val="008000"/>
          </a:solidFill>
          <a:ln w="9525">
            <a:solidFill>
              <a:srgbClr val="080808"/>
            </a:solidFill>
            <a:miter lim="800000"/>
            <a:headEnd/>
            <a:tailEnd/>
          </a:ln>
        </p:spPr>
        <p:txBody>
          <a:bodyPr wrap="none" anchor="ctr"/>
          <a:lstStyle/>
          <a:p>
            <a:pPr algn="ctr"/>
            <a:endParaRPr lang="en-GB">
              <a:solidFill>
                <a:srgbClr val="080808"/>
              </a:solidFill>
            </a:endParaRPr>
          </a:p>
        </p:txBody>
      </p:sp>
      <p:sp>
        <p:nvSpPr>
          <p:cNvPr id="7172" name="AutoShape 150"/>
          <p:cNvSpPr>
            <a:spLocks noChangeArrowheads="1"/>
          </p:cNvSpPr>
          <p:nvPr/>
        </p:nvSpPr>
        <p:spPr bwMode="auto">
          <a:xfrm rot="5400000">
            <a:off x="2698750" y="2420938"/>
            <a:ext cx="576263" cy="719137"/>
          </a:xfrm>
          <a:prstGeom prst="flowChartExtract">
            <a:avLst/>
          </a:prstGeom>
          <a:solidFill>
            <a:srgbClr val="080808"/>
          </a:solidFill>
          <a:ln w="9525">
            <a:solidFill>
              <a:srgbClr val="080808"/>
            </a:solidFill>
            <a:miter lim="800000"/>
            <a:headEnd/>
            <a:tailEnd/>
          </a:ln>
        </p:spPr>
        <p:txBody>
          <a:bodyPr rot="10800000" vert="eaVert" wrap="none" anchor="ctr"/>
          <a:lstStyle/>
          <a:p>
            <a:pPr algn="ctr"/>
            <a:endParaRPr lang="en-GB" sz="800"/>
          </a:p>
        </p:txBody>
      </p:sp>
      <p:grpSp>
        <p:nvGrpSpPr>
          <p:cNvPr id="7173" name="Group 153"/>
          <p:cNvGrpSpPr>
            <a:grpSpLocks noChangeAspect="1"/>
          </p:cNvGrpSpPr>
          <p:nvPr/>
        </p:nvGrpSpPr>
        <p:grpSpPr bwMode="auto">
          <a:xfrm>
            <a:off x="4787900" y="2420938"/>
            <a:ext cx="863600" cy="646112"/>
            <a:chOff x="2608" y="1434"/>
            <a:chExt cx="1054" cy="789"/>
          </a:xfrm>
        </p:grpSpPr>
        <p:sp>
          <p:nvSpPr>
            <p:cNvPr id="7180" name="AutoShape 152"/>
            <p:cNvSpPr>
              <a:spLocks noChangeAspect="1" noChangeArrowheads="1" noTextEdit="1"/>
            </p:cNvSpPr>
            <p:nvPr/>
          </p:nvSpPr>
          <p:spPr bwMode="auto">
            <a:xfrm>
              <a:off x="2608" y="1434"/>
              <a:ext cx="1054" cy="789"/>
            </a:xfrm>
            <a:prstGeom prst="rect">
              <a:avLst/>
            </a:prstGeom>
            <a:noFill/>
            <a:ln w="9525">
              <a:noFill/>
              <a:miter lim="800000"/>
              <a:headEnd/>
              <a:tailEnd/>
            </a:ln>
          </p:spPr>
          <p:txBody>
            <a:bodyPr/>
            <a:lstStyle/>
            <a:p>
              <a:endParaRPr lang="en-GB"/>
            </a:p>
          </p:txBody>
        </p:sp>
        <p:sp>
          <p:nvSpPr>
            <p:cNvPr id="7181" name="Freeform 154"/>
            <p:cNvSpPr>
              <a:spLocks/>
            </p:cNvSpPr>
            <p:nvPr/>
          </p:nvSpPr>
          <p:spPr bwMode="auto">
            <a:xfrm>
              <a:off x="2627" y="1487"/>
              <a:ext cx="1016" cy="592"/>
            </a:xfrm>
            <a:custGeom>
              <a:avLst/>
              <a:gdLst>
                <a:gd name="T0" fmla="*/ 26 w 2032"/>
                <a:gd name="T1" fmla="*/ 0 h 1185"/>
                <a:gd name="T2" fmla="*/ 22 w 2032"/>
                <a:gd name="T3" fmla="*/ 0 h 1185"/>
                <a:gd name="T4" fmla="*/ 17 w 2032"/>
                <a:gd name="T5" fmla="*/ 0 h 1185"/>
                <a:gd name="T6" fmla="*/ 12 w 2032"/>
                <a:gd name="T7" fmla="*/ 1 h 1185"/>
                <a:gd name="T8" fmla="*/ 8 w 2032"/>
                <a:gd name="T9" fmla="*/ 3 h 1185"/>
                <a:gd name="T10" fmla="*/ 4 w 2032"/>
                <a:gd name="T11" fmla="*/ 5 h 1185"/>
                <a:gd name="T12" fmla="*/ 1 w 2032"/>
                <a:gd name="T13" fmla="*/ 8 h 1185"/>
                <a:gd name="T14" fmla="*/ 0 w 2032"/>
                <a:gd name="T15" fmla="*/ 11 h 1185"/>
                <a:gd name="T16" fmla="*/ 2 w 2032"/>
                <a:gd name="T17" fmla="*/ 14 h 1185"/>
                <a:gd name="T18" fmla="*/ 5 w 2032"/>
                <a:gd name="T19" fmla="*/ 17 h 1185"/>
                <a:gd name="T20" fmla="*/ 9 w 2032"/>
                <a:gd name="T21" fmla="*/ 18 h 1185"/>
                <a:gd name="T22" fmla="*/ 15 w 2032"/>
                <a:gd name="T23" fmla="*/ 18 h 1185"/>
                <a:gd name="T24" fmla="*/ 20 w 2032"/>
                <a:gd name="T25" fmla="*/ 17 h 1185"/>
                <a:gd name="T26" fmla="*/ 26 w 2032"/>
                <a:gd name="T27" fmla="*/ 16 h 1185"/>
                <a:gd name="T28" fmla="*/ 30 w 2032"/>
                <a:gd name="T29" fmla="*/ 15 h 1185"/>
                <a:gd name="T30" fmla="*/ 32 w 2032"/>
                <a:gd name="T31" fmla="*/ 13 h 1185"/>
                <a:gd name="T32" fmla="*/ 32 w 2032"/>
                <a:gd name="T33" fmla="*/ 12 h 1185"/>
                <a:gd name="T34" fmla="*/ 31 w 2032"/>
                <a:gd name="T35" fmla="*/ 10 h 1185"/>
                <a:gd name="T36" fmla="*/ 29 w 2032"/>
                <a:gd name="T37" fmla="*/ 9 h 1185"/>
                <a:gd name="T38" fmla="*/ 28 w 2032"/>
                <a:gd name="T39" fmla="*/ 8 h 1185"/>
                <a:gd name="T40" fmla="*/ 27 w 2032"/>
                <a:gd name="T41" fmla="*/ 8 h 1185"/>
                <a:gd name="T42" fmla="*/ 26 w 2032"/>
                <a:gd name="T43" fmla="*/ 7 h 1185"/>
                <a:gd name="T44" fmla="*/ 25 w 2032"/>
                <a:gd name="T45" fmla="*/ 6 h 1185"/>
                <a:gd name="T46" fmla="*/ 25 w 2032"/>
                <a:gd name="T47" fmla="*/ 6 h 1185"/>
                <a:gd name="T48" fmla="*/ 26 w 2032"/>
                <a:gd name="T49" fmla="*/ 5 h 1185"/>
                <a:gd name="T50" fmla="*/ 27 w 2032"/>
                <a:gd name="T51" fmla="*/ 4 h 1185"/>
                <a:gd name="T52" fmla="*/ 28 w 2032"/>
                <a:gd name="T53" fmla="*/ 4 h 1185"/>
                <a:gd name="T54" fmla="*/ 29 w 2032"/>
                <a:gd name="T55" fmla="*/ 3 h 1185"/>
                <a:gd name="T56" fmla="*/ 30 w 2032"/>
                <a:gd name="T57" fmla="*/ 2 h 1185"/>
                <a:gd name="T58" fmla="*/ 30 w 2032"/>
                <a:gd name="T59" fmla="*/ 2 h 1185"/>
                <a:gd name="T60" fmla="*/ 30 w 2032"/>
                <a:gd name="T61" fmla="*/ 1 h 1185"/>
                <a:gd name="T62" fmla="*/ 28 w 2032"/>
                <a:gd name="T63" fmla="*/ 1 h 1185"/>
                <a:gd name="T64" fmla="*/ 26 w 2032"/>
                <a:gd name="T65" fmla="*/ 0 h 1185"/>
                <a:gd name="T66" fmla="*/ 26 w 2032"/>
                <a:gd name="T67" fmla="*/ 0 h 118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032"/>
                <a:gd name="T103" fmla="*/ 0 h 1185"/>
                <a:gd name="T104" fmla="*/ 2032 w 2032"/>
                <a:gd name="T105" fmla="*/ 1185 h 118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032" h="1185">
                  <a:moveTo>
                    <a:pt x="1661" y="33"/>
                  </a:moveTo>
                  <a:lnTo>
                    <a:pt x="1382" y="0"/>
                  </a:lnTo>
                  <a:lnTo>
                    <a:pt x="1074" y="27"/>
                  </a:lnTo>
                  <a:lnTo>
                    <a:pt x="760" y="103"/>
                  </a:lnTo>
                  <a:lnTo>
                    <a:pt x="470" y="221"/>
                  </a:lnTo>
                  <a:lnTo>
                    <a:pt x="228" y="371"/>
                  </a:lnTo>
                  <a:lnTo>
                    <a:pt x="63" y="546"/>
                  </a:lnTo>
                  <a:lnTo>
                    <a:pt x="0" y="738"/>
                  </a:lnTo>
                  <a:lnTo>
                    <a:pt x="70" y="938"/>
                  </a:lnTo>
                  <a:lnTo>
                    <a:pt x="272" y="1094"/>
                  </a:lnTo>
                  <a:lnTo>
                    <a:pt x="566" y="1172"/>
                  </a:lnTo>
                  <a:lnTo>
                    <a:pt x="914" y="1185"/>
                  </a:lnTo>
                  <a:lnTo>
                    <a:pt x="1274" y="1149"/>
                  </a:lnTo>
                  <a:lnTo>
                    <a:pt x="1606" y="1075"/>
                  </a:lnTo>
                  <a:lnTo>
                    <a:pt x="1869" y="978"/>
                  </a:lnTo>
                  <a:lnTo>
                    <a:pt x="2024" y="873"/>
                  </a:lnTo>
                  <a:lnTo>
                    <a:pt x="2032" y="772"/>
                  </a:lnTo>
                  <a:lnTo>
                    <a:pt x="1943" y="689"/>
                  </a:lnTo>
                  <a:lnTo>
                    <a:pt x="1848" y="620"/>
                  </a:lnTo>
                  <a:lnTo>
                    <a:pt x="1751" y="563"/>
                  </a:lnTo>
                  <a:lnTo>
                    <a:pt x="1667" y="516"/>
                  </a:lnTo>
                  <a:lnTo>
                    <a:pt x="1602" y="474"/>
                  </a:lnTo>
                  <a:lnTo>
                    <a:pt x="1566" y="434"/>
                  </a:lnTo>
                  <a:lnTo>
                    <a:pt x="1570" y="394"/>
                  </a:lnTo>
                  <a:lnTo>
                    <a:pt x="1620" y="352"/>
                  </a:lnTo>
                  <a:lnTo>
                    <a:pt x="1697" y="307"/>
                  </a:lnTo>
                  <a:lnTo>
                    <a:pt x="1770" y="263"/>
                  </a:lnTo>
                  <a:lnTo>
                    <a:pt x="1830" y="223"/>
                  </a:lnTo>
                  <a:lnTo>
                    <a:pt x="1872" y="183"/>
                  </a:lnTo>
                  <a:lnTo>
                    <a:pt x="1882" y="145"/>
                  </a:lnTo>
                  <a:lnTo>
                    <a:pt x="1857" y="109"/>
                  </a:lnTo>
                  <a:lnTo>
                    <a:pt x="1787" y="71"/>
                  </a:lnTo>
                  <a:lnTo>
                    <a:pt x="1661" y="33"/>
                  </a:lnTo>
                  <a:close/>
                </a:path>
              </a:pathLst>
            </a:custGeom>
            <a:solidFill>
              <a:srgbClr val="CC0000"/>
            </a:solidFill>
            <a:ln w="9525">
              <a:noFill/>
              <a:round/>
              <a:headEnd/>
              <a:tailEnd/>
            </a:ln>
          </p:spPr>
          <p:txBody>
            <a:bodyPr/>
            <a:lstStyle/>
            <a:p>
              <a:endParaRPr lang="en-GB"/>
            </a:p>
          </p:txBody>
        </p:sp>
        <p:sp>
          <p:nvSpPr>
            <p:cNvPr id="7182" name="Freeform 155"/>
            <p:cNvSpPr>
              <a:spLocks/>
            </p:cNvSpPr>
            <p:nvPr/>
          </p:nvSpPr>
          <p:spPr bwMode="auto">
            <a:xfrm>
              <a:off x="2991" y="1640"/>
              <a:ext cx="470" cy="551"/>
            </a:xfrm>
            <a:custGeom>
              <a:avLst/>
              <a:gdLst>
                <a:gd name="T0" fmla="*/ 4 w 941"/>
                <a:gd name="T1" fmla="*/ 2 h 1100"/>
                <a:gd name="T2" fmla="*/ 4 w 941"/>
                <a:gd name="T3" fmla="*/ 2 h 1100"/>
                <a:gd name="T4" fmla="*/ 4 w 941"/>
                <a:gd name="T5" fmla="*/ 2 h 1100"/>
                <a:gd name="T6" fmla="*/ 3 w 941"/>
                <a:gd name="T7" fmla="*/ 2 h 1100"/>
                <a:gd name="T8" fmla="*/ 3 w 941"/>
                <a:gd name="T9" fmla="*/ 2 h 1100"/>
                <a:gd name="T10" fmla="*/ 2 w 941"/>
                <a:gd name="T11" fmla="*/ 3 h 1100"/>
                <a:gd name="T12" fmla="*/ 2 w 941"/>
                <a:gd name="T13" fmla="*/ 3 h 1100"/>
                <a:gd name="T14" fmla="*/ 1 w 941"/>
                <a:gd name="T15" fmla="*/ 3 h 1100"/>
                <a:gd name="T16" fmla="*/ 1 w 941"/>
                <a:gd name="T17" fmla="*/ 4 h 1100"/>
                <a:gd name="T18" fmla="*/ 0 w 941"/>
                <a:gd name="T19" fmla="*/ 4 h 1100"/>
                <a:gd name="T20" fmla="*/ 0 w 941"/>
                <a:gd name="T21" fmla="*/ 5 h 1100"/>
                <a:gd name="T22" fmla="*/ 0 w 941"/>
                <a:gd name="T23" fmla="*/ 5 h 1100"/>
                <a:gd name="T24" fmla="*/ 0 w 941"/>
                <a:gd name="T25" fmla="*/ 6 h 1100"/>
                <a:gd name="T26" fmla="*/ 0 w 941"/>
                <a:gd name="T27" fmla="*/ 6 h 1100"/>
                <a:gd name="T28" fmla="*/ 0 w 941"/>
                <a:gd name="T29" fmla="*/ 7 h 1100"/>
                <a:gd name="T30" fmla="*/ 0 w 941"/>
                <a:gd name="T31" fmla="*/ 7 h 1100"/>
                <a:gd name="T32" fmla="*/ 0 w 941"/>
                <a:gd name="T33" fmla="*/ 7 h 1100"/>
                <a:gd name="T34" fmla="*/ 1 w 941"/>
                <a:gd name="T35" fmla="*/ 16 h 1100"/>
                <a:gd name="T36" fmla="*/ 2 w 941"/>
                <a:gd name="T37" fmla="*/ 18 h 1100"/>
                <a:gd name="T38" fmla="*/ 2 w 941"/>
                <a:gd name="T39" fmla="*/ 18 h 1100"/>
                <a:gd name="T40" fmla="*/ 3 w 941"/>
                <a:gd name="T41" fmla="*/ 18 h 1100"/>
                <a:gd name="T42" fmla="*/ 4 w 941"/>
                <a:gd name="T43" fmla="*/ 18 h 1100"/>
                <a:gd name="T44" fmla="*/ 5 w 941"/>
                <a:gd name="T45" fmla="*/ 18 h 1100"/>
                <a:gd name="T46" fmla="*/ 6 w 941"/>
                <a:gd name="T47" fmla="*/ 17 h 1100"/>
                <a:gd name="T48" fmla="*/ 8 w 941"/>
                <a:gd name="T49" fmla="*/ 17 h 1100"/>
                <a:gd name="T50" fmla="*/ 9 w 941"/>
                <a:gd name="T51" fmla="*/ 17 h 1100"/>
                <a:gd name="T52" fmla="*/ 10 w 941"/>
                <a:gd name="T53" fmla="*/ 17 h 1100"/>
                <a:gd name="T54" fmla="*/ 10 w 941"/>
                <a:gd name="T55" fmla="*/ 16 h 1100"/>
                <a:gd name="T56" fmla="*/ 11 w 941"/>
                <a:gd name="T57" fmla="*/ 16 h 1100"/>
                <a:gd name="T58" fmla="*/ 12 w 941"/>
                <a:gd name="T59" fmla="*/ 15 h 1100"/>
                <a:gd name="T60" fmla="*/ 12 w 941"/>
                <a:gd name="T61" fmla="*/ 15 h 1100"/>
                <a:gd name="T62" fmla="*/ 13 w 941"/>
                <a:gd name="T63" fmla="*/ 14 h 1100"/>
                <a:gd name="T64" fmla="*/ 14 w 941"/>
                <a:gd name="T65" fmla="*/ 13 h 1100"/>
                <a:gd name="T66" fmla="*/ 14 w 941"/>
                <a:gd name="T67" fmla="*/ 13 h 1100"/>
                <a:gd name="T68" fmla="*/ 14 w 941"/>
                <a:gd name="T69" fmla="*/ 12 h 1100"/>
                <a:gd name="T70" fmla="*/ 14 w 941"/>
                <a:gd name="T71" fmla="*/ 11 h 1100"/>
                <a:gd name="T72" fmla="*/ 14 w 941"/>
                <a:gd name="T73" fmla="*/ 10 h 1100"/>
                <a:gd name="T74" fmla="*/ 14 w 941"/>
                <a:gd name="T75" fmla="*/ 8 h 1100"/>
                <a:gd name="T76" fmla="*/ 14 w 941"/>
                <a:gd name="T77" fmla="*/ 7 h 1100"/>
                <a:gd name="T78" fmla="*/ 13 w 941"/>
                <a:gd name="T79" fmla="*/ 6 h 1100"/>
                <a:gd name="T80" fmla="*/ 13 w 941"/>
                <a:gd name="T81" fmla="*/ 5 h 1100"/>
                <a:gd name="T82" fmla="*/ 12 w 941"/>
                <a:gd name="T83" fmla="*/ 4 h 1100"/>
                <a:gd name="T84" fmla="*/ 12 w 941"/>
                <a:gd name="T85" fmla="*/ 3 h 1100"/>
                <a:gd name="T86" fmla="*/ 11 w 941"/>
                <a:gd name="T87" fmla="*/ 2 h 1100"/>
                <a:gd name="T88" fmla="*/ 10 w 941"/>
                <a:gd name="T89" fmla="*/ 1 h 1100"/>
                <a:gd name="T90" fmla="*/ 9 w 941"/>
                <a:gd name="T91" fmla="*/ 1 h 1100"/>
                <a:gd name="T92" fmla="*/ 8 w 941"/>
                <a:gd name="T93" fmla="*/ 1 h 1100"/>
                <a:gd name="T94" fmla="*/ 7 w 941"/>
                <a:gd name="T95" fmla="*/ 1 h 1100"/>
                <a:gd name="T96" fmla="*/ 7 w 941"/>
                <a:gd name="T97" fmla="*/ 0 h 1100"/>
                <a:gd name="T98" fmla="*/ 6 w 941"/>
                <a:gd name="T99" fmla="*/ 0 h 1100"/>
                <a:gd name="T100" fmla="*/ 6 w 941"/>
                <a:gd name="T101" fmla="*/ 1 h 1100"/>
                <a:gd name="T102" fmla="*/ 4 w 941"/>
                <a:gd name="T103" fmla="*/ 2 h 1100"/>
                <a:gd name="T104" fmla="*/ 4 w 941"/>
                <a:gd name="T105" fmla="*/ 2 h 110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41"/>
                <a:gd name="T160" fmla="*/ 0 h 1100"/>
                <a:gd name="T161" fmla="*/ 941 w 941"/>
                <a:gd name="T162" fmla="*/ 1100 h 110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41" h="1100">
                  <a:moveTo>
                    <a:pt x="298" y="89"/>
                  </a:moveTo>
                  <a:lnTo>
                    <a:pt x="291" y="89"/>
                  </a:lnTo>
                  <a:lnTo>
                    <a:pt x="274" y="95"/>
                  </a:lnTo>
                  <a:lnTo>
                    <a:pt x="247" y="102"/>
                  </a:lnTo>
                  <a:lnTo>
                    <a:pt x="217" y="117"/>
                  </a:lnTo>
                  <a:lnTo>
                    <a:pt x="183" y="133"/>
                  </a:lnTo>
                  <a:lnTo>
                    <a:pt x="148" y="154"/>
                  </a:lnTo>
                  <a:lnTo>
                    <a:pt x="114" y="178"/>
                  </a:lnTo>
                  <a:lnTo>
                    <a:pt x="87" y="207"/>
                  </a:lnTo>
                  <a:lnTo>
                    <a:pt x="63" y="239"/>
                  </a:lnTo>
                  <a:lnTo>
                    <a:pt x="46" y="275"/>
                  </a:lnTo>
                  <a:lnTo>
                    <a:pt x="30" y="309"/>
                  </a:lnTo>
                  <a:lnTo>
                    <a:pt x="19" y="346"/>
                  </a:lnTo>
                  <a:lnTo>
                    <a:pt x="10" y="376"/>
                  </a:lnTo>
                  <a:lnTo>
                    <a:pt x="4" y="401"/>
                  </a:lnTo>
                  <a:lnTo>
                    <a:pt x="0" y="418"/>
                  </a:lnTo>
                  <a:lnTo>
                    <a:pt x="0" y="424"/>
                  </a:lnTo>
                  <a:lnTo>
                    <a:pt x="99" y="973"/>
                  </a:lnTo>
                  <a:lnTo>
                    <a:pt x="154" y="1100"/>
                  </a:lnTo>
                  <a:lnTo>
                    <a:pt x="171" y="1098"/>
                  </a:lnTo>
                  <a:lnTo>
                    <a:pt x="217" y="1098"/>
                  </a:lnTo>
                  <a:lnTo>
                    <a:pt x="283" y="1095"/>
                  </a:lnTo>
                  <a:lnTo>
                    <a:pt x="363" y="1091"/>
                  </a:lnTo>
                  <a:lnTo>
                    <a:pt x="447" y="1081"/>
                  </a:lnTo>
                  <a:lnTo>
                    <a:pt x="528" y="1066"/>
                  </a:lnTo>
                  <a:lnTo>
                    <a:pt x="599" y="1047"/>
                  </a:lnTo>
                  <a:lnTo>
                    <a:pt x="652" y="1024"/>
                  </a:lnTo>
                  <a:lnTo>
                    <a:pt x="694" y="994"/>
                  </a:lnTo>
                  <a:lnTo>
                    <a:pt x="739" y="965"/>
                  </a:lnTo>
                  <a:lnTo>
                    <a:pt x="787" y="935"/>
                  </a:lnTo>
                  <a:lnTo>
                    <a:pt x="831" y="903"/>
                  </a:lnTo>
                  <a:lnTo>
                    <a:pt x="871" y="865"/>
                  </a:lnTo>
                  <a:lnTo>
                    <a:pt x="903" y="821"/>
                  </a:lnTo>
                  <a:lnTo>
                    <a:pt x="928" y="771"/>
                  </a:lnTo>
                  <a:lnTo>
                    <a:pt x="939" y="714"/>
                  </a:lnTo>
                  <a:lnTo>
                    <a:pt x="941" y="648"/>
                  </a:lnTo>
                  <a:lnTo>
                    <a:pt x="937" y="578"/>
                  </a:lnTo>
                  <a:lnTo>
                    <a:pt x="926" y="501"/>
                  </a:lnTo>
                  <a:lnTo>
                    <a:pt x="911" y="425"/>
                  </a:lnTo>
                  <a:lnTo>
                    <a:pt x="888" y="347"/>
                  </a:lnTo>
                  <a:lnTo>
                    <a:pt x="859" y="273"/>
                  </a:lnTo>
                  <a:lnTo>
                    <a:pt x="825" y="203"/>
                  </a:lnTo>
                  <a:lnTo>
                    <a:pt x="785" y="140"/>
                  </a:lnTo>
                  <a:lnTo>
                    <a:pt x="736" y="87"/>
                  </a:lnTo>
                  <a:lnTo>
                    <a:pt x="681" y="51"/>
                  </a:lnTo>
                  <a:lnTo>
                    <a:pt x="620" y="24"/>
                  </a:lnTo>
                  <a:lnTo>
                    <a:pt x="561" y="11"/>
                  </a:lnTo>
                  <a:lnTo>
                    <a:pt x="506" y="1"/>
                  </a:lnTo>
                  <a:lnTo>
                    <a:pt x="462" y="0"/>
                  </a:lnTo>
                  <a:lnTo>
                    <a:pt x="432" y="0"/>
                  </a:lnTo>
                  <a:lnTo>
                    <a:pt x="422" y="1"/>
                  </a:lnTo>
                  <a:lnTo>
                    <a:pt x="298" y="89"/>
                  </a:lnTo>
                  <a:close/>
                </a:path>
              </a:pathLst>
            </a:custGeom>
            <a:solidFill>
              <a:srgbClr val="C7DBDB"/>
            </a:solidFill>
            <a:ln w="9525">
              <a:noFill/>
              <a:round/>
              <a:headEnd/>
              <a:tailEnd/>
            </a:ln>
          </p:spPr>
          <p:txBody>
            <a:bodyPr/>
            <a:lstStyle/>
            <a:p>
              <a:endParaRPr lang="en-GB"/>
            </a:p>
          </p:txBody>
        </p:sp>
        <p:sp>
          <p:nvSpPr>
            <p:cNvPr id="7183" name="Freeform 156"/>
            <p:cNvSpPr>
              <a:spLocks/>
            </p:cNvSpPr>
            <p:nvPr/>
          </p:nvSpPr>
          <p:spPr bwMode="auto">
            <a:xfrm>
              <a:off x="3047" y="1788"/>
              <a:ext cx="64" cy="206"/>
            </a:xfrm>
            <a:custGeom>
              <a:avLst/>
              <a:gdLst>
                <a:gd name="T0" fmla="*/ 1 w 128"/>
                <a:gd name="T1" fmla="*/ 6 h 413"/>
                <a:gd name="T2" fmla="*/ 1 w 128"/>
                <a:gd name="T3" fmla="*/ 6 h 413"/>
                <a:gd name="T4" fmla="*/ 1 w 128"/>
                <a:gd name="T5" fmla="*/ 6 h 413"/>
                <a:gd name="T6" fmla="*/ 1 w 128"/>
                <a:gd name="T7" fmla="*/ 5 h 413"/>
                <a:gd name="T8" fmla="*/ 1 w 128"/>
                <a:gd name="T9" fmla="*/ 5 h 413"/>
                <a:gd name="T10" fmla="*/ 1 w 128"/>
                <a:gd name="T11" fmla="*/ 4 h 413"/>
                <a:gd name="T12" fmla="*/ 1 w 128"/>
                <a:gd name="T13" fmla="*/ 3 h 413"/>
                <a:gd name="T14" fmla="*/ 1 w 128"/>
                <a:gd name="T15" fmla="*/ 3 h 413"/>
                <a:gd name="T16" fmla="*/ 0 w 128"/>
                <a:gd name="T17" fmla="*/ 2 h 413"/>
                <a:gd name="T18" fmla="*/ 1 w 128"/>
                <a:gd name="T19" fmla="*/ 1 h 413"/>
                <a:gd name="T20" fmla="*/ 1 w 128"/>
                <a:gd name="T21" fmla="*/ 1 h 413"/>
                <a:gd name="T22" fmla="*/ 1 w 128"/>
                <a:gd name="T23" fmla="*/ 0 h 413"/>
                <a:gd name="T24" fmla="*/ 1 w 128"/>
                <a:gd name="T25" fmla="*/ 0 h 413"/>
                <a:gd name="T26" fmla="*/ 1 w 128"/>
                <a:gd name="T27" fmla="*/ 0 h 413"/>
                <a:gd name="T28" fmla="*/ 1 w 128"/>
                <a:gd name="T29" fmla="*/ 0 h 413"/>
                <a:gd name="T30" fmla="*/ 1 w 128"/>
                <a:gd name="T31" fmla="*/ 0 h 413"/>
                <a:gd name="T32" fmla="*/ 1 w 128"/>
                <a:gd name="T33" fmla="*/ 0 h 413"/>
                <a:gd name="T34" fmla="*/ 1 w 128"/>
                <a:gd name="T35" fmla="*/ 0 h 413"/>
                <a:gd name="T36" fmla="*/ 1 w 128"/>
                <a:gd name="T37" fmla="*/ 0 h 413"/>
                <a:gd name="T38" fmla="*/ 1 w 128"/>
                <a:gd name="T39" fmla="*/ 0 h 413"/>
                <a:gd name="T40" fmla="*/ 1 w 128"/>
                <a:gd name="T41" fmla="*/ 1 h 413"/>
                <a:gd name="T42" fmla="*/ 1 w 128"/>
                <a:gd name="T43" fmla="*/ 2 h 413"/>
                <a:gd name="T44" fmla="*/ 1 w 128"/>
                <a:gd name="T45" fmla="*/ 2 h 413"/>
                <a:gd name="T46" fmla="*/ 1 w 128"/>
                <a:gd name="T47" fmla="*/ 3 h 413"/>
                <a:gd name="T48" fmla="*/ 1 w 128"/>
                <a:gd name="T49" fmla="*/ 3 h 413"/>
                <a:gd name="T50" fmla="*/ 1 w 128"/>
                <a:gd name="T51" fmla="*/ 4 h 413"/>
                <a:gd name="T52" fmla="*/ 1 w 128"/>
                <a:gd name="T53" fmla="*/ 4 h 413"/>
                <a:gd name="T54" fmla="*/ 1 w 128"/>
                <a:gd name="T55" fmla="*/ 4 h 413"/>
                <a:gd name="T56" fmla="*/ 1 w 128"/>
                <a:gd name="T57" fmla="*/ 4 h 413"/>
                <a:gd name="T58" fmla="*/ 1 w 128"/>
                <a:gd name="T59" fmla="*/ 5 h 413"/>
                <a:gd name="T60" fmla="*/ 2 w 128"/>
                <a:gd name="T61" fmla="*/ 5 h 413"/>
                <a:gd name="T62" fmla="*/ 1 w 128"/>
                <a:gd name="T63" fmla="*/ 5 h 413"/>
                <a:gd name="T64" fmla="*/ 1 w 128"/>
                <a:gd name="T65" fmla="*/ 5 h 413"/>
                <a:gd name="T66" fmla="*/ 1 w 128"/>
                <a:gd name="T67" fmla="*/ 6 h 413"/>
                <a:gd name="T68" fmla="*/ 1 w 128"/>
                <a:gd name="T69" fmla="*/ 6 h 413"/>
                <a:gd name="T70" fmla="*/ 1 w 128"/>
                <a:gd name="T71" fmla="*/ 6 h 413"/>
                <a:gd name="T72" fmla="*/ 1 w 128"/>
                <a:gd name="T73" fmla="*/ 6 h 413"/>
                <a:gd name="T74" fmla="*/ 1 w 128"/>
                <a:gd name="T75" fmla="*/ 6 h 413"/>
                <a:gd name="T76" fmla="*/ 1 w 128"/>
                <a:gd name="T77" fmla="*/ 6 h 413"/>
                <a:gd name="T78" fmla="*/ 1 w 128"/>
                <a:gd name="T79" fmla="*/ 6 h 413"/>
                <a:gd name="T80" fmla="*/ 1 w 128"/>
                <a:gd name="T81" fmla="*/ 6 h 413"/>
                <a:gd name="T82" fmla="*/ 1 w 128"/>
                <a:gd name="T83" fmla="*/ 6 h 41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28"/>
                <a:gd name="T127" fmla="*/ 0 h 413"/>
                <a:gd name="T128" fmla="*/ 128 w 128"/>
                <a:gd name="T129" fmla="*/ 413 h 41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28" h="413">
                  <a:moveTo>
                    <a:pt x="42" y="413"/>
                  </a:moveTo>
                  <a:lnTo>
                    <a:pt x="40" y="405"/>
                  </a:lnTo>
                  <a:lnTo>
                    <a:pt x="36" y="390"/>
                  </a:lnTo>
                  <a:lnTo>
                    <a:pt x="29" y="365"/>
                  </a:lnTo>
                  <a:lnTo>
                    <a:pt x="21" y="335"/>
                  </a:lnTo>
                  <a:lnTo>
                    <a:pt x="13" y="295"/>
                  </a:lnTo>
                  <a:lnTo>
                    <a:pt x="6" y="255"/>
                  </a:lnTo>
                  <a:lnTo>
                    <a:pt x="2" y="209"/>
                  </a:lnTo>
                  <a:lnTo>
                    <a:pt x="0" y="164"/>
                  </a:lnTo>
                  <a:lnTo>
                    <a:pt x="2" y="122"/>
                  </a:lnTo>
                  <a:lnTo>
                    <a:pt x="10" y="86"/>
                  </a:lnTo>
                  <a:lnTo>
                    <a:pt x="19" y="57"/>
                  </a:lnTo>
                  <a:lnTo>
                    <a:pt x="31" y="36"/>
                  </a:lnTo>
                  <a:lnTo>
                    <a:pt x="42" y="19"/>
                  </a:lnTo>
                  <a:lnTo>
                    <a:pt x="51" y="8"/>
                  </a:lnTo>
                  <a:lnTo>
                    <a:pt x="59" y="2"/>
                  </a:lnTo>
                  <a:lnTo>
                    <a:pt x="63" y="0"/>
                  </a:lnTo>
                  <a:lnTo>
                    <a:pt x="63" y="6"/>
                  </a:lnTo>
                  <a:lnTo>
                    <a:pt x="63" y="27"/>
                  </a:lnTo>
                  <a:lnTo>
                    <a:pt x="63" y="55"/>
                  </a:lnTo>
                  <a:lnTo>
                    <a:pt x="65" y="93"/>
                  </a:lnTo>
                  <a:lnTo>
                    <a:pt x="67" y="131"/>
                  </a:lnTo>
                  <a:lnTo>
                    <a:pt x="72" y="169"/>
                  </a:lnTo>
                  <a:lnTo>
                    <a:pt x="80" y="206"/>
                  </a:lnTo>
                  <a:lnTo>
                    <a:pt x="90" y="236"/>
                  </a:lnTo>
                  <a:lnTo>
                    <a:pt x="97" y="259"/>
                  </a:lnTo>
                  <a:lnTo>
                    <a:pt x="107" y="280"/>
                  </a:lnTo>
                  <a:lnTo>
                    <a:pt x="112" y="299"/>
                  </a:lnTo>
                  <a:lnTo>
                    <a:pt x="120" y="316"/>
                  </a:lnTo>
                  <a:lnTo>
                    <a:pt x="126" y="331"/>
                  </a:lnTo>
                  <a:lnTo>
                    <a:pt x="128" y="348"/>
                  </a:lnTo>
                  <a:lnTo>
                    <a:pt x="126" y="363"/>
                  </a:lnTo>
                  <a:lnTo>
                    <a:pt x="124" y="380"/>
                  </a:lnTo>
                  <a:lnTo>
                    <a:pt x="116" y="396"/>
                  </a:lnTo>
                  <a:lnTo>
                    <a:pt x="105" y="405"/>
                  </a:lnTo>
                  <a:lnTo>
                    <a:pt x="90" y="409"/>
                  </a:lnTo>
                  <a:lnTo>
                    <a:pt x="76" y="413"/>
                  </a:lnTo>
                  <a:lnTo>
                    <a:pt x="63" y="413"/>
                  </a:lnTo>
                  <a:lnTo>
                    <a:pt x="53" y="413"/>
                  </a:lnTo>
                  <a:lnTo>
                    <a:pt x="46" y="413"/>
                  </a:lnTo>
                  <a:lnTo>
                    <a:pt x="42" y="413"/>
                  </a:lnTo>
                  <a:close/>
                </a:path>
              </a:pathLst>
            </a:custGeom>
            <a:solidFill>
              <a:srgbClr val="9CC7C7"/>
            </a:solidFill>
            <a:ln w="9525">
              <a:noFill/>
              <a:round/>
              <a:headEnd/>
              <a:tailEnd/>
            </a:ln>
          </p:spPr>
          <p:txBody>
            <a:bodyPr/>
            <a:lstStyle/>
            <a:p>
              <a:endParaRPr lang="en-GB"/>
            </a:p>
          </p:txBody>
        </p:sp>
        <p:sp>
          <p:nvSpPr>
            <p:cNvPr id="7184" name="Freeform 157"/>
            <p:cNvSpPr>
              <a:spLocks/>
            </p:cNvSpPr>
            <p:nvPr/>
          </p:nvSpPr>
          <p:spPr bwMode="auto">
            <a:xfrm>
              <a:off x="3071" y="1793"/>
              <a:ext cx="231" cy="271"/>
            </a:xfrm>
            <a:custGeom>
              <a:avLst/>
              <a:gdLst>
                <a:gd name="T0" fmla="*/ 1 w 462"/>
                <a:gd name="T1" fmla="*/ 8 h 541"/>
                <a:gd name="T2" fmla="*/ 1 w 462"/>
                <a:gd name="T3" fmla="*/ 8 h 541"/>
                <a:gd name="T4" fmla="*/ 2 w 462"/>
                <a:gd name="T5" fmla="*/ 8 h 541"/>
                <a:gd name="T6" fmla="*/ 2 w 462"/>
                <a:gd name="T7" fmla="*/ 8 h 541"/>
                <a:gd name="T8" fmla="*/ 3 w 462"/>
                <a:gd name="T9" fmla="*/ 8 h 541"/>
                <a:gd name="T10" fmla="*/ 3 w 462"/>
                <a:gd name="T11" fmla="*/ 7 h 541"/>
                <a:gd name="T12" fmla="*/ 4 w 462"/>
                <a:gd name="T13" fmla="*/ 7 h 541"/>
                <a:gd name="T14" fmla="*/ 4 w 462"/>
                <a:gd name="T15" fmla="*/ 7 h 541"/>
                <a:gd name="T16" fmla="*/ 5 w 462"/>
                <a:gd name="T17" fmla="*/ 6 h 541"/>
                <a:gd name="T18" fmla="*/ 5 w 462"/>
                <a:gd name="T19" fmla="*/ 5 h 541"/>
                <a:gd name="T20" fmla="*/ 5 w 462"/>
                <a:gd name="T21" fmla="*/ 4 h 541"/>
                <a:gd name="T22" fmla="*/ 6 w 462"/>
                <a:gd name="T23" fmla="*/ 4 h 541"/>
                <a:gd name="T24" fmla="*/ 6 w 462"/>
                <a:gd name="T25" fmla="*/ 3 h 541"/>
                <a:gd name="T26" fmla="*/ 6 w 462"/>
                <a:gd name="T27" fmla="*/ 2 h 541"/>
                <a:gd name="T28" fmla="*/ 6 w 462"/>
                <a:gd name="T29" fmla="*/ 1 h 541"/>
                <a:gd name="T30" fmla="*/ 6 w 462"/>
                <a:gd name="T31" fmla="*/ 1 h 541"/>
                <a:gd name="T32" fmla="*/ 6 w 462"/>
                <a:gd name="T33" fmla="*/ 0 h 541"/>
                <a:gd name="T34" fmla="*/ 6 w 462"/>
                <a:gd name="T35" fmla="*/ 1 h 541"/>
                <a:gd name="T36" fmla="*/ 6 w 462"/>
                <a:gd name="T37" fmla="*/ 1 h 541"/>
                <a:gd name="T38" fmla="*/ 6 w 462"/>
                <a:gd name="T39" fmla="*/ 1 h 541"/>
                <a:gd name="T40" fmla="*/ 6 w 462"/>
                <a:gd name="T41" fmla="*/ 2 h 541"/>
                <a:gd name="T42" fmla="*/ 6 w 462"/>
                <a:gd name="T43" fmla="*/ 2 h 541"/>
                <a:gd name="T44" fmla="*/ 7 w 462"/>
                <a:gd name="T45" fmla="*/ 3 h 541"/>
                <a:gd name="T46" fmla="*/ 7 w 462"/>
                <a:gd name="T47" fmla="*/ 3 h 541"/>
                <a:gd name="T48" fmla="*/ 7 w 462"/>
                <a:gd name="T49" fmla="*/ 4 h 541"/>
                <a:gd name="T50" fmla="*/ 7 w 462"/>
                <a:gd name="T51" fmla="*/ 4 h 541"/>
                <a:gd name="T52" fmla="*/ 7 w 462"/>
                <a:gd name="T53" fmla="*/ 4 h 541"/>
                <a:gd name="T54" fmla="*/ 7 w 462"/>
                <a:gd name="T55" fmla="*/ 4 h 541"/>
                <a:gd name="T56" fmla="*/ 7 w 462"/>
                <a:gd name="T57" fmla="*/ 5 h 541"/>
                <a:gd name="T58" fmla="*/ 7 w 462"/>
                <a:gd name="T59" fmla="*/ 5 h 541"/>
                <a:gd name="T60" fmla="*/ 7 w 462"/>
                <a:gd name="T61" fmla="*/ 5 h 541"/>
                <a:gd name="T62" fmla="*/ 7 w 462"/>
                <a:gd name="T63" fmla="*/ 5 h 541"/>
                <a:gd name="T64" fmla="*/ 7 w 462"/>
                <a:gd name="T65" fmla="*/ 6 h 541"/>
                <a:gd name="T66" fmla="*/ 7 w 462"/>
                <a:gd name="T67" fmla="*/ 6 h 541"/>
                <a:gd name="T68" fmla="*/ 7 w 462"/>
                <a:gd name="T69" fmla="*/ 6 h 541"/>
                <a:gd name="T70" fmla="*/ 7 w 462"/>
                <a:gd name="T71" fmla="*/ 7 h 541"/>
                <a:gd name="T72" fmla="*/ 7 w 462"/>
                <a:gd name="T73" fmla="*/ 7 h 541"/>
                <a:gd name="T74" fmla="*/ 6 w 462"/>
                <a:gd name="T75" fmla="*/ 8 h 541"/>
                <a:gd name="T76" fmla="*/ 6 w 462"/>
                <a:gd name="T77" fmla="*/ 8 h 541"/>
                <a:gd name="T78" fmla="*/ 5 w 462"/>
                <a:gd name="T79" fmla="*/ 8 h 541"/>
                <a:gd name="T80" fmla="*/ 4 w 462"/>
                <a:gd name="T81" fmla="*/ 8 h 541"/>
                <a:gd name="T82" fmla="*/ 4 w 462"/>
                <a:gd name="T83" fmla="*/ 9 h 541"/>
                <a:gd name="T84" fmla="*/ 3 w 462"/>
                <a:gd name="T85" fmla="*/ 9 h 541"/>
                <a:gd name="T86" fmla="*/ 2 w 462"/>
                <a:gd name="T87" fmla="*/ 9 h 541"/>
                <a:gd name="T88" fmla="*/ 2 w 462"/>
                <a:gd name="T89" fmla="*/ 9 h 541"/>
                <a:gd name="T90" fmla="*/ 1 w 462"/>
                <a:gd name="T91" fmla="*/ 9 h 541"/>
                <a:gd name="T92" fmla="*/ 1 w 462"/>
                <a:gd name="T93" fmla="*/ 9 h 541"/>
                <a:gd name="T94" fmla="*/ 1 w 462"/>
                <a:gd name="T95" fmla="*/ 9 h 541"/>
                <a:gd name="T96" fmla="*/ 0 w 462"/>
                <a:gd name="T97" fmla="*/ 9 h 541"/>
                <a:gd name="T98" fmla="*/ 1 w 462"/>
                <a:gd name="T99" fmla="*/ 8 h 541"/>
                <a:gd name="T100" fmla="*/ 1 w 462"/>
                <a:gd name="T101" fmla="*/ 8 h 54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62"/>
                <a:gd name="T154" fmla="*/ 0 h 541"/>
                <a:gd name="T155" fmla="*/ 462 w 462"/>
                <a:gd name="T156" fmla="*/ 541 h 54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62" h="541">
                  <a:moveTo>
                    <a:pt x="42" y="492"/>
                  </a:moveTo>
                  <a:lnTo>
                    <a:pt x="47" y="490"/>
                  </a:lnTo>
                  <a:lnTo>
                    <a:pt x="68" y="486"/>
                  </a:lnTo>
                  <a:lnTo>
                    <a:pt x="99" y="479"/>
                  </a:lnTo>
                  <a:lnTo>
                    <a:pt x="137" y="467"/>
                  </a:lnTo>
                  <a:lnTo>
                    <a:pt x="175" y="448"/>
                  </a:lnTo>
                  <a:lnTo>
                    <a:pt x="214" y="427"/>
                  </a:lnTo>
                  <a:lnTo>
                    <a:pt x="249" y="395"/>
                  </a:lnTo>
                  <a:lnTo>
                    <a:pt x="277" y="359"/>
                  </a:lnTo>
                  <a:lnTo>
                    <a:pt x="296" y="310"/>
                  </a:lnTo>
                  <a:lnTo>
                    <a:pt x="313" y="253"/>
                  </a:lnTo>
                  <a:lnTo>
                    <a:pt x="327" y="194"/>
                  </a:lnTo>
                  <a:lnTo>
                    <a:pt x="338" y="135"/>
                  </a:lnTo>
                  <a:lnTo>
                    <a:pt x="344" y="81"/>
                  </a:lnTo>
                  <a:lnTo>
                    <a:pt x="349" y="38"/>
                  </a:lnTo>
                  <a:lnTo>
                    <a:pt x="351" y="9"/>
                  </a:lnTo>
                  <a:lnTo>
                    <a:pt x="353" y="0"/>
                  </a:lnTo>
                  <a:lnTo>
                    <a:pt x="353" y="5"/>
                  </a:lnTo>
                  <a:lnTo>
                    <a:pt x="359" y="24"/>
                  </a:lnTo>
                  <a:lnTo>
                    <a:pt x="363" y="51"/>
                  </a:lnTo>
                  <a:lnTo>
                    <a:pt x="370" y="81"/>
                  </a:lnTo>
                  <a:lnTo>
                    <a:pt x="380" y="114"/>
                  </a:lnTo>
                  <a:lnTo>
                    <a:pt x="389" y="146"/>
                  </a:lnTo>
                  <a:lnTo>
                    <a:pt x="399" y="175"/>
                  </a:lnTo>
                  <a:lnTo>
                    <a:pt x="410" y="194"/>
                  </a:lnTo>
                  <a:lnTo>
                    <a:pt x="420" y="207"/>
                  </a:lnTo>
                  <a:lnTo>
                    <a:pt x="427" y="224"/>
                  </a:lnTo>
                  <a:lnTo>
                    <a:pt x="437" y="241"/>
                  </a:lnTo>
                  <a:lnTo>
                    <a:pt x="444" y="258"/>
                  </a:lnTo>
                  <a:lnTo>
                    <a:pt x="450" y="277"/>
                  </a:lnTo>
                  <a:lnTo>
                    <a:pt x="456" y="296"/>
                  </a:lnTo>
                  <a:lnTo>
                    <a:pt x="460" y="313"/>
                  </a:lnTo>
                  <a:lnTo>
                    <a:pt x="462" y="332"/>
                  </a:lnTo>
                  <a:lnTo>
                    <a:pt x="456" y="351"/>
                  </a:lnTo>
                  <a:lnTo>
                    <a:pt x="444" y="376"/>
                  </a:lnTo>
                  <a:lnTo>
                    <a:pt x="424" y="401"/>
                  </a:lnTo>
                  <a:lnTo>
                    <a:pt x="399" y="429"/>
                  </a:lnTo>
                  <a:lnTo>
                    <a:pt x="368" y="454"/>
                  </a:lnTo>
                  <a:lnTo>
                    <a:pt x="332" y="479"/>
                  </a:lnTo>
                  <a:lnTo>
                    <a:pt x="292" y="498"/>
                  </a:lnTo>
                  <a:lnTo>
                    <a:pt x="251" y="511"/>
                  </a:lnTo>
                  <a:lnTo>
                    <a:pt x="205" y="519"/>
                  </a:lnTo>
                  <a:lnTo>
                    <a:pt x="161" y="526"/>
                  </a:lnTo>
                  <a:lnTo>
                    <a:pt x="118" y="532"/>
                  </a:lnTo>
                  <a:lnTo>
                    <a:pt x="80" y="536"/>
                  </a:lnTo>
                  <a:lnTo>
                    <a:pt x="47" y="538"/>
                  </a:lnTo>
                  <a:lnTo>
                    <a:pt x="21" y="541"/>
                  </a:lnTo>
                  <a:lnTo>
                    <a:pt x="3" y="541"/>
                  </a:lnTo>
                  <a:lnTo>
                    <a:pt x="0" y="541"/>
                  </a:lnTo>
                  <a:lnTo>
                    <a:pt x="42" y="492"/>
                  </a:lnTo>
                  <a:close/>
                </a:path>
              </a:pathLst>
            </a:custGeom>
            <a:solidFill>
              <a:srgbClr val="9CC7C7"/>
            </a:solidFill>
            <a:ln w="9525">
              <a:noFill/>
              <a:round/>
              <a:headEnd/>
              <a:tailEnd/>
            </a:ln>
          </p:spPr>
          <p:txBody>
            <a:bodyPr/>
            <a:lstStyle/>
            <a:p>
              <a:endParaRPr lang="en-GB"/>
            </a:p>
          </p:txBody>
        </p:sp>
        <p:sp>
          <p:nvSpPr>
            <p:cNvPr id="7185" name="Freeform 158"/>
            <p:cNvSpPr>
              <a:spLocks/>
            </p:cNvSpPr>
            <p:nvPr/>
          </p:nvSpPr>
          <p:spPr bwMode="auto">
            <a:xfrm>
              <a:off x="3037" y="1636"/>
              <a:ext cx="425" cy="551"/>
            </a:xfrm>
            <a:custGeom>
              <a:avLst/>
              <a:gdLst>
                <a:gd name="T0" fmla="*/ 2 w 852"/>
                <a:gd name="T1" fmla="*/ 2 h 1101"/>
                <a:gd name="T2" fmla="*/ 2 w 852"/>
                <a:gd name="T3" fmla="*/ 3 h 1101"/>
                <a:gd name="T4" fmla="*/ 2 w 852"/>
                <a:gd name="T5" fmla="*/ 3 h 1101"/>
                <a:gd name="T6" fmla="*/ 2 w 852"/>
                <a:gd name="T7" fmla="*/ 4 h 1101"/>
                <a:gd name="T8" fmla="*/ 3 w 852"/>
                <a:gd name="T9" fmla="*/ 4 h 1101"/>
                <a:gd name="T10" fmla="*/ 5 w 852"/>
                <a:gd name="T11" fmla="*/ 4 h 1101"/>
                <a:gd name="T12" fmla="*/ 6 w 852"/>
                <a:gd name="T13" fmla="*/ 3 h 1101"/>
                <a:gd name="T14" fmla="*/ 8 w 852"/>
                <a:gd name="T15" fmla="*/ 3 h 1101"/>
                <a:gd name="T16" fmla="*/ 8 w 852"/>
                <a:gd name="T17" fmla="*/ 3 h 1101"/>
                <a:gd name="T18" fmla="*/ 9 w 852"/>
                <a:gd name="T19" fmla="*/ 4 h 1101"/>
                <a:gd name="T20" fmla="*/ 10 w 852"/>
                <a:gd name="T21" fmla="*/ 6 h 1101"/>
                <a:gd name="T22" fmla="*/ 10 w 852"/>
                <a:gd name="T23" fmla="*/ 9 h 1101"/>
                <a:gd name="T24" fmla="*/ 10 w 852"/>
                <a:gd name="T25" fmla="*/ 12 h 1101"/>
                <a:gd name="T26" fmla="*/ 8 w 852"/>
                <a:gd name="T27" fmla="*/ 14 h 1101"/>
                <a:gd name="T28" fmla="*/ 6 w 852"/>
                <a:gd name="T29" fmla="*/ 15 h 1101"/>
                <a:gd name="T30" fmla="*/ 3 w 852"/>
                <a:gd name="T31" fmla="*/ 16 h 1101"/>
                <a:gd name="T32" fmla="*/ 2 w 852"/>
                <a:gd name="T33" fmla="*/ 16 h 1101"/>
                <a:gd name="T34" fmla="*/ 1 w 852"/>
                <a:gd name="T35" fmla="*/ 16 h 1101"/>
                <a:gd name="T36" fmla="*/ 0 w 852"/>
                <a:gd name="T37" fmla="*/ 16 h 1101"/>
                <a:gd name="T38" fmla="*/ 0 w 852"/>
                <a:gd name="T39" fmla="*/ 16 h 1101"/>
                <a:gd name="T40" fmla="*/ 0 w 852"/>
                <a:gd name="T41" fmla="*/ 18 h 1101"/>
                <a:gd name="T42" fmla="*/ 1 w 852"/>
                <a:gd name="T43" fmla="*/ 18 h 1101"/>
                <a:gd name="T44" fmla="*/ 3 w 852"/>
                <a:gd name="T45" fmla="*/ 18 h 1101"/>
                <a:gd name="T46" fmla="*/ 6 w 852"/>
                <a:gd name="T47" fmla="*/ 17 h 1101"/>
                <a:gd name="T48" fmla="*/ 9 w 852"/>
                <a:gd name="T49" fmla="*/ 17 h 1101"/>
                <a:gd name="T50" fmla="*/ 11 w 852"/>
                <a:gd name="T51" fmla="*/ 15 h 1101"/>
                <a:gd name="T52" fmla="*/ 12 w 852"/>
                <a:gd name="T53" fmla="*/ 14 h 1101"/>
                <a:gd name="T54" fmla="*/ 13 w 852"/>
                <a:gd name="T55" fmla="*/ 12 h 1101"/>
                <a:gd name="T56" fmla="*/ 13 w 852"/>
                <a:gd name="T57" fmla="*/ 10 h 1101"/>
                <a:gd name="T58" fmla="*/ 12 w 852"/>
                <a:gd name="T59" fmla="*/ 8 h 1101"/>
                <a:gd name="T60" fmla="*/ 12 w 852"/>
                <a:gd name="T61" fmla="*/ 6 h 1101"/>
                <a:gd name="T62" fmla="*/ 11 w 852"/>
                <a:gd name="T63" fmla="*/ 4 h 1101"/>
                <a:gd name="T64" fmla="*/ 10 w 852"/>
                <a:gd name="T65" fmla="*/ 2 h 1101"/>
                <a:gd name="T66" fmla="*/ 9 w 852"/>
                <a:gd name="T67" fmla="*/ 1 h 1101"/>
                <a:gd name="T68" fmla="*/ 7 w 852"/>
                <a:gd name="T69" fmla="*/ 1 h 1101"/>
                <a:gd name="T70" fmla="*/ 6 w 852"/>
                <a:gd name="T71" fmla="*/ 0 h 1101"/>
                <a:gd name="T72" fmla="*/ 5 w 852"/>
                <a:gd name="T73" fmla="*/ 1 h 1101"/>
                <a:gd name="T74" fmla="*/ 4 w 852"/>
                <a:gd name="T75" fmla="*/ 1 h 1101"/>
                <a:gd name="T76" fmla="*/ 3 w 852"/>
                <a:gd name="T77" fmla="*/ 1 h 1101"/>
                <a:gd name="T78" fmla="*/ 2 w 852"/>
                <a:gd name="T79" fmla="*/ 2 h 1101"/>
                <a:gd name="T80" fmla="*/ 2 w 852"/>
                <a:gd name="T81" fmla="*/ 2 h 110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852"/>
                <a:gd name="T124" fmla="*/ 0 h 1101"/>
                <a:gd name="T125" fmla="*/ 852 w 852"/>
                <a:gd name="T126" fmla="*/ 1101 h 110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852" h="1101">
                  <a:moveTo>
                    <a:pt x="160" y="116"/>
                  </a:moveTo>
                  <a:lnTo>
                    <a:pt x="156" y="120"/>
                  </a:lnTo>
                  <a:lnTo>
                    <a:pt x="149" y="133"/>
                  </a:lnTo>
                  <a:lnTo>
                    <a:pt x="139" y="148"/>
                  </a:lnTo>
                  <a:lnTo>
                    <a:pt x="131" y="169"/>
                  </a:lnTo>
                  <a:lnTo>
                    <a:pt x="128" y="192"/>
                  </a:lnTo>
                  <a:lnTo>
                    <a:pt x="131" y="213"/>
                  </a:lnTo>
                  <a:lnTo>
                    <a:pt x="147" y="232"/>
                  </a:lnTo>
                  <a:lnTo>
                    <a:pt x="175" y="245"/>
                  </a:lnTo>
                  <a:lnTo>
                    <a:pt x="217" y="247"/>
                  </a:lnTo>
                  <a:lnTo>
                    <a:pt x="270" y="240"/>
                  </a:lnTo>
                  <a:lnTo>
                    <a:pt x="329" y="220"/>
                  </a:lnTo>
                  <a:lnTo>
                    <a:pt x="386" y="198"/>
                  </a:lnTo>
                  <a:lnTo>
                    <a:pt x="439" y="175"/>
                  </a:lnTo>
                  <a:lnTo>
                    <a:pt x="485" y="154"/>
                  </a:lnTo>
                  <a:lnTo>
                    <a:pt x="513" y="139"/>
                  </a:lnTo>
                  <a:lnTo>
                    <a:pt x="525" y="133"/>
                  </a:lnTo>
                  <a:lnTo>
                    <a:pt x="532" y="144"/>
                  </a:lnTo>
                  <a:lnTo>
                    <a:pt x="555" y="177"/>
                  </a:lnTo>
                  <a:lnTo>
                    <a:pt x="586" y="226"/>
                  </a:lnTo>
                  <a:lnTo>
                    <a:pt x="622" y="291"/>
                  </a:lnTo>
                  <a:lnTo>
                    <a:pt x="654" y="367"/>
                  </a:lnTo>
                  <a:lnTo>
                    <a:pt x="685" y="451"/>
                  </a:lnTo>
                  <a:lnTo>
                    <a:pt x="704" y="540"/>
                  </a:lnTo>
                  <a:lnTo>
                    <a:pt x="709" y="631"/>
                  </a:lnTo>
                  <a:lnTo>
                    <a:pt x="686" y="715"/>
                  </a:lnTo>
                  <a:lnTo>
                    <a:pt x="635" y="787"/>
                  </a:lnTo>
                  <a:lnTo>
                    <a:pt x="563" y="848"/>
                  </a:lnTo>
                  <a:lnTo>
                    <a:pt x="479" y="897"/>
                  </a:lnTo>
                  <a:lnTo>
                    <a:pt x="392" y="933"/>
                  </a:lnTo>
                  <a:lnTo>
                    <a:pt x="312" y="962"/>
                  </a:lnTo>
                  <a:lnTo>
                    <a:pt x="245" y="977"/>
                  </a:lnTo>
                  <a:lnTo>
                    <a:pt x="207" y="985"/>
                  </a:lnTo>
                  <a:lnTo>
                    <a:pt x="177" y="987"/>
                  </a:lnTo>
                  <a:lnTo>
                    <a:pt x="147" y="987"/>
                  </a:lnTo>
                  <a:lnTo>
                    <a:pt x="111" y="987"/>
                  </a:lnTo>
                  <a:lnTo>
                    <a:pt x="78" y="987"/>
                  </a:lnTo>
                  <a:lnTo>
                    <a:pt x="48" y="987"/>
                  </a:lnTo>
                  <a:lnTo>
                    <a:pt x="23" y="985"/>
                  </a:lnTo>
                  <a:lnTo>
                    <a:pt x="6" y="985"/>
                  </a:lnTo>
                  <a:lnTo>
                    <a:pt x="0" y="985"/>
                  </a:lnTo>
                  <a:lnTo>
                    <a:pt x="52" y="1099"/>
                  </a:lnTo>
                  <a:lnTo>
                    <a:pt x="65" y="1099"/>
                  </a:lnTo>
                  <a:lnTo>
                    <a:pt x="103" y="1101"/>
                  </a:lnTo>
                  <a:lnTo>
                    <a:pt x="158" y="1101"/>
                  </a:lnTo>
                  <a:lnTo>
                    <a:pt x="232" y="1099"/>
                  </a:lnTo>
                  <a:lnTo>
                    <a:pt x="314" y="1091"/>
                  </a:lnTo>
                  <a:lnTo>
                    <a:pt x="405" y="1080"/>
                  </a:lnTo>
                  <a:lnTo>
                    <a:pt x="498" y="1057"/>
                  </a:lnTo>
                  <a:lnTo>
                    <a:pt x="591" y="1027"/>
                  </a:lnTo>
                  <a:lnTo>
                    <a:pt x="671" y="987"/>
                  </a:lnTo>
                  <a:lnTo>
                    <a:pt x="736" y="945"/>
                  </a:lnTo>
                  <a:lnTo>
                    <a:pt x="781" y="897"/>
                  </a:lnTo>
                  <a:lnTo>
                    <a:pt x="816" y="846"/>
                  </a:lnTo>
                  <a:lnTo>
                    <a:pt x="837" y="789"/>
                  </a:lnTo>
                  <a:lnTo>
                    <a:pt x="848" y="730"/>
                  </a:lnTo>
                  <a:lnTo>
                    <a:pt x="852" y="667"/>
                  </a:lnTo>
                  <a:lnTo>
                    <a:pt x="848" y="601"/>
                  </a:lnTo>
                  <a:lnTo>
                    <a:pt x="840" y="530"/>
                  </a:lnTo>
                  <a:lnTo>
                    <a:pt x="831" y="462"/>
                  </a:lnTo>
                  <a:lnTo>
                    <a:pt x="816" y="394"/>
                  </a:lnTo>
                  <a:lnTo>
                    <a:pt x="799" y="329"/>
                  </a:lnTo>
                  <a:lnTo>
                    <a:pt x="774" y="264"/>
                  </a:lnTo>
                  <a:lnTo>
                    <a:pt x="747" y="207"/>
                  </a:lnTo>
                  <a:lnTo>
                    <a:pt x="715" y="154"/>
                  </a:lnTo>
                  <a:lnTo>
                    <a:pt x="679" y="106"/>
                  </a:lnTo>
                  <a:lnTo>
                    <a:pt x="635" y="66"/>
                  </a:lnTo>
                  <a:lnTo>
                    <a:pt x="588" y="38"/>
                  </a:lnTo>
                  <a:lnTo>
                    <a:pt x="538" y="19"/>
                  </a:lnTo>
                  <a:lnTo>
                    <a:pt x="489" y="8"/>
                  </a:lnTo>
                  <a:lnTo>
                    <a:pt x="439" y="2"/>
                  </a:lnTo>
                  <a:lnTo>
                    <a:pt x="396" y="0"/>
                  </a:lnTo>
                  <a:lnTo>
                    <a:pt x="356" y="2"/>
                  </a:lnTo>
                  <a:lnTo>
                    <a:pt x="325" y="4"/>
                  </a:lnTo>
                  <a:lnTo>
                    <a:pt x="295" y="9"/>
                  </a:lnTo>
                  <a:lnTo>
                    <a:pt x="266" y="23"/>
                  </a:lnTo>
                  <a:lnTo>
                    <a:pt x="240" y="40"/>
                  </a:lnTo>
                  <a:lnTo>
                    <a:pt x="215" y="61"/>
                  </a:lnTo>
                  <a:lnTo>
                    <a:pt x="192" y="82"/>
                  </a:lnTo>
                  <a:lnTo>
                    <a:pt x="175" y="99"/>
                  </a:lnTo>
                  <a:lnTo>
                    <a:pt x="164" y="110"/>
                  </a:lnTo>
                  <a:lnTo>
                    <a:pt x="160" y="116"/>
                  </a:lnTo>
                  <a:close/>
                </a:path>
              </a:pathLst>
            </a:custGeom>
            <a:solidFill>
              <a:srgbClr val="9CC7C7"/>
            </a:solidFill>
            <a:ln w="9525">
              <a:noFill/>
              <a:round/>
              <a:headEnd/>
              <a:tailEnd/>
            </a:ln>
          </p:spPr>
          <p:txBody>
            <a:bodyPr/>
            <a:lstStyle/>
            <a:p>
              <a:endParaRPr lang="en-GB"/>
            </a:p>
          </p:txBody>
        </p:sp>
        <p:sp>
          <p:nvSpPr>
            <p:cNvPr id="7186" name="Freeform 159"/>
            <p:cNvSpPr>
              <a:spLocks/>
            </p:cNvSpPr>
            <p:nvPr/>
          </p:nvSpPr>
          <p:spPr bwMode="auto">
            <a:xfrm>
              <a:off x="2814" y="1812"/>
              <a:ext cx="294" cy="351"/>
            </a:xfrm>
            <a:custGeom>
              <a:avLst/>
              <a:gdLst>
                <a:gd name="T0" fmla="*/ 1 w 588"/>
                <a:gd name="T1" fmla="*/ 2 h 701"/>
                <a:gd name="T2" fmla="*/ 1 w 588"/>
                <a:gd name="T3" fmla="*/ 3 h 701"/>
                <a:gd name="T4" fmla="*/ 1 w 588"/>
                <a:gd name="T5" fmla="*/ 3 h 701"/>
                <a:gd name="T6" fmla="*/ 1 w 588"/>
                <a:gd name="T7" fmla="*/ 4 h 701"/>
                <a:gd name="T8" fmla="*/ 2 w 588"/>
                <a:gd name="T9" fmla="*/ 4 h 701"/>
                <a:gd name="T10" fmla="*/ 2 w 588"/>
                <a:gd name="T11" fmla="*/ 4 h 701"/>
                <a:gd name="T12" fmla="*/ 2 w 588"/>
                <a:gd name="T13" fmla="*/ 5 h 701"/>
                <a:gd name="T14" fmla="*/ 2 w 588"/>
                <a:gd name="T15" fmla="*/ 5 h 701"/>
                <a:gd name="T16" fmla="*/ 3 w 588"/>
                <a:gd name="T17" fmla="*/ 5 h 701"/>
                <a:gd name="T18" fmla="*/ 2 w 588"/>
                <a:gd name="T19" fmla="*/ 5 h 701"/>
                <a:gd name="T20" fmla="*/ 2 w 588"/>
                <a:gd name="T21" fmla="*/ 6 h 701"/>
                <a:gd name="T22" fmla="*/ 1 w 588"/>
                <a:gd name="T23" fmla="*/ 6 h 701"/>
                <a:gd name="T24" fmla="*/ 1 w 588"/>
                <a:gd name="T25" fmla="*/ 6 h 701"/>
                <a:gd name="T26" fmla="*/ 1 w 588"/>
                <a:gd name="T27" fmla="*/ 7 h 701"/>
                <a:gd name="T28" fmla="*/ 1 w 588"/>
                <a:gd name="T29" fmla="*/ 8 h 701"/>
                <a:gd name="T30" fmla="*/ 0 w 588"/>
                <a:gd name="T31" fmla="*/ 9 h 701"/>
                <a:gd name="T32" fmla="*/ 1 w 588"/>
                <a:gd name="T33" fmla="*/ 11 h 701"/>
                <a:gd name="T34" fmla="*/ 1 w 588"/>
                <a:gd name="T35" fmla="*/ 11 h 701"/>
                <a:gd name="T36" fmla="*/ 3 w 588"/>
                <a:gd name="T37" fmla="*/ 11 h 701"/>
                <a:gd name="T38" fmla="*/ 5 w 588"/>
                <a:gd name="T39" fmla="*/ 10 h 701"/>
                <a:gd name="T40" fmla="*/ 6 w 588"/>
                <a:gd name="T41" fmla="*/ 9 h 701"/>
                <a:gd name="T42" fmla="*/ 7 w 588"/>
                <a:gd name="T43" fmla="*/ 8 h 701"/>
                <a:gd name="T44" fmla="*/ 7 w 588"/>
                <a:gd name="T45" fmla="*/ 8 h 701"/>
                <a:gd name="T46" fmla="*/ 7 w 588"/>
                <a:gd name="T47" fmla="*/ 8 h 701"/>
                <a:gd name="T48" fmla="*/ 9 w 588"/>
                <a:gd name="T49" fmla="*/ 8 h 701"/>
                <a:gd name="T50" fmla="*/ 9 w 588"/>
                <a:gd name="T51" fmla="*/ 7 h 701"/>
                <a:gd name="T52" fmla="*/ 9 w 588"/>
                <a:gd name="T53" fmla="*/ 7 h 701"/>
                <a:gd name="T54" fmla="*/ 9 w 588"/>
                <a:gd name="T55" fmla="*/ 6 h 701"/>
                <a:gd name="T56" fmla="*/ 9 w 588"/>
                <a:gd name="T57" fmla="*/ 6 h 701"/>
                <a:gd name="T58" fmla="*/ 9 w 588"/>
                <a:gd name="T59" fmla="*/ 6 h 701"/>
                <a:gd name="T60" fmla="*/ 7 w 588"/>
                <a:gd name="T61" fmla="*/ 6 h 701"/>
                <a:gd name="T62" fmla="*/ 7 w 588"/>
                <a:gd name="T63" fmla="*/ 6 h 701"/>
                <a:gd name="T64" fmla="*/ 7 w 588"/>
                <a:gd name="T65" fmla="*/ 6 h 701"/>
                <a:gd name="T66" fmla="*/ 6 w 588"/>
                <a:gd name="T67" fmla="*/ 6 h 701"/>
                <a:gd name="T68" fmla="*/ 6 w 588"/>
                <a:gd name="T69" fmla="*/ 5 h 701"/>
                <a:gd name="T70" fmla="*/ 6 w 588"/>
                <a:gd name="T71" fmla="*/ 4 h 701"/>
                <a:gd name="T72" fmla="*/ 6 w 588"/>
                <a:gd name="T73" fmla="*/ 3 h 701"/>
                <a:gd name="T74" fmla="*/ 6 w 588"/>
                <a:gd name="T75" fmla="*/ 3 h 701"/>
                <a:gd name="T76" fmla="*/ 6 w 588"/>
                <a:gd name="T77" fmla="*/ 2 h 701"/>
                <a:gd name="T78" fmla="*/ 6 w 588"/>
                <a:gd name="T79" fmla="*/ 2 h 701"/>
                <a:gd name="T80" fmla="*/ 6 w 588"/>
                <a:gd name="T81" fmla="*/ 2 h 701"/>
                <a:gd name="T82" fmla="*/ 6 w 588"/>
                <a:gd name="T83" fmla="*/ 2 h 701"/>
                <a:gd name="T84" fmla="*/ 6 w 588"/>
                <a:gd name="T85" fmla="*/ 2 h 701"/>
                <a:gd name="T86" fmla="*/ 6 w 588"/>
                <a:gd name="T87" fmla="*/ 1 h 701"/>
                <a:gd name="T88" fmla="*/ 6 w 588"/>
                <a:gd name="T89" fmla="*/ 1 h 701"/>
                <a:gd name="T90" fmla="*/ 6 w 588"/>
                <a:gd name="T91" fmla="*/ 1 h 701"/>
                <a:gd name="T92" fmla="*/ 6 w 588"/>
                <a:gd name="T93" fmla="*/ 1 h 701"/>
                <a:gd name="T94" fmla="*/ 6 w 588"/>
                <a:gd name="T95" fmla="*/ 1 h 701"/>
                <a:gd name="T96" fmla="*/ 5 w 588"/>
                <a:gd name="T97" fmla="*/ 0 h 701"/>
                <a:gd name="T98" fmla="*/ 1 w 588"/>
                <a:gd name="T99" fmla="*/ 2 h 70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88"/>
                <a:gd name="T151" fmla="*/ 0 h 701"/>
                <a:gd name="T152" fmla="*/ 588 w 588"/>
                <a:gd name="T153" fmla="*/ 701 h 701"/>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88" h="701">
                  <a:moveTo>
                    <a:pt x="90" y="119"/>
                  </a:moveTo>
                  <a:lnTo>
                    <a:pt x="90" y="121"/>
                  </a:lnTo>
                  <a:lnTo>
                    <a:pt x="92" y="131"/>
                  </a:lnTo>
                  <a:lnTo>
                    <a:pt x="94" y="142"/>
                  </a:lnTo>
                  <a:lnTo>
                    <a:pt x="97" y="159"/>
                  </a:lnTo>
                  <a:lnTo>
                    <a:pt x="101" y="175"/>
                  </a:lnTo>
                  <a:lnTo>
                    <a:pt x="107" y="192"/>
                  </a:lnTo>
                  <a:lnTo>
                    <a:pt x="115" y="207"/>
                  </a:lnTo>
                  <a:lnTo>
                    <a:pt x="124" y="220"/>
                  </a:lnTo>
                  <a:lnTo>
                    <a:pt x="132" y="230"/>
                  </a:lnTo>
                  <a:lnTo>
                    <a:pt x="139" y="239"/>
                  </a:lnTo>
                  <a:lnTo>
                    <a:pt x="147" y="249"/>
                  </a:lnTo>
                  <a:lnTo>
                    <a:pt x="154" y="258"/>
                  </a:lnTo>
                  <a:lnTo>
                    <a:pt x="160" y="266"/>
                  </a:lnTo>
                  <a:lnTo>
                    <a:pt x="166" y="273"/>
                  </a:lnTo>
                  <a:lnTo>
                    <a:pt x="168" y="277"/>
                  </a:lnTo>
                  <a:lnTo>
                    <a:pt x="170" y="279"/>
                  </a:lnTo>
                  <a:lnTo>
                    <a:pt x="192" y="310"/>
                  </a:lnTo>
                  <a:lnTo>
                    <a:pt x="189" y="310"/>
                  </a:lnTo>
                  <a:lnTo>
                    <a:pt x="177" y="311"/>
                  </a:lnTo>
                  <a:lnTo>
                    <a:pt x="160" y="315"/>
                  </a:lnTo>
                  <a:lnTo>
                    <a:pt x="141" y="321"/>
                  </a:lnTo>
                  <a:lnTo>
                    <a:pt x="120" y="327"/>
                  </a:lnTo>
                  <a:lnTo>
                    <a:pt x="99" y="334"/>
                  </a:lnTo>
                  <a:lnTo>
                    <a:pt x="80" y="344"/>
                  </a:lnTo>
                  <a:lnTo>
                    <a:pt x="69" y="355"/>
                  </a:lnTo>
                  <a:lnTo>
                    <a:pt x="56" y="369"/>
                  </a:lnTo>
                  <a:lnTo>
                    <a:pt x="42" y="395"/>
                  </a:lnTo>
                  <a:lnTo>
                    <a:pt x="29" y="426"/>
                  </a:lnTo>
                  <a:lnTo>
                    <a:pt x="18" y="467"/>
                  </a:lnTo>
                  <a:lnTo>
                    <a:pt x="6" y="509"/>
                  </a:lnTo>
                  <a:lnTo>
                    <a:pt x="0" y="557"/>
                  </a:lnTo>
                  <a:lnTo>
                    <a:pt x="0" y="606"/>
                  </a:lnTo>
                  <a:lnTo>
                    <a:pt x="8" y="657"/>
                  </a:lnTo>
                  <a:lnTo>
                    <a:pt x="33" y="686"/>
                  </a:lnTo>
                  <a:lnTo>
                    <a:pt x="86" y="701"/>
                  </a:lnTo>
                  <a:lnTo>
                    <a:pt x="156" y="701"/>
                  </a:lnTo>
                  <a:lnTo>
                    <a:pt x="236" y="690"/>
                  </a:lnTo>
                  <a:lnTo>
                    <a:pt x="314" y="663"/>
                  </a:lnTo>
                  <a:lnTo>
                    <a:pt x="383" y="627"/>
                  </a:lnTo>
                  <a:lnTo>
                    <a:pt x="428" y="580"/>
                  </a:lnTo>
                  <a:lnTo>
                    <a:pt x="443" y="521"/>
                  </a:lnTo>
                  <a:lnTo>
                    <a:pt x="459" y="513"/>
                  </a:lnTo>
                  <a:lnTo>
                    <a:pt x="472" y="509"/>
                  </a:lnTo>
                  <a:lnTo>
                    <a:pt x="481" y="505"/>
                  </a:lnTo>
                  <a:lnTo>
                    <a:pt x="493" y="503"/>
                  </a:lnTo>
                  <a:lnTo>
                    <a:pt x="500" y="503"/>
                  </a:lnTo>
                  <a:lnTo>
                    <a:pt x="508" y="503"/>
                  </a:lnTo>
                  <a:lnTo>
                    <a:pt x="514" y="505"/>
                  </a:lnTo>
                  <a:lnTo>
                    <a:pt x="523" y="507"/>
                  </a:lnTo>
                  <a:lnTo>
                    <a:pt x="550" y="464"/>
                  </a:lnTo>
                  <a:lnTo>
                    <a:pt x="569" y="429"/>
                  </a:lnTo>
                  <a:lnTo>
                    <a:pt x="582" y="405"/>
                  </a:lnTo>
                  <a:lnTo>
                    <a:pt x="588" y="386"/>
                  </a:lnTo>
                  <a:lnTo>
                    <a:pt x="588" y="372"/>
                  </a:lnTo>
                  <a:lnTo>
                    <a:pt x="584" y="363"/>
                  </a:lnTo>
                  <a:lnTo>
                    <a:pt x="576" y="355"/>
                  </a:lnTo>
                  <a:lnTo>
                    <a:pt x="567" y="351"/>
                  </a:lnTo>
                  <a:lnTo>
                    <a:pt x="552" y="346"/>
                  </a:lnTo>
                  <a:lnTo>
                    <a:pt x="535" y="342"/>
                  </a:lnTo>
                  <a:lnTo>
                    <a:pt x="516" y="338"/>
                  </a:lnTo>
                  <a:lnTo>
                    <a:pt x="497" y="338"/>
                  </a:lnTo>
                  <a:lnTo>
                    <a:pt x="479" y="338"/>
                  </a:lnTo>
                  <a:lnTo>
                    <a:pt x="464" y="338"/>
                  </a:lnTo>
                  <a:lnTo>
                    <a:pt x="455" y="338"/>
                  </a:lnTo>
                  <a:lnTo>
                    <a:pt x="453" y="338"/>
                  </a:lnTo>
                  <a:lnTo>
                    <a:pt x="451" y="334"/>
                  </a:lnTo>
                  <a:lnTo>
                    <a:pt x="447" y="323"/>
                  </a:lnTo>
                  <a:lnTo>
                    <a:pt x="441" y="304"/>
                  </a:lnTo>
                  <a:lnTo>
                    <a:pt x="436" y="283"/>
                  </a:lnTo>
                  <a:lnTo>
                    <a:pt x="428" y="258"/>
                  </a:lnTo>
                  <a:lnTo>
                    <a:pt x="422" y="234"/>
                  </a:lnTo>
                  <a:lnTo>
                    <a:pt x="417" y="211"/>
                  </a:lnTo>
                  <a:lnTo>
                    <a:pt x="415" y="192"/>
                  </a:lnTo>
                  <a:lnTo>
                    <a:pt x="411" y="173"/>
                  </a:lnTo>
                  <a:lnTo>
                    <a:pt x="411" y="154"/>
                  </a:lnTo>
                  <a:lnTo>
                    <a:pt x="411" y="137"/>
                  </a:lnTo>
                  <a:lnTo>
                    <a:pt x="411" y="121"/>
                  </a:lnTo>
                  <a:lnTo>
                    <a:pt x="411" y="110"/>
                  </a:lnTo>
                  <a:lnTo>
                    <a:pt x="411" y="99"/>
                  </a:lnTo>
                  <a:lnTo>
                    <a:pt x="411" y="93"/>
                  </a:lnTo>
                  <a:lnTo>
                    <a:pt x="411" y="91"/>
                  </a:lnTo>
                  <a:lnTo>
                    <a:pt x="411" y="89"/>
                  </a:lnTo>
                  <a:lnTo>
                    <a:pt x="413" y="87"/>
                  </a:lnTo>
                  <a:lnTo>
                    <a:pt x="419" y="83"/>
                  </a:lnTo>
                  <a:lnTo>
                    <a:pt x="422" y="78"/>
                  </a:lnTo>
                  <a:lnTo>
                    <a:pt x="426" y="70"/>
                  </a:lnTo>
                  <a:lnTo>
                    <a:pt x="428" y="62"/>
                  </a:lnTo>
                  <a:lnTo>
                    <a:pt x="430" y="53"/>
                  </a:lnTo>
                  <a:lnTo>
                    <a:pt x="428" y="45"/>
                  </a:lnTo>
                  <a:lnTo>
                    <a:pt x="422" y="34"/>
                  </a:lnTo>
                  <a:lnTo>
                    <a:pt x="417" y="26"/>
                  </a:lnTo>
                  <a:lnTo>
                    <a:pt x="409" y="19"/>
                  </a:lnTo>
                  <a:lnTo>
                    <a:pt x="402" y="11"/>
                  </a:lnTo>
                  <a:lnTo>
                    <a:pt x="394" y="5"/>
                  </a:lnTo>
                  <a:lnTo>
                    <a:pt x="388" y="2"/>
                  </a:lnTo>
                  <a:lnTo>
                    <a:pt x="384" y="0"/>
                  </a:lnTo>
                  <a:lnTo>
                    <a:pt x="383" y="0"/>
                  </a:lnTo>
                  <a:lnTo>
                    <a:pt x="90" y="119"/>
                  </a:lnTo>
                  <a:close/>
                </a:path>
              </a:pathLst>
            </a:custGeom>
            <a:solidFill>
              <a:srgbClr val="EDBDAD"/>
            </a:solidFill>
            <a:ln w="9525">
              <a:noFill/>
              <a:round/>
              <a:headEnd/>
              <a:tailEnd/>
            </a:ln>
          </p:spPr>
          <p:txBody>
            <a:bodyPr/>
            <a:lstStyle/>
            <a:p>
              <a:endParaRPr lang="en-GB"/>
            </a:p>
          </p:txBody>
        </p:sp>
        <p:sp>
          <p:nvSpPr>
            <p:cNvPr id="7187" name="Freeform 160"/>
            <p:cNvSpPr>
              <a:spLocks/>
            </p:cNvSpPr>
            <p:nvPr/>
          </p:nvSpPr>
          <p:spPr bwMode="auto">
            <a:xfrm>
              <a:off x="2871" y="1905"/>
              <a:ext cx="64" cy="34"/>
            </a:xfrm>
            <a:custGeom>
              <a:avLst/>
              <a:gdLst>
                <a:gd name="T0" fmla="*/ 1 w 127"/>
                <a:gd name="T1" fmla="*/ 0 h 69"/>
                <a:gd name="T2" fmla="*/ 1 w 127"/>
                <a:gd name="T3" fmla="*/ 0 h 69"/>
                <a:gd name="T4" fmla="*/ 1 w 127"/>
                <a:gd name="T5" fmla="*/ 0 h 69"/>
                <a:gd name="T6" fmla="*/ 1 w 127"/>
                <a:gd name="T7" fmla="*/ 0 h 69"/>
                <a:gd name="T8" fmla="*/ 1 w 127"/>
                <a:gd name="T9" fmla="*/ 0 h 69"/>
                <a:gd name="T10" fmla="*/ 1 w 127"/>
                <a:gd name="T11" fmla="*/ 0 h 69"/>
                <a:gd name="T12" fmla="*/ 1 w 127"/>
                <a:gd name="T13" fmla="*/ 0 h 69"/>
                <a:gd name="T14" fmla="*/ 1 w 127"/>
                <a:gd name="T15" fmla="*/ 0 h 69"/>
                <a:gd name="T16" fmla="*/ 2 w 127"/>
                <a:gd name="T17" fmla="*/ 0 h 69"/>
                <a:gd name="T18" fmla="*/ 2 w 127"/>
                <a:gd name="T19" fmla="*/ 0 h 69"/>
                <a:gd name="T20" fmla="*/ 2 w 127"/>
                <a:gd name="T21" fmla="*/ 0 h 69"/>
                <a:gd name="T22" fmla="*/ 2 w 127"/>
                <a:gd name="T23" fmla="*/ 0 h 69"/>
                <a:gd name="T24" fmla="*/ 2 w 127"/>
                <a:gd name="T25" fmla="*/ 0 h 69"/>
                <a:gd name="T26" fmla="*/ 2 w 127"/>
                <a:gd name="T27" fmla="*/ 0 h 69"/>
                <a:gd name="T28" fmla="*/ 2 w 127"/>
                <a:gd name="T29" fmla="*/ 0 h 69"/>
                <a:gd name="T30" fmla="*/ 2 w 127"/>
                <a:gd name="T31" fmla="*/ 0 h 69"/>
                <a:gd name="T32" fmla="*/ 2 w 127"/>
                <a:gd name="T33" fmla="*/ 0 h 69"/>
                <a:gd name="T34" fmla="*/ 2 w 127"/>
                <a:gd name="T35" fmla="*/ 0 h 69"/>
                <a:gd name="T36" fmla="*/ 2 w 127"/>
                <a:gd name="T37" fmla="*/ 0 h 69"/>
                <a:gd name="T38" fmla="*/ 2 w 127"/>
                <a:gd name="T39" fmla="*/ 0 h 69"/>
                <a:gd name="T40" fmla="*/ 2 w 127"/>
                <a:gd name="T41" fmla="*/ 0 h 69"/>
                <a:gd name="T42" fmla="*/ 2 w 127"/>
                <a:gd name="T43" fmla="*/ 1 h 69"/>
                <a:gd name="T44" fmla="*/ 2 w 127"/>
                <a:gd name="T45" fmla="*/ 1 h 69"/>
                <a:gd name="T46" fmla="*/ 2 w 127"/>
                <a:gd name="T47" fmla="*/ 1 h 69"/>
                <a:gd name="T48" fmla="*/ 1 w 127"/>
                <a:gd name="T49" fmla="*/ 1 h 69"/>
                <a:gd name="T50" fmla="*/ 1 w 127"/>
                <a:gd name="T51" fmla="*/ 1 h 69"/>
                <a:gd name="T52" fmla="*/ 1 w 127"/>
                <a:gd name="T53" fmla="*/ 0 h 69"/>
                <a:gd name="T54" fmla="*/ 1 w 127"/>
                <a:gd name="T55" fmla="*/ 0 h 69"/>
                <a:gd name="T56" fmla="*/ 1 w 127"/>
                <a:gd name="T57" fmla="*/ 0 h 69"/>
                <a:gd name="T58" fmla="*/ 1 w 127"/>
                <a:gd name="T59" fmla="*/ 0 h 69"/>
                <a:gd name="T60" fmla="*/ 1 w 127"/>
                <a:gd name="T61" fmla="*/ 0 h 69"/>
                <a:gd name="T62" fmla="*/ 1 w 127"/>
                <a:gd name="T63" fmla="*/ 0 h 69"/>
                <a:gd name="T64" fmla="*/ 1 w 127"/>
                <a:gd name="T65" fmla="*/ 0 h 69"/>
                <a:gd name="T66" fmla="*/ 1 w 127"/>
                <a:gd name="T67" fmla="*/ 0 h 69"/>
                <a:gd name="T68" fmla="*/ 1 w 127"/>
                <a:gd name="T69" fmla="*/ 0 h 69"/>
                <a:gd name="T70" fmla="*/ 0 w 127"/>
                <a:gd name="T71" fmla="*/ 0 h 69"/>
                <a:gd name="T72" fmla="*/ 1 w 127"/>
                <a:gd name="T73" fmla="*/ 0 h 69"/>
                <a:gd name="T74" fmla="*/ 1 w 127"/>
                <a:gd name="T75" fmla="*/ 0 h 69"/>
                <a:gd name="T76" fmla="*/ 1 w 127"/>
                <a:gd name="T77" fmla="*/ 0 h 69"/>
                <a:gd name="T78" fmla="*/ 1 w 127"/>
                <a:gd name="T79" fmla="*/ 0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7"/>
                <a:gd name="T121" fmla="*/ 0 h 69"/>
                <a:gd name="T122" fmla="*/ 127 w 127"/>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7" h="69">
                  <a:moveTo>
                    <a:pt x="3" y="0"/>
                  </a:moveTo>
                  <a:lnTo>
                    <a:pt x="3" y="0"/>
                  </a:lnTo>
                  <a:lnTo>
                    <a:pt x="7" y="4"/>
                  </a:lnTo>
                  <a:lnTo>
                    <a:pt x="15" y="8"/>
                  </a:lnTo>
                  <a:lnTo>
                    <a:pt x="22" y="15"/>
                  </a:lnTo>
                  <a:lnTo>
                    <a:pt x="32" y="21"/>
                  </a:lnTo>
                  <a:lnTo>
                    <a:pt x="43" y="27"/>
                  </a:lnTo>
                  <a:lnTo>
                    <a:pt x="57" y="32"/>
                  </a:lnTo>
                  <a:lnTo>
                    <a:pt x="70" y="36"/>
                  </a:lnTo>
                  <a:lnTo>
                    <a:pt x="83" y="38"/>
                  </a:lnTo>
                  <a:lnTo>
                    <a:pt x="93" y="40"/>
                  </a:lnTo>
                  <a:lnTo>
                    <a:pt x="102" y="42"/>
                  </a:lnTo>
                  <a:lnTo>
                    <a:pt x="112" y="44"/>
                  </a:lnTo>
                  <a:lnTo>
                    <a:pt x="117" y="46"/>
                  </a:lnTo>
                  <a:lnTo>
                    <a:pt x="123" y="48"/>
                  </a:lnTo>
                  <a:lnTo>
                    <a:pt x="125" y="48"/>
                  </a:lnTo>
                  <a:lnTo>
                    <a:pt x="127" y="50"/>
                  </a:lnTo>
                  <a:lnTo>
                    <a:pt x="125" y="50"/>
                  </a:lnTo>
                  <a:lnTo>
                    <a:pt x="121" y="51"/>
                  </a:lnTo>
                  <a:lnTo>
                    <a:pt x="115" y="55"/>
                  </a:lnTo>
                  <a:lnTo>
                    <a:pt x="108" y="61"/>
                  </a:lnTo>
                  <a:lnTo>
                    <a:pt x="98" y="65"/>
                  </a:lnTo>
                  <a:lnTo>
                    <a:pt x="89" y="67"/>
                  </a:lnTo>
                  <a:lnTo>
                    <a:pt x="76" y="69"/>
                  </a:lnTo>
                  <a:lnTo>
                    <a:pt x="62" y="69"/>
                  </a:lnTo>
                  <a:lnTo>
                    <a:pt x="49" y="65"/>
                  </a:lnTo>
                  <a:lnTo>
                    <a:pt x="38" y="61"/>
                  </a:lnTo>
                  <a:lnTo>
                    <a:pt x="30" y="57"/>
                  </a:lnTo>
                  <a:lnTo>
                    <a:pt x="22" y="53"/>
                  </a:lnTo>
                  <a:lnTo>
                    <a:pt x="17" y="48"/>
                  </a:lnTo>
                  <a:lnTo>
                    <a:pt x="11" y="40"/>
                  </a:lnTo>
                  <a:lnTo>
                    <a:pt x="7" y="34"/>
                  </a:lnTo>
                  <a:lnTo>
                    <a:pt x="5" y="31"/>
                  </a:lnTo>
                  <a:lnTo>
                    <a:pt x="1" y="23"/>
                  </a:lnTo>
                  <a:lnTo>
                    <a:pt x="1" y="17"/>
                  </a:lnTo>
                  <a:lnTo>
                    <a:pt x="0" y="13"/>
                  </a:lnTo>
                  <a:lnTo>
                    <a:pt x="1" y="10"/>
                  </a:lnTo>
                  <a:lnTo>
                    <a:pt x="1" y="2"/>
                  </a:lnTo>
                  <a:lnTo>
                    <a:pt x="3" y="0"/>
                  </a:lnTo>
                  <a:close/>
                </a:path>
              </a:pathLst>
            </a:custGeom>
            <a:solidFill>
              <a:srgbClr val="EDD6C9"/>
            </a:solidFill>
            <a:ln w="9525">
              <a:noFill/>
              <a:round/>
              <a:headEnd/>
              <a:tailEnd/>
            </a:ln>
          </p:spPr>
          <p:txBody>
            <a:bodyPr/>
            <a:lstStyle/>
            <a:p>
              <a:endParaRPr lang="en-GB"/>
            </a:p>
          </p:txBody>
        </p:sp>
        <p:sp>
          <p:nvSpPr>
            <p:cNvPr id="7188" name="Freeform 161"/>
            <p:cNvSpPr>
              <a:spLocks/>
            </p:cNvSpPr>
            <p:nvPr/>
          </p:nvSpPr>
          <p:spPr bwMode="auto">
            <a:xfrm>
              <a:off x="2848" y="2050"/>
              <a:ext cx="41" cy="119"/>
            </a:xfrm>
            <a:custGeom>
              <a:avLst/>
              <a:gdLst>
                <a:gd name="T0" fmla="*/ 1 w 82"/>
                <a:gd name="T1" fmla="*/ 1 h 238"/>
                <a:gd name="T2" fmla="*/ 1 w 82"/>
                <a:gd name="T3" fmla="*/ 1 h 238"/>
                <a:gd name="T4" fmla="*/ 1 w 82"/>
                <a:gd name="T5" fmla="*/ 1 h 238"/>
                <a:gd name="T6" fmla="*/ 1 w 82"/>
                <a:gd name="T7" fmla="*/ 1 h 238"/>
                <a:gd name="T8" fmla="*/ 1 w 82"/>
                <a:gd name="T9" fmla="*/ 1 h 238"/>
                <a:gd name="T10" fmla="*/ 1 w 82"/>
                <a:gd name="T11" fmla="*/ 1 h 238"/>
                <a:gd name="T12" fmla="*/ 1 w 82"/>
                <a:gd name="T13" fmla="*/ 1 h 238"/>
                <a:gd name="T14" fmla="*/ 1 w 82"/>
                <a:gd name="T15" fmla="*/ 2 h 238"/>
                <a:gd name="T16" fmla="*/ 1 w 82"/>
                <a:gd name="T17" fmla="*/ 2 h 238"/>
                <a:gd name="T18" fmla="*/ 0 w 82"/>
                <a:gd name="T19" fmla="*/ 2 h 238"/>
                <a:gd name="T20" fmla="*/ 0 w 82"/>
                <a:gd name="T21" fmla="*/ 3 h 238"/>
                <a:gd name="T22" fmla="*/ 0 w 82"/>
                <a:gd name="T23" fmla="*/ 3 h 238"/>
                <a:gd name="T24" fmla="*/ 0 w 82"/>
                <a:gd name="T25" fmla="*/ 3 h 238"/>
                <a:gd name="T26" fmla="*/ 1 w 82"/>
                <a:gd name="T27" fmla="*/ 4 h 238"/>
                <a:gd name="T28" fmla="*/ 1 w 82"/>
                <a:gd name="T29" fmla="*/ 4 h 238"/>
                <a:gd name="T30" fmla="*/ 1 w 82"/>
                <a:gd name="T31" fmla="*/ 4 h 238"/>
                <a:gd name="T32" fmla="*/ 1 w 82"/>
                <a:gd name="T33" fmla="*/ 4 h 238"/>
                <a:gd name="T34" fmla="*/ 1 w 82"/>
                <a:gd name="T35" fmla="*/ 4 h 238"/>
                <a:gd name="T36" fmla="*/ 1 w 82"/>
                <a:gd name="T37" fmla="*/ 2 h 238"/>
                <a:gd name="T38" fmla="*/ 1 w 82"/>
                <a:gd name="T39" fmla="*/ 2 h 238"/>
                <a:gd name="T40" fmla="*/ 1 w 82"/>
                <a:gd name="T41" fmla="*/ 2 h 238"/>
                <a:gd name="T42" fmla="*/ 1 w 82"/>
                <a:gd name="T43" fmla="*/ 2 h 238"/>
                <a:gd name="T44" fmla="*/ 1 w 82"/>
                <a:gd name="T45" fmla="*/ 2 h 238"/>
                <a:gd name="T46" fmla="*/ 1 w 82"/>
                <a:gd name="T47" fmla="*/ 1 h 238"/>
                <a:gd name="T48" fmla="*/ 1 w 82"/>
                <a:gd name="T49" fmla="*/ 1 h 238"/>
                <a:gd name="T50" fmla="*/ 1 w 82"/>
                <a:gd name="T51" fmla="*/ 1 h 238"/>
                <a:gd name="T52" fmla="*/ 1 w 82"/>
                <a:gd name="T53" fmla="*/ 1 h 238"/>
                <a:gd name="T54" fmla="*/ 1 w 82"/>
                <a:gd name="T55" fmla="*/ 1 h 238"/>
                <a:gd name="T56" fmla="*/ 1 w 82"/>
                <a:gd name="T57" fmla="*/ 1 h 238"/>
                <a:gd name="T58" fmla="*/ 1 w 82"/>
                <a:gd name="T59" fmla="*/ 1 h 238"/>
                <a:gd name="T60" fmla="*/ 1 w 82"/>
                <a:gd name="T61" fmla="*/ 1 h 238"/>
                <a:gd name="T62" fmla="*/ 1 w 82"/>
                <a:gd name="T63" fmla="*/ 0 h 238"/>
                <a:gd name="T64" fmla="*/ 1 w 82"/>
                <a:gd name="T65" fmla="*/ 1 h 238"/>
                <a:gd name="T66" fmla="*/ 1 w 82"/>
                <a:gd name="T67" fmla="*/ 1 h 238"/>
                <a:gd name="T68" fmla="*/ 1 w 82"/>
                <a:gd name="T69" fmla="*/ 1 h 238"/>
                <a:gd name="T70" fmla="*/ 1 w 82"/>
                <a:gd name="T71" fmla="*/ 1 h 23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82"/>
                <a:gd name="T109" fmla="*/ 0 h 238"/>
                <a:gd name="T110" fmla="*/ 82 w 82"/>
                <a:gd name="T111" fmla="*/ 238 h 23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82" h="238">
                  <a:moveTo>
                    <a:pt x="34" y="13"/>
                  </a:moveTo>
                  <a:lnTo>
                    <a:pt x="32" y="13"/>
                  </a:lnTo>
                  <a:lnTo>
                    <a:pt x="28" y="17"/>
                  </a:lnTo>
                  <a:lnTo>
                    <a:pt x="23" y="23"/>
                  </a:lnTo>
                  <a:lnTo>
                    <a:pt x="19" y="32"/>
                  </a:lnTo>
                  <a:lnTo>
                    <a:pt x="13" y="44"/>
                  </a:lnTo>
                  <a:lnTo>
                    <a:pt x="8" y="59"/>
                  </a:lnTo>
                  <a:lnTo>
                    <a:pt x="4" y="78"/>
                  </a:lnTo>
                  <a:lnTo>
                    <a:pt x="2" y="101"/>
                  </a:lnTo>
                  <a:lnTo>
                    <a:pt x="0" y="124"/>
                  </a:lnTo>
                  <a:lnTo>
                    <a:pt x="0" y="146"/>
                  </a:lnTo>
                  <a:lnTo>
                    <a:pt x="0" y="167"/>
                  </a:lnTo>
                  <a:lnTo>
                    <a:pt x="0" y="186"/>
                  </a:lnTo>
                  <a:lnTo>
                    <a:pt x="2" y="202"/>
                  </a:lnTo>
                  <a:lnTo>
                    <a:pt x="2" y="215"/>
                  </a:lnTo>
                  <a:lnTo>
                    <a:pt x="4" y="222"/>
                  </a:lnTo>
                  <a:lnTo>
                    <a:pt x="4" y="226"/>
                  </a:lnTo>
                  <a:lnTo>
                    <a:pt x="47" y="238"/>
                  </a:lnTo>
                  <a:lnTo>
                    <a:pt x="80" y="87"/>
                  </a:lnTo>
                  <a:lnTo>
                    <a:pt x="80" y="84"/>
                  </a:lnTo>
                  <a:lnTo>
                    <a:pt x="80" y="80"/>
                  </a:lnTo>
                  <a:lnTo>
                    <a:pt x="80" y="72"/>
                  </a:lnTo>
                  <a:lnTo>
                    <a:pt x="82" y="65"/>
                  </a:lnTo>
                  <a:lnTo>
                    <a:pt x="82" y="53"/>
                  </a:lnTo>
                  <a:lnTo>
                    <a:pt x="82" y="44"/>
                  </a:lnTo>
                  <a:lnTo>
                    <a:pt x="80" y="34"/>
                  </a:lnTo>
                  <a:lnTo>
                    <a:pt x="78" y="25"/>
                  </a:lnTo>
                  <a:lnTo>
                    <a:pt x="72" y="17"/>
                  </a:lnTo>
                  <a:lnTo>
                    <a:pt x="68" y="9"/>
                  </a:lnTo>
                  <a:lnTo>
                    <a:pt x="63" y="4"/>
                  </a:lnTo>
                  <a:lnTo>
                    <a:pt x="59" y="2"/>
                  </a:lnTo>
                  <a:lnTo>
                    <a:pt x="53" y="0"/>
                  </a:lnTo>
                  <a:lnTo>
                    <a:pt x="47" y="2"/>
                  </a:lnTo>
                  <a:lnTo>
                    <a:pt x="40" y="6"/>
                  </a:lnTo>
                  <a:lnTo>
                    <a:pt x="34" y="13"/>
                  </a:lnTo>
                  <a:close/>
                </a:path>
              </a:pathLst>
            </a:custGeom>
            <a:solidFill>
              <a:srgbClr val="D69C82"/>
            </a:solidFill>
            <a:ln w="9525">
              <a:noFill/>
              <a:round/>
              <a:headEnd/>
              <a:tailEnd/>
            </a:ln>
          </p:spPr>
          <p:txBody>
            <a:bodyPr/>
            <a:lstStyle/>
            <a:p>
              <a:endParaRPr lang="en-GB"/>
            </a:p>
          </p:txBody>
        </p:sp>
        <p:sp>
          <p:nvSpPr>
            <p:cNvPr id="7189" name="Freeform 162"/>
            <p:cNvSpPr>
              <a:spLocks/>
            </p:cNvSpPr>
            <p:nvPr/>
          </p:nvSpPr>
          <p:spPr bwMode="auto">
            <a:xfrm>
              <a:off x="2863" y="1812"/>
              <a:ext cx="249" cy="252"/>
            </a:xfrm>
            <a:custGeom>
              <a:avLst/>
              <a:gdLst>
                <a:gd name="T0" fmla="*/ 1 w 498"/>
                <a:gd name="T1" fmla="*/ 3 h 503"/>
                <a:gd name="T2" fmla="*/ 1 w 498"/>
                <a:gd name="T3" fmla="*/ 3 h 503"/>
                <a:gd name="T4" fmla="*/ 1 w 498"/>
                <a:gd name="T5" fmla="*/ 3 h 503"/>
                <a:gd name="T6" fmla="*/ 2 w 498"/>
                <a:gd name="T7" fmla="*/ 3 h 503"/>
                <a:gd name="T8" fmla="*/ 3 w 498"/>
                <a:gd name="T9" fmla="*/ 4 h 503"/>
                <a:gd name="T10" fmla="*/ 3 w 498"/>
                <a:gd name="T11" fmla="*/ 4 h 503"/>
                <a:gd name="T12" fmla="*/ 4 w 498"/>
                <a:gd name="T13" fmla="*/ 4 h 503"/>
                <a:gd name="T14" fmla="*/ 4 w 498"/>
                <a:gd name="T15" fmla="*/ 3 h 503"/>
                <a:gd name="T16" fmla="*/ 4 w 498"/>
                <a:gd name="T17" fmla="*/ 4 h 503"/>
                <a:gd name="T18" fmla="*/ 4 w 498"/>
                <a:gd name="T19" fmla="*/ 4 h 503"/>
                <a:gd name="T20" fmla="*/ 4 w 498"/>
                <a:gd name="T21" fmla="*/ 4 h 503"/>
                <a:gd name="T22" fmla="*/ 4 w 498"/>
                <a:gd name="T23" fmla="*/ 4 h 503"/>
                <a:gd name="T24" fmla="*/ 3 w 498"/>
                <a:gd name="T25" fmla="*/ 5 h 503"/>
                <a:gd name="T26" fmla="*/ 3 w 498"/>
                <a:gd name="T27" fmla="*/ 5 h 503"/>
                <a:gd name="T28" fmla="*/ 3 w 498"/>
                <a:gd name="T29" fmla="*/ 5 h 503"/>
                <a:gd name="T30" fmla="*/ 2 w 498"/>
                <a:gd name="T31" fmla="*/ 5 h 503"/>
                <a:gd name="T32" fmla="*/ 2 w 498"/>
                <a:gd name="T33" fmla="*/ 5 h 503"/>
                <a:gd name="T34" fmla="*/ 1 w 498"/>
                <a:gd name="T35" fmla="*/ 6 h 503"/>
                <a:gd name="T36" fmla="*/ 1 w 498"/>
                <a:gd name="T37" fmla="*/ 6 h 503"/>
                <a:gd name="T38" fmla="*/ 2 w 498"/>
                <a:gd name="T39" fmla="*/ 6 h 503"/>
                <a:gd name="T40" fmla="*/ 2 w 498"/>
                <a:gd name="T41" fmla="*/ 6 h 503"/>
                <a:gd name="T42" fmla="*/ 3 w 498"/>
                <a:gd name="T43" fmla="*/ 6 h 503"/>
                <a:gd name="T44" fmla="*/ 3 w 498"/>
                <a:gd name="T45" fmla="*/ 6 h 503"/>
                <a:gd name="T46" fmla="*/ 3 w 498"/>
                <a:gd name="T47" fmla="*/ 7 h 503"/>
                <a:gd name="T48" fmla="*/ 3 w 498"/>
                <a:gd name="T49" fmla="*/ 7 h 503"/>
                <a:gd name="T50" fmla="*/ 3 w 498"/>
                <a:gd name="T51" fmla="*/ 7 h 503"/>
                <a:gd name="T52" fmla="*/ 3 w 498"/>
                <a:gd name="T53" fmla="*/ 7 h 503"/>
                <a:gd name="T54" fmla="*/ 4 w 498"/>
                <a:gd name="T55" fmla="*/ 6 h 503"/>
                <a:gd name="T56" fmla="*/ 4 w 498"/>
                <a:gd name="T57" fmla="*/ 6 h 503"/>
                <a:gd name="T58" fmla="*/ 4 w 498"/>
                <a:gd name="T59" fmla="*/ 6 h 503"/>
                <a:gd name="T60" fmla="*/ 5 w 498"/>
                <a:gd name="T61" fmla="*/ 6 h 503"/>
                <a:gd name="T62" fmla="*/ 6 w 498"/>
                <a:gd name="T63" fmla="*/ 6 h 503"/>
                <a:gd name="T64" fmla="*/ 6 w 498"/>
                <a:gd name="T65" fmla="*/ 6 h 503"/>
                <a:gd name="T66" fmla="*/ 7 w 498"/>
                <a:gd name="T67" fmla="*/ 7 h 503"/>
                <a:gd name="T68" fmla="*/ 7 w 498"/>
                <a:gd name="T69" fmla="*/ 7 h 503"/>
                <a:gd name="T70" fmla="*/ 7 w 498"/>
                <a:gd name="T71" fmla="*/ 8 h 503"/>
                <a:gd name="T72" fmla="*/ 7 w 498"/>
                <a:gd name="T73" fmla="*/ 8 h 503"/>
                <a:gd name="T74" fmla="*/ 7 w 498"/>
                <a:gd name="T75" fmla="*/ 8 h 503"/>
                <a:gd name="T76" fmla="*/ 7 w 498"/>
                <a:gd name="T77" fmla="*/ 8 h 503"/>
                <a:gd name="T78" fmla="*/ 8 w 498"/>
                <a:gd name="T79" fmla="*/ 7 h 503"/>
                <a:gd name="T80" fmla="*/ 8 w 498"/>
                <a:gd name="T81" fmla="*/ 7 h 503"/>
                <a:gd name="T82" fmla="*/ 8 w 498"/>
                <a:gd name="T83" fmla="*/ 6 h 503"/>
                <a:gd name="T84" fmla="*/ 8 w 498"/>
                <a:gd name="T85" fmla="*/ 6 h 503"/>
                <a:gd name="T86" fmla="*/ 7 w 498"/>
                <a:gd name="T87" fmla="*/ 6 h 503"/>
                <a:gd name="T88" fmla="*/ 6 w 498"/>
                <a:gd name="T89" fmla="*/ 6 h 503"/>
                <a:gd name="T90" fmla="*/ 6 w 498"/>
                <a:gd name="T91" fmla="*/ 6 h 503"/>
                <a:gd name="T92" fmla="*/ 6 w 498"/>
                <a:gd name="T93" fmla="*/ 5 h 503"/>
                <a:gd name="T94" fmla="*/ 6 w 498"/>
                <a:gd name="T95" fmla="*/ 5 h 503"/>
                <a:gd name="T96" fmla="*/ 5 w 498"/>
                <a:gd name="T97" fmla="*/ 4 h 503"/>
                <a:gd name="T98" fmla="*/ 5 w 498"/>
                <a:gd name="T99" fmla="*/ 3 h 503"/>
                <a:gd name="T100" fmla="*/ 5 w 498"/>
                <a:gd name="T101" fmla="*/ 3 h 503"/>
                <a:gd name="T102" fmla="*/ 5 w 498"/>
                <a:gd name="T103" fmla="*/ 2 h 503"/>
                <a:gd name="T104" fmla="*/ 5 w 498"/>
                <a:gd name="T105" fmla="*/ 2 h 503"/>
                <a:gd name="T106" fmla="*/ 5 w 498"/>
                <a:gd name="T107" fmla="*/ 2 h 503"/>
                <a:gd name="T108" fmla="*/ 5 w 498"/>
                <a:gd name="T109" fmla="*/ 2 h 503"/>
                <a:gd name="T110" fmla="*/ 6 w 498"/>
                <a:gd name="T111" fmla="*/ 1 h 503"/>
                <a:gd name="T112" fmla="*/ 6 w 498"/>
                <a:gd name="T113" fmla="*/ 1 h 503"/>
                <a:gd name="T114" fmla="*/ 6 w 498"/>
                <a:gd name="T115" fmla="*/ 1 h 503"/>
                <a:gd name="T116" fmla="*/ 5 w 498"/>
                <a:gd name="T117" fmla="*/ 1 h 503"/>
                <a:gd name="T118" fmla="*/ 5 w 498"/>
                <a:gd name="T119" fmla="*/ 1 h 503"/>
                <a:gd name="T120" fmla="*/ 5 w 498"/>
                <a:gd name="T121" fmla="*/ 0 h 503"/>
                <a:gd name="T122" fmla="*/ 0 w 498"/>
                <a:gd name="T123" fmla="*/ 2 h 503"/>
                <a:gd name="T124" fmla="*/ 1 w 498"/>
                <a:gd name="T125" fmla="*/ 3 h 50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98"/>
                <a:gd name="T190" fmla="*/ 0 h 503"/>
                <a:gd name="T191" fmla="*/ 498 w 498"/>
                <a:gd name="T192" fmla="*/ 503 h 50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98" h="503">
                  <a:moveTo>
                    <a:pt x="6" y="140"/>
                  </a:moveTo>
                  <a:lnTo>
                    <a:pt x="6" y="142"/>
                  </a:lnTo>
                  <a:lnTo>
                    <a:pt x="14" y="146"/>
                  </a:lnTo>
                  <a:lnTo>
                    <a:pt x="23" y="154"/>
                  </a:lnTo>
                  <a:lnTo>
                    <a:pt x="37" y="163"/>
                  </a:lnTo>
                  <a:lnTo>
                    <a:pt x="52" y="171"/>
                  </a:lnTo>
                  <a:lnTo>
                    <a:pt x="71" y="180"/>
                  </a:lnTo>
                  <a:lnTo>
                    <a:pt x="90" y="188"/>
                  </a:lnTo>
                  <a:lnTo>
                    <a:pt x="113" y="194"/>
                  </a:lnTo>
                  <a:lnTo>
                    <a:pt x="133" y="197"/>
                  </a:lnTo>
                  <a:lnTo>
                    <a:pt x="154" y="197"/>
                  </a:lnTo>
                  <a:lnTo>
                    <a:pt x="171" y="197"/>
                  </a:lnTo>
                  <a:lnTo>
                    <a:pt x="189" y="197"/>
                  </a:lnTo>
                  <a:lnTo>
                    <a:pt x="202" y="196"/>
                  </a:lnTo>
                  <a:lnTo>
                    <a:pt x="211" y="194"/>
                  </a:lnTo>
                  <a:lnTo>
                    <a:pt x="219" y="192"/>
                  </a:lnTo>
                  <a:lnTo>
                    <a:pt x="221" y="192"/>
                  </a:lnTo>
                  <a:lnTo>
                    <a:pt x="221" y="194"/>
                  </a:lnTo>
                  <a:lnTo>
                    <a:pt x="219" y="197"/>
                  </a:lnTo>
                  <a:lnTo>
                    <a:pt x="217" y="207"/>
                  </a:lnTo>
                  <a:lnTo>
                    <a:pt x="215" y="216"/>
                  </a:lnTo>
                  <a:lnTo>
                    <a:pt x="210" y="230"/>
                  </a:lnTo>
                  <a:lnTo>
                    <a:pt x="204" y="241"/>
                  </a:lnTo>
                  <a:lnTo>
                    <a:pt x="198" y="256"/>
                  </a:lnTo>
                  <a:lnTo>
                    <a:pt x="190" y="270"/>
                  </a:lnTo>
                  <a:lnTo>
                    <a:pt x="181" y="279"/>
                  </a:lnTo>
                  <a:lnTo>
                    <a:pt x="170" y="289"/>
                  </a:lnTo>
                  <a:lnTo>
                    <a:pt x="158" y="296"/>
                  </a:lnTo>
                  <a:lnTo>
                    <a:pt x="147" y="302"/>
                  </a:lnTo>
                  <a:lnTo>
                    <a:pt x="135" y="306"/>
                  </a:lnTo>
                  <a:lnTo>
                    <a:pt x="128" y="310"/>
                  </a:lnTo>
                  <a:lnTo>
                    <a:pt x="122" y="311"/>
                  </a:lnTo>
                  <a:lnTo>
                    <a:pt x="120" y="311"/>
                  </a:lnTo>
                  <a:lnTo>
                    <a:pt x="90" y="310"/>
                  </a:lnTo>
                  <a:lnTo>
                    <a:pt x="27" y="323"/>
                  </a:lnTo>
                  <a:lnTo>
                    <a:pt x="29" y="323"/>
                  </a:lnTo>
                  <a:lnTo>
                    <a:pt x="37" y="325"/>
                  </a:lnTo>
                  <a:lnTo>
                    <a:pt x="48" y="329"/>
                  </a:lnTo>
                  <a:lnTo>
                    <a:pt x="63" y="332"/>
                  </a:lnTo>
                  <a:lnTo>
                    <a:pt x="76" y="338"/>
                  </a:lnTo>
                  <a:lnTo>
                    <a:pt x="94" y="344"/>
                  </a:lnTo>
                  <a:lnTo>
                    <a:pt x="109" y="348"/>
                  </a:lnTo>
                  <a:lnTo>
                    <a:pt x="120" y="355"/>
                  </a:lnTo>
                  <a:lnTo>
                    <a:pt x="130" y="361"/>
                  </a:lnTo>
                  <a:lnTo>
                    <a:pt x="139" y="370"/>
                  </a:lnTo>
                  <a:lnTo>
                    <a:pt x="149" y="378"/>
                  </a:lnTo>
                  <a:lnTo>
                    <a:pt x="156" y="388"/>
                  </a:lnTo>
                  <a:lnTo>
                    <a:pt x="162" y="393"/>
                  </a:lnTo>
                  <a:lnTo>
                    <a:pt x="168" y="401"/>
                  </a:lnTo>
                  <a:lnTo>
                    <a:pt x="170" y="405"/>
                  </a:lnTo>
                  <a:lnTo>
                    <a:pt x="171" y="407"/>
                  </a:lnTo>
                  <a:lnTo>
                    <a:pt x="173" y="405"/>
                  </a:lnTo>
                  <a:lnTo>
                    <a:pt x="177" y="401"/>
                  </a:lnTo>
                  <a:lnTo>
                    <a:pt x="185" y="393"/>
                  </a:lnTo>
                  <a:lnTo>
                    <a:pt x="192" y="386"/>
                  </a:lnTo>
                  <a:lnTo>
                    <a:pt x="202" y="378"/>
                  </a:lnTo>
                  <a:lnTo>
                    <a:pt x="211" y="370"/>
                  </a:lnTo>
                  <a:lnTo>
                    <a:pt x="223" y="365"/>
                  </a:lnTo>
                  <a:lnTo>
                    <a:pt x="234" y="363"/>
                  </a:lnTo>
                  <a:lnTo>
                    <a:pt x="246" y="363"/>
                  </a:lnTo>
                  <a:lnTo>
                    <a:pt x="263" y="363"/>
                  </a:lnTo>
                  <a:lnTo>
                    <a:pt x="280" y="365"/>
                  </a:lnTo>
                  <a:lnTo>
                    <a:pt x="303" y="370"/>
                  </a:lnTo>
                  <a:lnTo>
                    <a:pt x="325" y="372"/>
                  </a:lnTo>
                  <a:lnTo>
                    <a:pt x="348" y="380"/>
                  </a:lnTo>
                  <a:lnTo>
                    <a:pt x="367" y="384"/>
                  </a:lnTo>
                  <a:lnTo>
                    <a:pt x="384" y="391"/>
                  </a:lnTo>
                  <a:lnTo>
                    <a:pt x="398" y="401"/>
                  </a:lnTo>
                  <a:lnTo>
                    <a:pt x="407" y="416"/>
                  </a:lnTo>
                  <a:lnTo>
                    <a:pt x="413" y="435"/>
                  </a:lnTo>
                  <a:lnTo>
                    <a:pt x="417" y="454"/>
                  </a:lnTo>
                  <a:lnTo>
                    <a:pt x="417" y="473"/>
                  </a:lnTo>
                  <a:lnTo>
                    <a:pt x="417" y="488"/>
                  </a:lnTo>
                  <a:lnTo>
                    <a:pt x="417" y="500"/>
                  </a:lnTo>
                  <a:lnTo>
                    <a:pt x="417" y="503"/>
                  </a:lnTo>
                  <a:lnTo>
                    <a:pt x="419" y="500"/>
                  </a:lnTo>
                  <a:lnTo>
                    <a:pt x="428" y="490"/>
                  </a:lnTo>
                  <a:lnTo>
                    <a:pt x="441" y="477"/>
                  </a:lnTo>
                  <a:lnTo>
                    <a:pt x="457" y="462"/>
                  </a:lnTo>
                  <a:lnTo>
                    <a:pt x="472" y="443"/>
                  </a:lnTo>
                  <a:lnTo>
                    <a:pt x="485" y="424"/>
                  </a:lnTo>
                  <a:lnTo>
                    <a:pt x="495" y="403"/>
                  </a:lnTo>
                  <a:lnTo>
                    <a:pt x="498" y="386"/>
                  </a:lnTo>
                  <a:lnTo>
                    <a:pt x="493" y="370"/>
                  </a:lnTo>
                  <a:lnTo>
                    <a:pt x="476" y="359"/>
                  </a:lnTo>
                  <a:lnTo>
                    <a:pt x="453" y="350"/>
                  </a:lnTo>
                  <a:lnTo>
                    <a:pt x="426" y="344"/>
                  </a:lnTo>
                  <a:lnTo>
                    <a:pt x="400" y="338"/>
                  </a:lnTo>
                  <a:lnTo>
                    <a:pt x="377" y="338"/>
                  </a:lnTo>
                  <a:lnTo>
                    <a:pt x="362" y="336"/>
                  </a:lnTo>
                  <a:lnTo>
                    <a:pt x="356" y="336"/>
                  </a:lnTo>
                  <a:lnTo>
                    <a:pt x="354" y="330"/>
                  </a:lnTo>
                  <a:lnTo>
                    <a:pt x="350" y="321"/>
                  </a:lnTo>
                  <a:lnTo>
                    <a:pt x="344" y="306"/>
                  </a:lnTo>
                  <a:lnTo>
                    <a:pt x="339" y="287"/>
                  </a:lnTo>
                  <a:lnTo>
                    <a:pt x="331" y="266"/>
                  </a:lnTo>
                  <a:lnTo>
                    <a:pt x="324" y="245"/>
                  </a:lnTo>
                  <a:lnTo>
                    <a:pt x="320" y="226"/>
                  </a:lnTo>
                  <a:lnTo>
                    <a:pt x="318" y="209"/>
                  </a:lnTo>
                  <a:lnTo>
                    <a:pt x="316" y="192"/>
                  </a:lnTo>
                  <a:lnTo>
                    <a:pt x="314" y="173"/>
                  </a:lnTo>
                  <a:lnTo>
                    <a:pt x="314" y="154"/>
                  </a:lnTo>
                  <a:lnTo>
                    <a:pt x="314" y="137"/>
                  </a:lnTo>
                  <a:lnTo>
                    <a:pt x="312" y="119"/>
                  </a:lnTo>
                  <a:lnTo>
                    <a:pt x="310" y="106"/>
                  </a:lnTo>
                  <a:lnTo>
                    <a:pt x="310" y="99"/>
                  </a:lnTo>
                  <a:lnTo>
                    <a:pt x="310" y="95"/>
                  </a:lnTo>
                  <a:lnTo>
                    <a:pt x="312" y="93"/>
                  </a:lnTo>
                  <a:lnTo>
                    <a:pt x="316" y="89"/>
                  </a:lnTo>
                  <a:lnTo>
                    <a:pt x="320" y="81"/>
                  </a:lnTo>
                  <a:lnTo>
                    <a:pt x="327" y="74"/>
                  </a:lnTo>
                  <a:lnTo>
                    <a:pt x="331" y="64"/>
                  </a:lnTo>
                  <a:lnTo>
                    <a:pt x="335" y="57"/>
                  </a:lnTo>
                  <a:lnTo>
                    <a:pt x="335" y="47"/>
                  </a:lnTo>
                  <a:lnTo>
                    <a:pt x="333" y="42"/>
                  </a:lnTo>
                  <a:lnTo>
                    <a:pt x="327" y="34"/>
                  </a:lnTo>
                  <a:lnTo>
                    <a:pt x="320" y="26"/>
                  </a:lnTo>
                  <a:lnTo>
                    <a:pt x="312" y="19"/>
                  </a:lnTo>
                  <a:lnTo>
                    <a:pt x="305" y="13"/>
                  </a:lnTo>
                  <a:lnTo>
                    <a:pt x="297" y="7"/>
                  </a:lnTo>
                  <a:lnTo>
                    <a:pt x="291" y="2"/>
                  </a:lnTo>
                  <a:lnTo>
                    <a:pt x="287" y="0"/>
                  </a:lnTo>
                  <a:lnTo>
                    <a:pt x="286" y="0"/>
                  </a:lnTo>
                  <a:lnTo>
                    <a:pt x="0" y="127"/>
                  </a:lnTo>
                  <a:lnTo>
                    <a:pt x="6" y="140"/>
                  </a:lnTo>
                  <a:close/>
                </a:path>
              </a:pathLst>
            </a:custGeom>
            <a:solidFill>
              <a:srgbClr val="D69C82"/>
            </a:solidFill>
            <a:ln w="9525">
              <a:noFill/>
              <a:round/>
              <a:headEnd/>
              <a:tailEnd/>
            </a:ln>
          </p:spPr>
          <p:txBody>
            <a:bodyPr/>
            <a:lstStyle/>
            <a:p>
              <a:endParaRPr lang="en-GB"/>
            </a:p>
          </p:txBody>
        </p:sp>
        <p:sp>
          <p:nvSpPr>
            <p:cNvPr id="7190" name="Freeform 163"/>
            <p:cNvSpPr>
              <a:spLocks/>
            </p:cNvSpPr>
            <p:nvPr/>
          </p:nvSpPr>
          <p:spPr bwMode="auto">
            <a:xfrm>
              <a:off x="2828" y="1726"/>
              <a:ext cx="196" cy="165"/>
            </a:xfrm>
            <a:custGeom>
              <a:avLst/>
              <a:gdLst>
                <a:gd name="T0" fmla="*/ 3 w 394"/>
                <a:gd name="T1" fmla="*/ 0 h 330"/>
                <a:gd name="T2" fmla="*/ 3 w 394"/>
                <a:gd name="T3" fmla="*/ 1 h 330"/>
                <a:gd name="T4" fmla="*/ 2 w 394"/>
                <a:gd name="T5" fmla="*/ 1 h 330"/>
                <a:gd name="T6" fmla="*/ 2 w 394"/>
                <a:gd name="T7" fmla="*/ 1 h 330"/>
                <a:gd name="T8" fmla="*/ 2 w 394"/>
                <a:gd name="T9" fmla="*/ 1 h 330"/>
                <a:gd name="T10" fmla="*/ 1 w 394"/>
                <a:gd name="T11" fmla="*/ 1 h 330"/>
                <a:gd name="T12" fmla="*/ 1 w 394"/>
                <a:gd name="T13" fmla="*/ 1 h 330"/>
                <a:gd name="T14" fmla="*/ 1 w 394"/>
                <a:gd name="T15" fmla="*/ 1 h 330"/>
                <a:gd name="T16" fmla="*/ 1 w 394"/>
                <a:gd name="T17" fmla="*/ 1 h 330"/>
                <a:gd name="T18" fmla="*/ 1 w 394"/>
                <a:gd name="T19" fmla="*/ 1 h 330"/>
                <a:gd name="T20" fmla="*/ 1 w 394"/>
                <a:gd name="T21" fmla="*/ 1 h 330"/>
                <a:gd name="T22" fmla="*/ 1 w 394"/>
                <a:gd name="T23" fmla="*/ 1 h 330"/>
                <a:gd name="T24" fmla="*/ 0 w 394"/>
                <a:gd name="T25" fmla="*/ 1 h 330"/>
                <a:gd name="T26" fmla="*/ 0 w 394"/>
                <a:gd name="T27" fmla="*/ 3 h 330"/>
                <a:gd name="T28" fmla="*/ 0 w 394"/>
                <a:gd name="T29" fmla="*/ 3 h 330"/>
                <a:gd name="T30" fmla="*/ 0 w 394"/>
                <a:gd name="T31" fmla="*/ 3 h 330"/>
                <a:gd name="T32" fmla="*/ 0 w 394"/>
                <a:gd name="T33" fmla="*/ 3 h 330"/>
                <a:gd name="T34" fmla="*/ 0 w 394"/>
                <a:gd name="T35" fmla="*/ 3 h 330"/>
                <a:gd name="T36" fmla="*/ 0 w 394"/>
                <a:gd name="T37" fmla="*/ 3 h 330"/>
                <a:gd name="T38" fmla="*/ 0 w 394"/>
                <a:gd name="T39" fmla="*/ 3 h 330"/>
                <a:gd name="T40" fmla="*/ 0 w 394"/>
                <a:gd name="T41" fmla="*/ 3 h 330"/>
                <a:gd name="T42" fmla="*/ 0 w 394"/>
                <a:gd name="T43" fmla="*/ 3 h 330"/>
                <a:gd name="T44" fmla="*/ 0 w 394"/>
                <a:gd name="T45" fmla="*/ 5 h 330"/>
                <a:gd name="T46" fmla="*/ 0 w 394"/>
                <a:gd name="T47" fmla="*/ 5 h 330"/>
                <a:gd name="T48" fmla="*/ 0 w 394"/>
                <a:gd name="T49" fmla="*/ 5 h 330"/>
                <a:gd name="T50" fmla="*/ 0 w 394"/>
                <a:gd name="T51" fmla="*/ 5 h 330"/>
                <a:gd name="T52" fmla="*/ 0 w 394"/>
                <a:gd name="T53" fmla="*/ 5 h 330"/>
                <a:gd name="T54" fmla="*/ 1 w 394"/>
                <a:gd name="T55" fmla="*/ 5 h 330"/>
                <a:gd name="T56" fmla="*/ 1 w 394"/>
                <a:gd name="T57" fmla="*/ 5 h 330"/>
                <a:gd name="T58" fmla="*/ 2 w 394"/>
                <a:gd name="T59" fmla="*/ 5 h 330"/>
                <a:gd name="T60" fmla="*/ 2 w 394"/>
                <a:gd name="T61" fmla="*/ 5 h 330"/>
                <a:gd name="T62" fmla="*/ 3 w 394"/>
                <a:gd name="T63" fmla="*/ 5 h 330"/>
                <a:gd name="T64" fmla="*/ 3 w 394"/>
                <a:gd name="T65" fmla="*/ 5 h 330"/>
                <a:gd name="T66" fmla="*/ 3 w 394"/>
                <a:gd name="T67" fmla="*/ 5 h 330"/>
                <a:gd name="T68" fmla="*/ 4 w 394"/>
                <a:gd name="T69" fmla="*/ 5 h 330"/>
                <a:gd name="T70" fmla="*/ 4 w 394"/>
                <a:gd name="T71" fmla="*/ 5 h 330"/>
                <a:gd name="T72" fmla="*/ 4 w 394"/>
                <a:gd name="T73" fmla="*/ 5 h 330"/>
                <a:gd name="T74" fmla="*/ 5 w 394"/>
                <a:gd name="T75" fmla="*/ 3 h 330"/>
                <a:gd name="T76" fmla="*/ 5 w 394"/>
                <a:gd name="T77" fmla="*/ 3 h 330"/>
                <a:gd name="T78" fmla="*/ 5 w 394"/>
                <a:gd name="T79" fmla="*/ 3 h 330"/>
                <a:gd name="T80" fmla="*/ 5 w 394"/>
                <a:gd name="T81" fmla="*/ 3 h 330"/>
                <a:gd name="T82" fmla="*/ 6 w 394"/>
                <a:gd name="T83" fmla="*/ 3 h 330"/>
                <a:gd name="T84" fmla="*/ 6 w 394"/>
                <a:gd name="T85" fmla="*/ 3 h 330"/>
                <a:gd name="T86" fmla="*/ 6 w 394"/>
                <a:gd name="T87" fmla="*/ 3 h 330"/>
                <a:gd name="T88" fmla="*/ 6 w 394"/>
                <a:gd name="T89" fmla="*/ 3 h 330"/>
                <a:gd name="T90" fmla="*/ 6 w 394"/>
                <a:gd name="T91" fmla="*/ 1 h 330"/>
                <a:gd name="T92" fmla="*/ 6 w 394"/>
                <a:gd name="T93" fmla="*/ 1 h 330"/>
                <a:gd name="T94" fmla="*/ 5 w 394"/>
                <a:gd name="T95" fmla="*/ 1 h 330"/>
                <a:gd name="T96" fmla="*/ 5 w 394"/>
                <a:gd name="T97" fmla="*/ 1 h 330"/>
                <a:gd name="T98" fmla="*/ 5 w 394"/>
                <a:gd name="T99" fmla="*/ 1 h 330"/>
                <a:gd name="T100" fmla="*/ 5 w 394"/>
                <a:gd name="T101" fmla="*/ 1 h 330"/>
                <a:gd name="T102" fmla="*/ 5 w 394"/>
                <a:gd name="T103" fmla="*/ 1 h 330"/>
                <a:gd name="T104" fmla="*/ 5 w 394"/>
                <a:gd name="T105" fmla="*/ 1 h 330"/>
                <a:gd name="T106" fmla="*/ 5 w 394"/>
                <a:gd name="T107" fmla="*/ 1 h 330"/>
                <a:gd name="T108" fmla="*/ 4 w 394"/>
                <a:gd name="T109" fmla="*/ 1 h 330"/>
                <a:gd name="T110" fmla="*/ 4 w 394"/>
                <a:gd name="T111" fmla="*/ 1 h 330"/>
                <a:gd name="T112" fmla="*/ 4 w 394"/>
                <a:gd name="T113" fmla="*/ 1 h 330"/>
                <a:gd name="T114" fmla="*/ 3 w 394"/>
                <a:gd name="T115" fmla="*/ 0 h 330"/>
                <a:gd name="T116" fmla="*/ 3 w 394"/>
                <a:gd name="T117" fmla="*/ 0 h 33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94"/>
                <a:gd name="T178" fmla="*/ 0 h 330"/>
                <a:gd name="T179" fmla="*/ 394 w 394"/>
                <a:gd name="T180" fmla="*/ 330 h 33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94" h="330">
                  <a:moveTo>
                    <a:pt x="222" y="0"/>
                  </a:moveTo>
                  <a:lnTo>
                    <a:pt x="196" y="3"/>
                  </a:lnTo>
                  <a:lnTo>
                    <a:pt x="173" y="11"/>
                  </a:lnTo>
                  <a:lnTo>
                    <a:pt x="152" y="22"/>
                  </a:lnTo>
                  <a:lnTo>
                    <a:pt x="133" y="34"/>
                  </a:lnTo>
                  <a:lnTo>
                    <a:pt x="118" y="47"/>
                  </a:lnTo>
                  <a:lnTo>
                    <a:pt x="107" y="59"/>
                  </a:lnTo>
                  <a:lnTo>
                    <a:pt x="101" y="66"/>
                  </a:lnTo>
                  <a:lnTo>
                    <a:pt x="99" y="68"/>
                  </a:lnTo>
                  <a:lnTo>
                    <a:pt x="93" y="72"/>
                  </a:lnTo>
                  <a:lnTo>
                    <a:pt x="84" y="81"/>
                  </a:lnTo>
                  <a:lnTo>
                    <a:pt x="69" y="95"/>
                  </a:lnTo>
                  <a:lnTo>
                    <a:pt x="53" y="112"/>
                  </a:lnTo>
                  <a:lnTo>
                    <a:pt x="34" y="131"/>
                  </a:lnTo>
                  <a:lnTo>
                    <a:pt x="19" y="150"/>
                  </a:lnTo>
                  <a:lnTo>
                    <a:pt x="8" y="165"/>
                  </a:lnTo>
                  <a:lnTo>
                    <a:pt x="2" y="180"/>
                  </a:lnTo>
                  <a:lnTo>
                    <a:pt x="0" y="190"/>
                  </a:lnTo>
                  <a:lnTo>
                    <a:pt x="2" y="203"/>
                  </a:lnTo>
                  <a:lnTo>
                    <a:pt x="6" y="218"/>
                  </a:lnTo>
                  <a:lnTo>
                    <a:pt x="10" y="232"/>
                  </a:lnTo>
                  <a:lnTo>
                    <a:pt x="15" y="247"/>
                  </a:lnTo>
                  <a:lnTo>
                    <a:pt x="21" y="260"/>
                  </a:lnTo>
                  <a:lnTo>
                    <a:pt x="25" y="273"/>
                  </a:lnTo>
                  <a:lnTo>
                    <a:pt x="32" y="283"/>
                  </a:lnTo>
                  <a:lnTo>
                    <a:pt x="42" y="292"/>
                  </a:lnTo>
                  <a:lnTo>
                    <a:pt x="63" y="302"/>
                  </a:lnTo>
                  <a:lnTo>
                    <a:pt x="91" y="310"/>
                  </a:lnTo>
                  <a:lnTo>
                    <a:pt x="124" y="319"/>
                  </a:lnTo>
                  <a:lnTo>
                    <a:pt x="156" y="325"/>
                  </a:lnTo>
                  <a:lnTo>
                    <a:pt x="188" y="329"/>
                  </a:lnTo>
                  <a:lnTo>
                    <a:pt x="215" y="330"/>
                  </a:lnTo>
                  <a:lnTo>
                    <a:pt x="234" y="329"/>
                  </a:lnTo>
                  <a:lnTo>
                    <a:pt x="249" y="319"/>
                  </a:lnTo>
                  <a:lnTo>
                    <a:pt x="268" y="308"/>
                  </a:lnTo>
                  <a:lnTo>
                    <a:pt x="289" y="291"/>
                  </a:lnTo>
                  <a:lnTo>
                    <a:pt x="310" y="272"/>
                  </a:lnTo>
                  <a:lnTo>
                    <a:pt x="329" y="253"/>
                  </a:lnTo>
                  <a:lnTo>
                    <a:pt x="350" y="232"/>
                  </a:lnTo>
                  <a:lnTo>
                    <a:pt x="365" y="215"/>
                  </a:lnTo>
                  <a:lnTo>
                    <a:pt x="378" y="199"/>
                  </a:lnTo>
                  <a:lnTo>
                    <a:pt x="386" y="182"/>
                  </a:lnTo>
                  <a:lnTo>
                    <a:pt x="392" y="167"/>
                  </a:lnTo>
                  <a:lnTo>
                    <a:pt x="394" y="150"/>
                  </a:lnTo>
                  <a:lnTo>
                    <a:pt x="394" y="135"/>
                  </a:lnTo>
                  <a:lnTo>
                    <a:pt x="390" y="118"/>
                  </a:lnTo>
                  <a:lnTo>
                    <a:pt x="386" y="102"/>
                  </a:lnTo>
                  <a:lnTo>
                    <a:pt x="380" y="85"/>
                  </a:lnTo>
                  <a:lnTo>
                    <a:pt x="376" y="70"/>
                  </a:lnTo>
                  <a:lnTo>
                    <a:pt x="367" y="55"/>
                  </a:lnTo>
                  <a:lnTo>
                    <a:pt x="357" y="43"/>
                  </a:lnTo>
                  <a:lnTo>
                    <a:pt x="346" y="30"/>
                  </a:lnTo>
                  <a:lnTo>
                    <a:pt x="335" y="21"/>
                  </a:lnTo>
                  <a:lnTo>
                    <a:pt x="323" y="13"/>
                  </a:lnTo>
                  <a:lnTo>
                    <a:pt x="314" y="7"/>
                  </a:lnTo>
                  <a:lnTo>
                    <a:pt x="308" y="2"/>
                  </a:lnTo>
                  <a:lnTo>
                    <a:pt x="306" y="2"/>
                  </a:lnTo>
                  <a:lnTo>
                    <a:pt x="222" y="0"/>
                  </a:lnTo>
                  <a:close/>
                </a:path>
              </a:pathLst>
            </a:custGeom>
            <a:solidFill>
              <a:srgbClr val="663300"/>
            </a:solidFill>
            <a:ln w="9525">
              <a:noFill/>
              <a:round/>
              <a:headEnd/>
              <a:tailEnd/>
            </a:ln>
          </p:spPr>
          <p:txBody>
            <a:bodyPr/>
            <a:lstStyle/>
            <a:p>
              <a:endParaRPr lang="en-GB"/>
            </a:p>
          </p:txBody>
        </p:sp>
        <p:sp>
          <p:nvSpPr>
            <p:cNvPr id="7191" name="Freeform 164"/>
            <p:cNvSpPr>
              <a:spLocks/>
            </p:cNvSpPr>
            <p:nvPr/>
          </p:nvSpPr>
          <p:spPr bwMode="auto">
            <a:xfrm>
              <a:off x="2853" y="1728"/>
              <a:ext cx="176" cy="164"/>
            </a:xfrm>
            <a:custGeom>
              <a:avLst/>
              <a:gdLst>
                <a:gd name="T0" fmla="*/ 3 w 352"/>
                <a:gd name="T1" fmla="*/ 0 h 329"/>
                <a:gd name="T2" fmla="*/ 3 w 352"/>
                <a:gd name="T3" fmla="*/ 0 h 329"/>
                <a:gd name="T4" fmla="*/ 3 w 352"/>
                <a:gd name="T5" fmla="*/ 0 h 329"/>
                <a:gd name="T6" fmla="*/ 3 w 352"/>
                <a:gd name="T7" fmla="*/ 0 h 329"/>
                <a:gd name="T8" fmla="*/ 3 w 352"/>
                <a:gd name="T9" fmla="*/ 0 h 329"/>
                <a:gd name="T10" fmla="*/ 3 w 352"/>
                <a:gd name="T11" fmla="*/ 1 h 329"/>
                <a:gd name="T12" fmla="*/ 3 w 352"/>
                <a:gd name="T13" fmla="*/ 1 h 329"/>
                <a:gd name="T14" fmla="*/ 3 w 352"/>
                <a:gd name="T15" fmla="*/ 1 h 329"/>
                <a:gd name="T16" fmla="*/ 3 w 352"/>
                <a:gd name="T17" fmla="*/ 2 h 329"/>
                <a:gd name="T18" fmla="*/ 3 w 352"/>
                <a:gd name="T19" fmla="*/ 2 h 329"/>
                <a:gd name="T20" fmla="*/ 3 w 352"/>
                <a:gd name="T21" fmla="*/ 3 h 329"/>
                <a:gd name="T22" fmla="*/ 3 w 352"/>
                <a:gd name="T23" fmla="*/ 3 h 329"/>
                <a:gd name="T24" fmla="*/ 1 w 352"/>
                <a:gd name="T25" fmla="*/ 3 h 329"/>
                <a:gd name="T26" fmla="*/ 1 w 352"/>
                <a:gd name="T27" fmla="*/ 4 h 329"/>
                <a:gd name="T28" fmla="*/ 1 w 352"/>
                <a:gd name="T29" fmla="*/ 4 h 329"/>
                <a:gd name="T30" fmla="*/ 1 w 352"/>
                <a:gd name="T31" fmla="*/ 4 h 329"/>
                <a:gd name="T32" fmla="*/ 1 w 352"/>
                <a:gd name="T33" fmla="*/ 4 h 329"/>
                <a:gd name="T34" fmla="*/ 0 w 352"/>
                <a:gd name="T35" fmla="*/ 4 h 329"/>
                <a:gd name="T36" fmla="*/ 1 w 352"/>
                <a:gd name="T37" fmla="*/ 4 h 329"/>
                <a:gd name="T38" fmla="*/ 1 w 352"/>
                <a:gd name="T39" fmla="*/ 4 h 329"/>
                <a:gd name="T40" fmla="*/ 1 w 352"/>
                <a:gd name="T41" fmla="*/ 4 h 329"/>
                <a:gd name="T42" fmla="*/ 1 w 352"/>
                <a:gd name="T43" fmla="*/ 5 h 329"/>
                <a:gd name="T44" fmla="*/ 1 w 352"/>
                <a:gd name="T45" fmla="*/ 5 h 329"/>
                <a:gd name="T46" fmla="*/ 3 w 352"/>
                <a:gd name="T47" fmla="*/ 5 h 329"/>
                <a:gd name="T48" fmla="*/ 3 w 352"/>
                <a:gd name="T49" fmla="*/ 5 h 329"/>
                <a:gd name="T50" fmla="*/ 3 w 352"/>
                <a:gd name="T51" fmla="*/ 4 h 329"/>
                <a:gd name="T52" fmla="*/ 3 w 352"/>
                <a:gd name="T53" fmla="*/ 4 h 329"/>
                <a:gd name="T54" fmla="*/ 5 w 352"/>
                <a:gd name="T55" fmla="*/ 4 h 329"/>
                <a:gd name="T56" fmla="*/ 5 w 352"/>
                <a:gd name="T57" fmla="*/ 3 h 329"/>
                <a:gd name="T58" fmla="*/ 5 w 352"/>
                <a:gd name="T59" fmla="*/ 3 h 329"/>
                <a:gd name="T60" fmla="*/ 6 w 352"/>
                <a:gd name="T61" fmla="*/ 2 h 329"/>
                <a:gd name="T62" fmla="*/ 6 w 352"/>
                <a:gd name="T63" fmla="*/ 2 h 329"/>
                <a:gd name="T64" fmla="*/ 6 w 352"/>
                <a:gd name="T65" fmla="*/ 2 h 329"/>
                <a:gd name="T66" fmla="*/ 6 w 352"/>
                <a:gd name="T67" fmla="*/ 2 h 329"/>
                <a:gd name="T68" fmla="*/ 6 w 352"/>
                <a:gd name="T69" fmla="*/ 2 h 329"/>
                <a:gd name="T70" fmla="*/ 6 w 352"/>
                <a:gd name="T71" fmla="*/ 2 h 329"/>
                <a:gd name="T72" fmla="*/ 6 w 352"/>
                <a:gd name="T73" fmla="*/ 2 h 329"/>
                <a:gd name="T74" fmla="*/ 6 w 352"/>
                <a:gd name="T75" fmla="*/ 2 h 329"/>
                <a:gd name="T76" fmla="*/ 6 w 352"/>
                <a:gd name="T77" fmla="*/ 1 h 329"/>
                <a:gd name="T78" fmla="*/ 6 w 352"/>
                <a:gd name="T79" fmla="*/ 1 h 329"/>
                <a:gd name="T80" fmla="*/ 6 w 352"/>
                <a:gd name="T81" fmla="*/ 1 h 329"/>
                <a:gd name="T82" fmla="*/ 5 w 352"/>
                <a:gd name="T83" fmla="*/ 0 h 329"/>
                <a:gd name="T84" fmla="*/ 5 w 352"/>
                <a:gd name="T85" fmla="*/ 0 h 329"/>
                <a:gd name="T86" fmla="*/ 5 w 352"/>
                <a:gd name="T87" fmla="*/ 0 h 329"/>
                <a:gd name="T88" fmla="*/ 5 w 352"/>
                <a:gd name="T89" fmla="*/ 0 h 329"/>
                <a:gd name="T90" fmla="*/ 5 w 352"/>
                <a:gd name="T91" fmla="*/ 0 h 329"/>
                <a:gd name="T92" fmla="*/ 3 w 352"/>
                <a:gd name="T93" fmla="*/ 0 h 329"/>
                <a:gd name="T94" fmla="*/ 3 w 352"/>
                <a:gd name="T95" fmla="*/ 0 h 329"/>
                <a:gd name="T96" fmla="*/ 3 w 352"/>
                <a:gd name="T97" fmla="*/ 0 h 329"/>
                <a:gd name="T98" fmla="*/ 3 w 352"/>
                <a:gd name="T99" fmla="*/ 0 h 329"/>
                <a:gd name="T100" fmla="*/ 3 w 352"/>
                <a:gd name="T101" fmla="*/ 0 h 329"/>
                <a:gd name="T102" fmla="*/ 3 w 352"/>
                <a:gd name="T103" fmla="*/ 0 h 329"/>
                <a:gd name="T104" fmla="*/ 3 w 352"/>
                <a:gd name="T105" fmla="*/ 0 h 329"/>
                <a:gd name="T106" fmla="*/ 3 w 352"/>
                <a:gd name="T107" fmla="*/ 0 h 329"/>
                <a:gd name="T108" fmla="*/ 3 w 352"/>
                <a:gd name="T109" fmla="*/ 0 h 329"/>
                <a:gd name="T110" fmla="*/ 3 w 352"/>
                <a:gd name="T111" fmla="*/ 0 h 329"/>
                <a:gd name="T112" fmla="*/ 3 w 352"/>
                <a:gd name="T113" fmla="*/ 0 h 329"/>
                <a:gd name="T114" fmla="*/ 3 w 352"/>
                <a:gd name="T115" fmla="*/ 0 h 32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52"/>
                <a:gd name="T175" fmla="*/ 0 h 329"/>
                <a:gd name="T176" fmla="*/ 352 w 352"/>
                <a:gd name="T177" fmla="*/ 329 h 32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52" h="329">
                  <a:moveTo>
                    <a:pt x="156" y="10"/>
                  </a:moveTo>
                  <a:lnTo>
                    <a:pt x="160" y="12"/>
                  </a:lnTo>
                  <a:lnTo>
                    <a:pt x="170" y="18"/>
                  </a:lnTo>
                  <a:lnTo>
                    <a:pt x="185" y="29"/>
                  </a:lnTo>
                  <a:lnTo>
                    <a:pt x="202" y="46"/>
                  </a:lnTo>
                  <a:lnTo>
                    <a:pt x="217" y="65"/>
                  </a:lnTo>
                  <a:lnTo>
                    <a:pt x="229" y="88"/>
                  </a:lnTo>
                  <a:lnTo>
                    <a:pt x="234" y="116"/>
                  </a:lnTo>
                  <a:lnTo>
                    <a:pt x="234" y="147"/>
                  </a:lnTo>
                  <a:lnTo>
                    <a:pt x="221" y="179"/>
                  </a:lnTo>
                  <a:lnTo>
                    <a:pt x="196" y="206"/>
                  </a:lnTo>
                  <a:lnTo>
                    <a:pt x="162" y="231"/>
                  </a:lnTo>
                  <a:lnTo>
                    <a:pt x="126" y="253"/>
                  </a:lnTo>
                  <a:lnTo>
                    <a:pt x="86" y="269"/>
                  </a:lnTo>
                  <a:lnTo>
                    <a:pt x="52" y="282"/>
                  </a:lnTo>
                  <a:lnTo>
                    <a:pt x="23" y="288"/>
                  </a:lnTo>
                  <a:lnTo>
                    <a:pt x="6" y="289"/>
                  </a:lnTo>
                  <a:lnTo>
                    <a:pt x="0" y="289"/>
                  </a:lnTo>
                  <a:lnTo>
                    <a:pt x="8" y="295"/>
                  </a:lnTo>
                  <a:lnTo>
                    <a:pt x="27" y="305"/>
                  </a:lnTo>
                  <a:lnTo>
                    <a:pt x="54" y="314"/>
                  </a:lnTo>
                  <a:lnTo>
                    <a:pt x="84" y="324"/>
                  </a:lnTo>
                  <a:lnTo>
                    <a:pt x="120" y="329"/>
                  </a:lnTo>
                  <a:lnTo>
                    <a:pt x="154" y="329"/>
                  </a:lnTo>
                  <a:lnTo>
                    <a:pt x="189" y="324"/>
                  </a:lnTo>
                  <a:lnTo>
                    <a:pt x="219" y="307"/>
                  </a:lnTo>
                  <a:lnTo>
                    <a:pt x="248" y="288"/>
                  </a:lnTo>
                  <a:lnTo>
                    <a:pt x="274" y="261"/>
                  </a:lnTo>
                  <a:lnTo>
                    <a:pt x="299" y="236"/>
                  </a:lnTo>
                  <a:lnTo>
                    <a:pt x="316" y="212"/>
                  </a:lnTo>
                  <a:lnTo>
                    <a:pt x="331" y="191"/>
                  </a:lnTo>
                  <a:lnTo>
                    <a:pt x="339" y="175"/>
                  </a:lnTo>
                  <a:lnTo>
                    <a:pt x="343" y="170"/>
                  </a:lnTo>
                  <a:lnTo>
                    <a:pt x="344" y="170"/>
                  </a:lnTo>
                  <a:lnTo>
                    <a:pt x="346" y="166"/>
                  </a:lnTo>
                  <a:lnTo>
                    <a:pt x="350" y="160"/>
                  </a:lnTo>
                  <a:lnTo>
                    <a:pt x="352" y="151"/>
                  </a:lnTo>
                  <a:lnTo>
                    <a:pt x="352" y="137"/>
                  </a:lnTo>
                  <a:lnTo>
                    <a:pt x="350" y="122"/>
                  </a:lnTo>
                  <a:lnTo>
                    <a:pt x="343" y="101"/>
                  </a:lnTo>
                  <a:lnTo>
                    <a:pt x="329" y="77"/>
                  </a:lnTo>
                  <a:lnTo>
                    <a:pt x="312" y="52"/>
                  </a:lnTo>
                  <a:lnTo>
                    <a:pt x="299" y="33"/>
                  </a:lnTo>
                  <a:lnTo>
                    <a:pt x="284" y="19"/>
                  </a:lnTo>
                  <a:lnTo>
                    <a:pt x="272" y="12"/>
                  </a:lnTo>
                  <a:lnTo>
                    <a:pt x="261" y="6"/>
                  </a:lnTo>
                  <a:lnTo>
                    <a:pt x="251" y="4"/>
                  </a:lnTo>
                  <a:lnTo>
                    <a:pt x="240" y="2"/>
                  </a:lnTo>
                  <a:lnTo>
                    <a:pt x="230" y="2"/>
                  </a:lnTo>
                  <a:lnTo>
                    <a:pt x="217" y="0"/>
                  </a:lnTo>
                  <a:lnTo>
                    <a:pt x="204" y="0"/>
                  </a:lnTo>
                  <a:lnTo>
                    <a:pt x="192" y="0"/>
                  </a:lnTo>
                  <a:lnTo>
                    <a:pt x="181" y="4"/>
                  </a:lnTo>
                  <a:lnTo>
                    <a:pt x="170" y="4"/>
                  </a:lnTo>
                  <a:lnTo>
                    <a:pt x="162" y="6"/>
                  </a:lnTo>
                  <a:lnTo>
                    <a:pt x="158" y="8"/>
                  </a:lnTo>
                  <a:lnTo>
                    <a:pt x="156" y="10"/>
                  </a:lnTo>
                  <a:close/>
                </a:path>
              </a:pathLst>
            </a:custGeom>
            <a:solidFill>
              <a:srgbClr val="542A00"/>
            </a:solidFill>
            <a:ln w="9525">
              <a:noFill/>
              <a:round/>
              <a:headEnd/>
              <a:tailEnd/>
            </a:ln>
          </p:spPr>
          <p:txBody>
            <a:bodyPr/>
            <a:lstStyle/>
            <a:p>
              <a:endParaRPr lang="en-GB"/>
            </a:p>
          </p:txBody>
        </p:sp>
        <p:sp>
          <p:nvSpPr>
            <p:cNvPr id="7192" name="Freeform 165"/>
            <p:cNvSpPr>
              <a:spLocks/>
            </p:cNvSpPr>
            <p:nvPr/>
          </p:nvSpPr>
          <p:spPr bwMode="auto">
            <a:xfrm>
              <a:off x="2870" y="2067"/>
              <a:ext cx="179" cy="130"/>
            </a:xfrm>
            <a:custGeom>
              <a:avLst/>
              <a:gdLst>
                <a:gd name="T0" fmla="*/ 1 w 357"/>
                <a:gd name="T1" fmla="*/ 1 h 261"/>
                <a:gd name="T2" fmla="*/ 0 w 357"/>
                <a:gd name="T3" fmla="*/ 1 h 261"/>
                <a:gd name="T4" fmla="*/ 1 w 357"/>
                <a:gd name="T5" fmla="*/ 2 h 261"/>
                <a:gd name="T6" fmla="*/ 1 w 357"/>
                <a:gd name="T7" fmla="*/ 2 h 261"/>
                <a:gd name="T8" fmla="*/ 1 w 357"/>
                <a:gd name="T9" fmla="*/ 2 h 261"/>
                <a:gd name="T10" fmla="*/ 1 w 357"/>
                <a:gd name="T11" fmla="*/ 2 h 261"/>
                <a:gd name="T12" fmla="*/ 1 w 357"/>
                <a:gd name="T13" fmla="*/ 3 h 261"/>
                <a:gd name="T14" fmla="*/ 1 w 357"/>
                <a:gd name="T15" fmla="*/ 3 h 261"/>
                <a:gd name="T16" fmla="*/ 1 w 357"/>
                <a:gd name="T17" fmla="*/ 3 h 261"/>
                <a:gd name="T18" fmla="*/ 1 w 357"/>
                <a:gd name="T19" fmla="*/ 3 h 261"/>
                <a:gd name="T20" fmla="*/ 1 w 357"/>
                <a:gd name="T21" fmla="*/ 3 h 261"/>
                <a:gd name="T22" fmla="*/ 1 w 357"/>
                <a:gd name="T23" fmla="*/ 3 h 261"/>
                <a:gd name="T24" fmla="*/ 1 w 357"/>
                <a:gd name="T25" fmla="*/ 3 h 261"/>
                <a:gd name="T26" fmla="*/ 1 w 357"/>
                <a:gd name="T27" fmla="*/ 3 h 261"/>
                <a:gd name="T28" fmla="*/ 2 w 357"/>
                <a:gd name="T29" fmla="*/ 4 h 261"/>
                <a:gd name="T30" fmla="*/ 2 w 357"/>
                <a:gd name="T31" fmla="*/ 4 h 261"/>
                <a:gd name="T32" fmla="*/ 2 w 357"/>
                <a:gd name="T33" fmla="*/ 4 h 261"/>
                <a:gd name="T34" fmla="*/ 3 w 357"/>
                <a:gd name="T35" fmla="*/ 4 h 261"/>
                <a:gd name="T36" fmla="*/ 4 w 357"/>
                <a:gd name="T37" fmla="*/ 3 h 261"/>
                <a:gd name="T38" fmla="*/ 4 w 357"/>
                <a:gd name="T39" fmla="*/ 3 h 261"/>
                <a:gd name="T40" fmla="*/ 5 w 357"/>
                <a:gd name="T41" fmla="*/ 3 h 261"/>
                <a:gd name="T42" fmla="*/ 5 w 357"/>
                <a:gd name="T43" fmla="*/ 3 h 261"/>
                <a:gd name="T44" fmla="*/ 6 w 357"/>
                <a:gd name="T45" fmla="*/ 3 h 261"/>
                <a:gd name="T46" fmla="*/ 6 w 357"/>
                <a:gd name="T47" fmla="*/ 2 h 261"/>
                <a:gd name="T48" fmla="*/ 6 w 357"/>
                <a:gd name="T49" fmla="*/ 2 h 261"/>
                <a:gd name="T50" fmla="*/ 6 w 357"/>
                <a:gd name="T51" fmla="*/ 2 h 261"/>
                <a:gd name="T52" fmla="*/ 6 w 357"/>
                <a:gd name="T53" fmla="*/ 2 h 261"/>
                <a:gd name="T54" fmla="*/ 6 w 357"/>
                <a:gd name="T55" fmla="*/ 1 h 261"/>
                <a:gd name="T56" fmla="*/ 6 w 357"/>
                <a:gd name="T57" fmla="*/ 1 h 261"/>
                <a:gd name="T58" fmla="*/ 6 w 357"/>
                <a:gd name="T59" fmla="*/ 1 h 261"/>
                <a:gd name="T60" fmla="*/ 6 w 357"/>
                <a:gd name="T61" fmla="*/ 0 h 261"/>
                <a:gd name="T62" fmla="*/ 6 w 357"/>
                <a:gd name="T63" fmla="*/ 0 h 261"/>
                <a:gd name="T64" fmla="*/ 6 w 357"/>
                <a:gd name="T65" fmla="*/ 0 h 261"/>
                <a:gd name="T66" fmla="*/ 6 w 357"/>
                <a:gd name="T67" fmla="*/ 0 h 261"/>
                <a:gd name="T68" fmla="*/ 6 w 357"/>
                <a:gd name="T69" fmla="*/ 0 h 261"/>
                <a:gd name="T70" fmla="*/ 5 w 357"/>
                <a:gd name="T71" fmla="*/ 0 h 261"/>
                <a:gd name="T72" fmla="*/ 5 w 357"/>
                <a:gd name="T73" fmla="*/ 0 h 261"/>
                <a:gd name="T74" fmla="*/ 5 w 357"/>
                <a:gd name="T75" fmla="*/ 0 h 261"/>
                <a:gd name="T76" fmla="*/ 5 w 357"/>
                <a:gd name="T77" fmla="*/ 0 h 261"/>
                <a:gd name="T78" fmla="*/ 5 w 357"/>
                <a:gd name="T79" fmla="*/ 0 h 261"/>
                <a:gd name="T80" fmla="*/ 5 w 357"/>
                <a:gd name="T81" fmla="*/ 0 h 261"/>
                <a:gd name="T82" fmla="*/ 5 w 357"/>
                <a:gd name="T83" fmla="*/ 0 h 261"/>
                <a:gd name="T84" fmla="*/ 4 w 357"/>
                <a:gd name="T85" fmla="*/ 0 h 261"/>
                <a:gd name="T86" fmla="*/ 4 w 357"/>
                <a:gd name="T87" fmla="*/ 0 h 261"/>
                <a:gd name="T88" fmla="*/ 4 w 357"/>
                <a:gd name="T89" fmla="*/ 0 h 261"/>
                <a:gd name="T90" fmla="*/ 4 w 357"/>
                <a:gd name="T91" fmla="*/ 0 h 261"/>
                <a:gd name="T92" fmla="*/ 4 w 357"/>
                <a:gd name="T93" fmla="*/ 0 h 261"/>
                <a:gd name="T94" fmla="*/ 4 w 357"/>
                <a:gd name="T95" fmla="*/ 0 h 261"/>
                <a:gd name="T96" fmla="*/ 3 w 357"/>
                <a:gd name="T97" fmla="*/ 0 h 261"/>
                <a:gd name="T98" fmla="*/ 3 w 357"/>
                <a:gd name="T99" fmla="*/ 0 h 261"/>
                <a:gd name="T100" fmla="*/ 3 w 357"/>
                <a:gd name="T101" fmla="*/ 0 h 261"/>
                <a:gd name="T102" fmla="*/ 3 w 357"/>
                <a:gd name="T103" fmla="*/ 0 h 261"/>
                <a:gd name="T104" fmla="*/ 2 w 357"/>
                <a:gd name="T105" fmla="*/ 0 h 261"/>
                <a:gd name="T106" fmla="*/ 2 w 357"/>
                <a:gd name="T107" fmla="*/ 0 h 261"/>
                <a:gd name="T108" fmla="*/ 2 w 357"/>
                <a:gd name="T109" fmla="*/ 0 h 261"/>
                <a:gd name="T110" fmla="*/ 2 w 357"/>
                <a:gd name="T111" fmla="*/ 0 h 261"/>
                <a:gd name="T112" fmla="*/ 2 w 357"/>
                <a:gd name="T113" fmla="*/ 0 h 261"/>
                <a:gd name="T114" fmla="*/ 1 w 357"/>
                <a:gd name="T115" fmla="*/ 1 h 261"/>
                <a:gd name="T116" fmla="*/ 1 w 357"/>
                <a:gd name="T117" fmla="*/ 1 h 26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57"/>
                <a:gd name="T178" fmla="*/ 0 h 261"/>
                <a:gd name="T179" fmla="*/ 357 w 357"/>
                <a:gd name="T180" fmla="*/ 261 h 26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57" h="261">
                  <a:moveTo>
                    <a:pt x="3" y="109"/>
                  </a:moveTo>
                  <a:lnTo>
                    <a:pt x="0" y="116"/>
                  </a:lnTo>
                  <a:lnTo>
                    <a:pt x="2" y="129"/>
                  </a:lnTo>
                  <a:lnTo>
                    <a:pt x="3" y="147"/>
                  </a:lnTo>
                  <a:lnTo>
                    <a:pt x="9" y="168"/>
                  </a:lnTo>
                  <a:lnTo>
                    <a:pt x="13" y="187"/>
                  </a:lnTo>
                  <a:lnTo>
                    <a:pt x="19" y="206"/>
                  </a:lnTo>
                  <a:lnTo>
                    <a:pt x="22" y="219"/>
                  </a:lnTo>
                  <a:lnTo>
                    <a:pt x="28" y="228"/>
                  </a:lnTo>
                  <a:lnTo>
                    <a:pt x="32" y="234"/>
                  </a:lnTo>
                  <a:lnTo>
                    <a:pt x="36" y="240"/>
                  </a:lnTo>
                  <a:lnTo>
                    <a:pt x="41" y="245"/>
                  </a:lnTo>
                  <a:lnTo>
                    <a:pt x="49" y="249"/>
                  </a:lnTo>
                  <a:lnTo>
                    <a:pt x="60" y="253"/>
                  </a:lnTo>
                  <a:lnTo>
                    <a:pt x="78" y="257"/>
                  </a:lnTo>
                  <a:lnTo>
                    <a:pt x="98" y="259"/>
                  </a:lnTo>
                  <a:lnTo>
                    <a:pt x="125" y="261"/>
                  </a:lnTo>
                  <a:lnTo>
                    <a:pt x="157" y="257"/>
                  </a:lnTo>
                  <a:lnTo>
                    <a:pt x="194" y="251"/>
                  </a:lnTo>
                  <a:lnTo>
                    <a:pt x="230" y="242"/>
                  </a:lnTo>
                  <a:lnTo>
                    <a:pt x="268" y="228"/>
                  </a:lnTo>
                  <a:lnTo>
                    <a:pt x="300" y="215"/>
                  </a:lnTo>
                  <a:lnTo>
                    <a:pt x="328" y="202"/>
                  </a:lnTo>
                  <a:lnTo>
                    <a:pt x="347" y="188"/>
                  </a:lnTo>
                  <a:lnTo>
                    <a:pt x="357" y="177"/>
                  </a:lnTo>
                  <a:lnTo>
                    <a:pt x="357" y="164"/>
                  </a:lnTo>
                  <a:lnTo>
                    <a:pt x="355" y="145"/>
                  </a:lnTo>
                  <a:lnTo>
                    <a:pt x="351" y="122"/>
                  </a:lnTo>
                  <a:lnTo>
                    <a:pt x="347" y="99"/>
                  </a:lnTo>
                  <a:lnTo>
                    <a:pt x="340" y="78"/>
                  </a:lnTo>
                  <a:lnTo>
                    <a:pt x="336" y="59"/>
                  </a:lnTo>
                  <a:lnTo>
                    <a:pt x="334" y="48"/>
                  </a:lnTo>
                  <a:lnTo>
                    <a:pt x="332" y="44"/>
                  </a:lnTo>
                  <a:lnTo>
                    <a:pt x="330" y="44"/>
                  </a:lnTo>
                  <a:lnTo>
                    <a:pt x="325" y="44"/>
                  </a:lnTo>
                  <a:lnTo>
                    <a:pt x="319" y="46"/>
                  </a:lnTo>
                  <a:lnTo>
                    <a:pt x="311" y="46"/>
                  </a:lnTo>
                  <a:lnTo>
                    <a:pt x="300" y="46"/>
                  </a:lnTo>
                  <a:lnTo>
                    <a:pt x="290" y="46"/>
                  </a:lnTo>
                  <a:lnTo>
                    <a:pt x="281" y="44"/>
                  </a:lnTo>
                  <a:lnTo>
                    <a:pt x="270" y="40"/>
                  </a:lnTo>
                  <a:lnTo>
                    <a:pt x="258" y="34"/>
                  </a:lnTo>
                  <a:lnTo>
                    <a:pt x="247" y="29"/>
                  </a:lnTo>
                  <a:lnTo>
                    <a:pt x="237" y="23"/>
                  </a:lnTo>
                  <a:lnTo>
                    <a:pt x="226" y="17"/>
                  </a:lnTo>
                  <a:lnTo>
                    <a:pt x="214" y="12"/>
                  </a:lnTo>
                  <a:lnTo>
                    <a:pt x="205" y="8"/>
                  </a:lnTo>
                  <a:lnTo>
                    <a:pt x="194" y="4"/>
                  </a:lnTo>
                  <a:lnTo>
                    <a:pt x="184" y="2"/>
                  </a:lnTo>
                  <a:lnTo>
                    <a:pt x="171" y="0"/>
                  </a:lnTo>
                  <a:lnTo>
                    <a:pt x="155" y="0"/>
                  </a:lnTo>
                  <a:lnTo>
                    <a:pt x="140" y="2"/>
                  </a:lnTo>
                  <a:lnTo>
                    <a:pt x="127" y="6"/>
                  </a:lnTo>
                  <a:lnTo>
                    <a:pt x="112" y="10"/>
                  </a:lnTo>
                  <a:lnTo>
                    <a:pt x="102" y="12"/>
                  </a:lnTo>
                  <a:lnTo>
                    <a:pt x="93" y="14"/>
                  </a:lnTo>
                  <a:lnTo>
                    <a:pt x="93" y="15"/>
                  </a:lnTo>
                  <a:lnTo>
                    <a:pt x="3" y="109"/>
                  </a:lnTo>
                  <a:close/>
                </a:path>
              </a:pathLst>
            </a:custGeom>
            <a:solidFill>
              <a:srgbClr val="DEB375"/>
            </a:solidFill>
            <a:ln w="9525">
              <a:noFill/>
              <a:round/>
              <a:headEnd/>
              <a:tailEnd/>
            </a:ln>
          </p:spPr>
          <p:txBody>
            <a:bodyPr/>
            <a:lstStyle/>
            <a:p>
              <a:endParaRPr lang="en-GB"/>
            </a:p>
          </p:txBody>
        </p:sp>
        <p:sp>
          <p:nvSpPr>
            <p:cNvPr id="7193" name="Freeform 166"/>
            <p:cNvSpPr>
              <a:spLocks/>
            </p:cNvSpPr>
            <p:nvPr/>
          </p:nvSpPr>
          <p:spPr bwMode="auto">
            <a:xfrm>
              <a:off x="2880" y="2090"/>
              <a:ext cx="171" cy="112"/>
            </a:xfrm>
            <a:custGeom>
              <a:avLst/>
              <a:gdLst>
                <a:gd name="T0" fmla="*/ 3 w 342"/>
                <a:gd name="T1" fmla="*/ 0 h 224"/>
                <a:gd name="T2" fmla="*/ 3 w 342"/>
                <a:gd name="T3" fmla="*/ 1 h 224"/>
                <a:gd name="T4" fmla="*/ 3 w 342"/>
                <a:gd name="T5" fmla="*/ 1 h 224"/>
                <a:gd name="T6" fmla="*/ 3 w 342"/>
                <a:gd name="T7" fmla="*/ 1 h 224"/>
                <a:gd name="T8" fmla="*/ 3 w 342"/>
                <a:gd name="T9" fmla="*/ 1 h 224"/>
                <a:gd name="T10" fmla="*/ 3 w 342"/>
                <a:gd name="T11" fmla="*/ 2 h 224"/>
                <a:gd name="T12" fmla="*/ 3 w 342"/>
                <a:gd name="T13" fmla="*/ 2 h 224"/>
                <a:gd name="T14" fmla="*/ 3 w 342"/>
                <a:gd name="T15" fmla="*/ 2 h 224"/>
                <a:gd name="T16" fmla="*/ 3 w 342"/>
                <a:gd name="T17" fmla="*/ 3 h 224"/>
                <a:gd name="T18" fmla="*/ 3 w 342"/>
                <a:gd name="T19" fmla="*/ 3 h 224"/>
                <a:gd name="T20" fmla="*/ 3 w 342"/>
                <a:gd name="T21" fmla="*/ 3 h 224"/>
                <a:gd name="T22" fmla="*/ 1 w 342"/>
                <a:gd name="T23" fmla="*/ 3 h 224"/>
                <a:gd name="T24" fmla="*/ 1 w 342"/>
                <a:gd name="T25" fmla="*/ 3 h 224"/>
                <a:gd name="T26" fmla="*/ 1 w 342"/>
                <a:gd name="T27" fmla="*/ 3 h 224"/>
                <a:gd name="T28" fmla="*/ 1 w 342"/>
                <a:gd name="T29" fmla="*/ 3 h 224"/>
                <a:gd name="T30" fmla="*/ 1 w 342"/>
                <a:gd name="T31" fmla="*/ 3 h 224"/>
                <a:gd name="T32" fmla="*/ 0 w 342"/>
                <a:gd name="T33" fmla="*/ 3 h 224"/>
                <a:gd name="T34" fmla="*/ 0 w 342"/>
                <a:gd name="T35" fmla="*/ 3 h 224"/>
                <a:gd name="T36" fmla="*/ 1 w 342"/>
                <a:gd name="T37" fmla="*/ 3 h 224"/>
                <a:gd name="T38" fmla="*/ 1 w 342"/>
                <a:gd name="T39" fmla="*/ 3 h 224"/>
                <a:gd name="T40" fmla="*/ 1 w 342"/>
                <a:gd name="T41" fmla="*/ 4 h 224"/>
                <a:gd name="T42" fmla="*/ 1 w 342"/>
                <a:gd name="T43" fmla="*/ 4 h 224"/>
                <a:gd name="T44" fmla="*/ 1 w 342"/>
                <a:gd name="T45" fmla="*/ 4 h 224"/>
                <a:gd name="T46" fmla="*/ 1 w 342"/>
                <a:gd name="T47" fmla="*/ 4 h 224"/>
                <a:gd name="T48" fmla="*/ 1 w 342"/>
                <a:gd name="T49" fmla="*/ 4 h 224"/>
                <a:gd name="T50" fmla="*/ 3 w 342"/>
                <a:gd name="T51" fmla="*/ 4 h 224"/>
                <a:gd name="T52" fmla="*/ 3 w 342"/>
                <a:gd name="T53" fmla="*/ 4 h 224"/>
                <a:gd name="T54" fmla="*/ 3 w 342"/>
                <a:gd name="T55" fmla="*/ 4 h 224"/>
                <a:gd name="T56" fmla="*/ 5 w 342"/>
                <a:gd name="T57" fmla="*/ 3 h 224"/>
                <a:gd name="T58" fmla="*/ 5 w 342"/>
                <a:gd name="T59" fmla="*/ 3 h 224"/>
                <a:gd name="T60" fmla="*/ 5 w 342"/>
                <a:gd name="T61" fmla="*/ 3 h 224"/>
                <a:gd name="T62" fmla="*/ 5 w 342"/>
                <a:gd name="T63" fmla="*/ 3 h 224"/>
                <a:gd name="T64" fmla="*/ 5 w 342"/>
                <a:gd name="T65" fmla="*/ 3 h 224"/>
                <a:gd name="T66" fmla="*/ 5 w 342"/>
                <a:gd name="T67" fmla="*/ 0 h 224"/>
                <a:gd name="T68" fmla="*/ 5 w 342"/>
                <a:gd name="T69" fmla="*/ 1 h 224"/>
                <a:gd name="T70" fmla="*/ 3 w 342"/>
                <a:gd name="T71" fmla="*/ 0 h 224"/>
                <a:gd name="T72" fmla="*/ 3 w 342"/>
                <a:gd name="T73" fmla="*/ 0 h 2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42"/>
                <a:gd name="T112" fmla="*/ 0 h 224"/>
                <a:gd name="T113" fmla="*/ 342 w 342"/>
                <a:gd name="T114" fmla="*/ 224 h 2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42" h="224">
                  <a:moveTo>
                    <a:pt x="239" y="0"/>
                  </a:moveTo>
                  <a:lnTo>
                    <a:pt x="239" y="4"/>
                  </a:lnTo>
                  <a:lnTo>
                    <a:pt x="237" y="13"/>
                  </a:lnTo>
                  <a:lnTo>
                    <a:pt x="235" y="26"/>
                  </a:lnTo>
                  <a:lnTo>
                    <a:pt x="232" y="47"/>
                  </a:lnTo>
                  <a:lnTo>
                    <a:pt x="226" y="68"/>
                  </a:lnTo>
                  <a:lnTo>
                    <a:pt x="216" y="89"/>
                  </a:lnTo>
                  <a:lnTo>
                    <a:pt x="203" y="112"/>
                  </a:lnTo>
                  <a:lnTo>
                    <a:pt x="188" y="131"/>
                  </a:lnTo>
                  <a:lnTo>
                    <a:pt x="163" y="146"/>
                  </a:lnTo>
                  <a:lnTo>
                    <a:pt x="135" y="158"/>
                  </a:lnTo>
                  <a:lnTo>
                    <a:pt x="104" y="165"/>
                  </a:lnTo>
                  <a:lnTo>
                    <a:pt x="74" y="173"/>
                  </a:lnTo>
                  <a:lnTo>
                    <a:pt x="45" y="175"/>
                  </a:lnTo>
                  <a:lnTo>
                    <a:pt x="21" y="177"/>
                  </a:lnTo>
                  <a:lnTo>
                    <a:pt x="5" y="177"/>
                  </a:lnTo>
                  <a:lnTo>
                    <a:pt x="0" y="179"/>
                  </a:lnTo>
                  <a:lnTo>
                    <a:pt x="0" y="180"/>
                  </a:lnTo>
                  <a:lnTo>
                    <a:pt x="2" y="184"/>
                  </a:lnTo>
                  <a:lnTo>
                    <a:pt x="7" y="192"/>
                  </a:lnTo>
                  <a:lnTo>
                    <a:pt x="17" y="199"/>
                  </a:lnTo>
                  <a:lnTo>
                    <a:pt x="30" y="209"/>
                  </a:lnTo>
                  <a:lnTo>
                    <a:pt x="51" y="217"/>
                  </a:lnTo>
                  <a:lnTo>
                    <a:pt x="78" y="220"/>
                  </a:lnTo>
                  <a:lnTo>
                    <a:pt x="114" y="224"/>
                  </a:lnTo>
                  <a:lnTo>
                    <a:pt x="154" y="220"/>
                  </a:lnTo>
                  <a:lnTo>
                    <a:pt x="194" y="211"/>
                  </a:lnTo>
                  <a:lnTo>
                    <a:pt x="232" y="196"/>
                  </a:lnTo>
                  <a:lnTo>
                    <a:pt x="268" y="180"/>
                  </a:lnTo>
                  <a:lnTo>
                    <a:pt x="296" y="163"/>
                  </a:lnTo>
                  <a:lnTo>
                    <a:pt x="321" y="148"/>
                  </a:lnTo>
                  <a:lnTo>
                    <a:pt x="336" y="139"/>
                  </a:lnTo>
                  <a:lnTo>
                    <a:pt x="342" y="135"/>
                  </a:lnTo>
                  <a:lnTo>
                    <a:pt x="313" y="0"/>
                  </a:lnTo>
                  <a:lnTo>
                    <a:pt x="275" y="4"/>
                  </a:lnTo>
                  <a:lnTo>
                    <a:pt x="239" y="0"/>
                  </a:lnTo>
                  <a:close/>
                </a:path>
              </a:pathLst>
            </a:custGeom>
            <a:solidFill>
              <a:srgbClr val="CF9157"/>
            </a:solidFill>
            <a:ln w="9525">
              <a:noFill/>
              <a:round/>
              <a:headEnd/>
              <a:tailEnd/>
            </a:ln>
          </p:spPr>
          <p:txBody>
            <a:bodyPr/>
            <a:lstStyle/>
            <a:p>
              <a:endParaRPr lang="en-GB"/>
            </a:p>
          </p:txBody>
        </p:sp>
        <p:sp>
          <p:nvSpPr>
            <p:cNvPr id="7194" name="Freeform 167"/>
            <p:cNvSpPr>
              <a:spLocks/>
            </p:cNvSpPr>
            <p:nvPr/>
          </p:nvSpPr>
          <p:spPr bwMode="auto">
            <a:xfrm>
              <a:off x="2890" y="2085"/>
              <a:ext cx="65" cy="46"/>
            </a:xfrm>
            <a:custGeom>
              <a:avLst/>
              <a:gdLst>
                <a:gd name="T0" fmla="*/ 1 w 129"/>
                <a:gd name="T1" fmla="*/ 1 h 92"/>
                <a:gd name="T2" fmla="*/ 1 w 129"/>
                <a:gd name="T3" fmla="*/ 1 h 92"/>
                <a:gd name="T4" fmla="*/ 1 w 129"/>
                <a:gd name="T5" fmla="*/ 1 h 92"/>
                <a:gd name="T6" fmla="*/ 1 w 129"/>
                <a:gd name="T7" fmla="*/ 1 h 92"/>
                <a:gd name="T8" fmla="*/ 1 w 129"/>
                <a:gd name="T9" fmla="*/ 1 h 92"/>
                <a:gd name="T10" fmla="*/ 2 w 129"/>
                <a:gd name="T11" fmla="*/ 1 h 92"/>
                <a:gd name="T12" fmla="*/ 2 w 129"/>
                <a:gd name="T13" fmla="*/ 1 h 92"/>
                <a:gd name="T14" fmla="*/ 2 w 129"/>
                <a:gd name="T15" fmla="*/ 1 h 92"/>
                <a:gd name="T16" fmla="*/ 2 w 129"/>
                <a:gd name="T17" fmla="*/ 1 h 92"/>
                <a:gd name="T18" fmla="*/ 3 w 129"/>
                <a:gd name="T19" fmla="*/ 1 h 92"/>
                <a:gd name="T20" fmla="*/ 3 w 129"/>
                <a:gd name="T21" fmla="*/ 1 h 92"/>
                <a:gd name="T22" fmla="*/ 2 w 129"/>
                <a:gd name="T23" fmla="*/ 1 h 92"/>
                <a:gd name="T24" fmla="*/ 2 w 129"/>
                <a:gd name="T25" fmla="*/ 1 h 92"/>
                <a:gd name="T26" fmla="*/ 2 w 129"/>
                <a:gd name="T27" fmla="*/ 1 h 92"/>
                <a:gd name="T28" fmla="*/ 2 w 129"/>
                <a:gd name="T29" fmla="*/ 1 h 92"/>
                <a:gd name="T30" fmla="*/ 2 w 129"/>
                <a:gd name="T31" fmla="*/ 0 h 92"/>
                <a:gd name="T32" fmla="*/ 2 w 129"/>
                <a:gd name="T33" fmla="*/ 0 h 92"/>
                <a:gd name="T34" fmla="*/ 2 w 129"/>
                <a:gd name="T35" fmla="*/ 0 h 92"/>
                <a:gd name="T36" fmla="*/ 1 w 129"/>
                <a:gd name="T37" fmla="*/ 1 h 92"/>
                <a:gd name="T38" fmla="*/ 1 w 129"/>
                <a:gd name="T39" fmla="*/ 1 h 92"/>
                <a:gd name="T40" fmla="*/ 1 w 129"/>
                <a:gd name="T41" fmla="*/ 1 h 92"/>
                <a:gd name="T42" fmla="*/ 1 w 129"/>
                <a:gd name="T43" fmla="*/ 1 h 92"/>
                <a:gd name="T44" fmla="*/ 1 w 129"/>
                <a:gd name="T45" fmla="*/ 1 h 92"/>
                <a:gd name="T46" fmla="*/ 1 w 129"/>
                <a:gd name="T47" fmla="*/ 1 h 92"/>
                <a:gd name="T48" fmla="*/ 0 w 129"/>
                <a:gd name="T49" fmla="*/ 1 h 92"/>
                <a:gd name="T50" fmla="*/ 1 w 129"/>
                <a:gd name="T51" fmla="*/ 1 h 92"/>
                <a:gd name="T52" fmla="*/ 1 w 129"/>
                <a:gd name="T53" fmla="*/ 1 h 9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29"/>
                <a:gd name="T82" fmla="*/ 0 h 92"/>
                <a:gd name="T83" fmla="*/ 129 w 129"/>
                <a:gd name="T84" fmla="*/ 92 h 92"/>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29" h="92">
                  <a:moveTo>
                    <a:pt x="9" y="92"/>
                  </a:moveTo>
                  <a:lnTo>
                    <a:pt x="15" y="90"/>
                  </a:lnTo>
                  <a:lnTo>
                    <a:pt x="26" y="88"/>
                  </a:lnTo>
                  <a:lnTo>
                    <a:pt x="43" y="82"/>
                  </a:lnTo>
                  <a:lnTo>
                    <a:pt x="62" y="76"/>
                  </a:lnTo>
                  <a:lnTo>
                    <a:pt x="83" y="69"/>
                  </a:lnTo>
                  <a:lnTo>
                    <a:pt x="102" y="61"/>
                  </a:lnTo>
                  <a:lnTo>
                    <a:pt x="117" y="55"/>
                  </a:lnTo>
                  <a:lnTo>
                    <a:pt x="127" y="48"/>
                  </a:lnTo>
                  <a:lnTo>
                    <a:pt x="129" y="40"/>
                  </a:lnTo>
                  <a:lnTo>
                    <a:pt x="129" y="33"/>
                  </a:lnTo>
                  <a:lnTo>
                    <a:pt x="125" y="25"/>
                  </a:lnTo>
                  <a:lnTo>
                    <a:pt x="117" y="19"/>
                  </a:lnTo>
                  <a:lnTo>
                    <a:pt x="108" y="10"/>
                  </a:lnTo>
                  <a:lnTo>
                    <a:pt x="98" y="4"/>
                  </a:lnTo>
                  <a:lnTo>
                    <a:pt x="87" y="0"/>
                  </a:lnTo>
                  <a:lnTo>
                    <a:pt x="77" y="0"/>
                  </a:lnTo>
                  <a:lnTo>
                    <a:pt x="66" y="0"/>
                  </a:lnTo>
                  <a:lnTo>
                    <a:pt x="55" y="6"/>
                  </a:lnTo>
                  <a:lnTo>
                    <a:pt x="41" y="14"/>
                  </a:lnTo>
                  <a:lnTo>
                    <a:pt x="28" y="23"/>
                  </a:lnTo>
                  <a:lnTo>
                    <a:pt x="17" y="33"/>
                  </a:lnTo>
                  <a:lnTo>
                    <a:pt x="7" y="40"/>
                  </a:lnTo>
                  <a:lnTo>
                    <a:pt x="1" y="46"/>
                  </a:lnTo>
                  <a:lnTo>
                    <a:pt x="0" y="48"/>
                  </a:lnTo>
                  <a:lnTo>
                    <a:pt x="9" y="92"/>
                  </a:lnTo>
                  <a:close/>
                </a:path>
              </a:pathLst>
            </a:custGeom>
            <a:solidFill>
              <a:srgbClr val="CF9157"/>
            </a:solidFill>
            <a:ln w="9525">
              <a:noFill/>
              <a:round/>
              <a:headEnd/>
              <a:tailEnd/>
            </a:ln>
          </p:spPr>
          <p:txBody>
            <a:bodyPr/>
            <a:lstStyle/>
            <a:p>
              <a:endParaRPr lang="en-GB"/>
            </a:p>
          </p:txBody>
        </p:sp>
        <p:sp>
          <p:nvSpPr>
            <p:cNvPr id="7195" name="Freeform 168"/>
            <p:cNvSpPr>
              <a:spLocks/>
            </p:cNvSpPr>
            <p:nvPr/>
          </p:nvSpPr>
          <p:spPr bwMode="auto">
            <a:xfrm>
              <a:off x="2866" y="2059"/>
              <a:ext cx="58" cy="68"/>
            </a:xfrm>
            <a:custGeom>
              <a:avLst/>
              <a:gdLst>
                <a:gd name="T0" fmla="*/ 0 w 118"/>
                <a:gd name="T1" fmla="*/ 1 h 137"/>
                <a:gd name="T2" fmla="*/ 0 w 118"/>
                <a:gd name="T3" fmla="*/ 1 h 137"/>
                <a:gd name="T4" fmla="*/ 0 w 118"/>
                <a:gd name="T5" fmla="*/ 1 h 137"/>
                <a:gd name="T6" fmla="*/ 0 w 118"/>
                <a:gd name="T7" fmla="*/ 1 h 137"/>
                <a:gd name="T8" fmla="*/ 0 w 118"/>
                <a:gd name="T9" fmla="*/ 1 h 137"/>
                <a:gd name="T10" fmla="*/ 0 w 118"/>
                <a:gd name="T11" fmla="*/ 1 h 137"/>
                <a:gd name="T12" fmla="*/ 0 w 118"/>
                <a:gd name="T13" fmla="*/ 1 h 137"/>
                <a:gd name="T14" fmla="*/ 0 w 118"/>
                <a:gd name="T15" fmla="*/ 1 h 137"/>
                <a:gd name="T16" fmla="*/ 0 w 118"/>
                <a:gd name="T17" fmla="*/ 1 h 137"/>
                <a:gd name="T18" fmla="*/ 0 w 118"/>
                <a:gd name="T19" fmla="*/ 0 h 137"/>
                <a:gd name="T20" fmla="*/ 0 w 118"/>
                <a:gd name="T21" fmla="*/ 0 h 137"/>
                <a:gd name="T22" fmla="*/ 0 w 118"/>
                <a:gd name="T23" fmla="*/ 0 h 137"/>
                <a:gd name="T24" fmla="*/ 0 w 118"/>
                <a:gd name="T25" fmla="*/ 0 h 137"/>
                <a:gd name="T26" fmla="*/ 0 w 118"/>
                <a:gd name="T27" fmla="*/ 0 h 137"/>
                <a:gd name="T28" fmla="*/ 0 w 118"/>
                <a:gd name="T29" fmla="*/ 0 h 137"/>
                <a:gd name="T30" fmla="*/ 0 w 118"/>
                <a:gd name="T31" fmla="*/ 0 h 137"/>
                <a:gd name="T32" fmla="*/ 0 w 118"/>
                <a:gd name="T33" fmla="*/ 0 h 137"/>
                <a:gd name="T34" fmla="*/ 0 w 118"/>
                <a:gd name="T35" fmla="*/ 0 h 137"/>
                <a:gd name="T36" fmla="*/ 0 w 118"/>
                <a:gd name="T37" fmla="*/ 0 h 137"/>
                <a:gd name="T38" fmla="*/ 0 w 118"/>
                <a:gd name="T39" fmla="*/ 0 h 137"/>
                <a:gd name="T40" fmla="*/ 0 w 118"/>
                <a:gd name="T41" fmla="*/ 0 h 137"/>
                <a:gd name="T42" fmla="*/ 1 w 118"/>
                <a:gd name="T43" fmla="*/ 0 h 137"/>
                <a:gd name="T44" fmla="*/ 1 w 118"/>
                <a:gd name="T45" fmla="*/ 0 h 137"/>
                <a:gd name="T46" fmla="*/ 1 w 118"/>
                <a:gd name="T47" fmla="*/ 0 h 137"/>
                <a:gd name="T48" fmla="*/ 1 w 118"/>
                <a:gd name="T49" fmla="*/ 0 h 137"/>
                <a:gd name="T50" fmla="*/ 1 w 118"/>
                <a:gd name="T51" fmla="*/ 0 h 137"/>
                <a:gd name="T52" fmla="*/ 1 w 118"/>
                <a:gd name="T53" fmla="*/ 0 h 137"/>
                <a:gd name="T54" fmla="*/ 1 w 118"/>
                <a:gd name="T55" fmla="*/ 1 h 137"/>
                <a:gd name="T56" fmla="*/ 1 w 118"/>
                <a:gd name="T57" fmla="*/ 1 h 137"/>
                <a:gd name="T58" fmla="*/ 1 w 118"/>
                <a:gd name="T59" fmla="*/ 1 h 137"/>
                <a:gd name="T60" fmla="*/ 1 w 118"/>
                <a:gd name="T61" fmla="*/ 1 h 137"/>
                <a:gd name="T62" fmla="*/ 1 w 118"/>
                <a:gd name="T63" fmla="*/ 1 h 137"/>
                <a:gd name="T64" fmla="*/ 1 w 118"/>
                <a:gd name="T65" fmla="*/ 1 h 137"/>
                <a:gd name="T66" fmla="*/ 1 w 118"/>
                <a:gd name="T67" fmla="*/ 1 h 137"/>
                <a:gd name="T68" fmla="*/ 1 w 118"/>
                <a:gd name="T69" fmla="*/ 1 h 137"/>
                <a:gd name="T70" fmla="*/ 1 w 118"/>
                <a:gd name="T71" fmla="*/ 1 h 137"/>
                <a:gd name="T72" fmla="*/ 1 w 118"/>
                <a:gd name="T73" fmla="*/ 1 h 137"/>
                <a:gd name="T74" fmla="*/ 1 w 118"/>
                <a:gd name="T75" fmla="*/ 1 h 137"/>
                <a:gd name="T76" fmla="*/ 1 w 118"/>
                <a:gd name="T77" fmla="*/ 1 h 137"/>
                <a:gd name="T78" fmla="*/ 1 w 118"/>
                <a:gd name="T79" fmla="*/ 2 h 137"/>
                <a:gd name="T80" fmla="*/ 0 w 118"/>
                <a:gd name="T81" fmla="*/ 2 h 137"/>
                <a:gd name="T82" fmla="*/ 0 w 118"/>
                <a:gd name="T83" fmla="*/ 2 h 137"/>
                <a:gd name="T84" fmla="*/ 0 w 118"/>
                <a:gd name="T85" fmla="*/ 2 h 137"/>
                <a:gd name="T86" fmla="*/ 0 w 118"/>
                <a:gd name="T87" fmla="*/ 2 h 137"/>
                <a:gd name="T88" fmla="*/ 0 w 118"/>
                <a:gd name="T89" fmla="*/ 2 h 137"/>
                <a:gd name="T90" fmla="*/ 0 w 118"/>
                <a:gd name="T91" fmla="*/ 1 h 137"/>
                <a:gd name="T92" fmla="*/ 0 w 118"/>
                <a:gd name="T93" fmla="*/ 1 h 137"/>
                <a:gd name="T94" fmla="*/ 0 w 118"/>
                <a:gd name="T95" fmla="*/ 1 h 137"/>
                <a:gd name="T96" fmla="*/ 0 w 118"/>
                <a:gd name="T97" fmla="*/ 1 h 137"/>
                <a:gd name="T98" fmla="*/ 0 w 118"/>
                <a:gd name="T99" fmla="*/ 1 h 13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8"/>
                <a:gd name="T151" fmla="*/ 0 h 137"/>
                <a:gd name="T152" fmla="*/ 118 w 118"/>
                <a:gd name="T153" fmla="*/ 137 h 13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8" h="137">
                  <a:moveTo>
                    <a:pt x="15" y="124"/>
                  </a:moveTo>
                  <a:lnTo>
                    <a:pt x="12" y="124"/>
                  </a:lnTo>
                  <a:lnTo>
                    <a:pt x="6" y="116"/>
                  </a:lnTo>
                  <a:lnTo>
                    <a:pt x="2" y="112"/>
                  </a:lnTo>
                  <a:lnTo>
                    <a:pt x="0" y="105"/>
                  </a:lnTo>
                  <a:lnTo>
                    <a:pt x="0" y="97"/>
                  </a:lnTo>
                  <a:lnTo>
                    <a:pt x="0" y="86"/>
                  </a:lnTo>
                  <a:lnTo>
                    <a:pt x="2" y="74"/>
                  </a:lnTo>
                  <a:lnTo>
                    <a:pt x="6" y="67"/>
                  </a:lnTo>
                  <a:lnTo>
                    <a:pt x="8" y="61"/>
                  </a:lnTo>
                  <a:lnTo>
                    <a:pt x="12" y="57"/>
                  </a:lnTo>
                  <a:lnTo>
                    <a:pt x="15" y="53"/>
                  </a:lnTo>
                  <a:lnTo>
                    <a:pt x="17" y="53"/>
                  </a:lnTo>
                  <a:lnTo>
                    <a:pt x="17" y="50"/>
                  </a:lnTo>
                  <a:lnTo>
                    <a:pt x="17" y="46"/>
                  </a:lnTo>
                  <a:lnTo>
                    <a:pt x="19" y="36"/>
                  </a:lnTo>
                  <a:lnTo>
                    <a:pt x="25" y="29"/>
                  </a:lnTo>
                  <a:lnTo>
                    <a:pt x="29" y="19"/>
                  </a:lnTo>
                  <a:lnTo>
                    <a:pt x="38" y="11"/>
                  </a:lnTo>
                  <a:lnTo>
                    <a:pt x="48" y="4"/>
                  </a:lnTo>
                  <a:lnTo>
                    <a:pt x="63" y="0"/>
                  </a:lnTo>
                  <a:lnTo>
                    <a:pt x="78" y="0"/>
                  </a:lnTo>
                  <a:lnTo>
                    <a:pt x="89" y="6"/>
                  </a:lnTo>
                  <a:lnTo>
                    <a:pt x="101" y="17"/>
                  </a:lnTo>
                  <a:lnTo>
                    <a:pt x="108" y="29"/>
                  </a:lnTo>
                  <a:lnTo>
                    <a:pt x="112" y="44"/>
                  </a:lnTo>
                  <a:lnTo>
                    <a:pt x="116" y="59"/>
                  </a:lnTo>
                  <a:lnTo>
                    <a:pt x="118" y="72"/>
                  </a:lnTo>
                  <a:lnTo>
                    <a:pt x="118" y="86"/>
                  </a:lnTo>
                  <a:lnTo>
                    <a:pt x="112" y="95"/>
                  </a:lnTo>
                  <a:lnTo>
                    <a:pt x="108" y="103"/>
                  </a:lnTo>
                  <a:lnTo>
                    <a:pt x="101" y="107"/>
                  </a:lnTo>
                  <a:lnTo>
                    <a:pt x="95" y="112"/>
                  </a:lnTo>
                  <a:lnTo>
                    <a:pt x="86" y="114"/>
                  </a:lnTo>
                  <a:lnTo>
                    <a:pt x="80" y="116"/>
                  </a:lnTo>
                  <a:lnTo>
                    <a:pt x="76" y="118"/>
                  </a:lnTo>
                  <a:lnTo>
                    <a:pt x="74" y="120"/>
                  </a:lnTo>
                  <a:lnTo>
                    <a:pt x="70" y="126"/>
                  </a:lnTo>
                  <a:lnTo>
                    <a:pt x="65" y="133"/>
                  </a:lnTo>
                  <a:lnTo>
                    <a:pt x="59" y="137"/>
                  </a:lnTo>
                  <a:lnTo>
                    <a:pt x="53" y="137"/>
                  </a:lnTo>
                  <a:lnTo>
                    <a:pt x="48" y="135"/>
                  </a:lnTo>
                  <a:lnTo>
                    <a:pt x="40" y="133"/>
                  </a:lnTo>
                  <a:lnTo>
                    <a:pt x="32" y="131"/>
                  </a:lnTo>
                  <a:lnTo>
                    <a:pt x="25" y="127"/>
                  </a:lnTo>
                  <a:lnTo>
                    <a:pt x="19" y="126"/>
                  </a:lnTo>
                  <a:lnTo>
                    <a:pt x="15" y="124"/>
                  </a:lnTo>
                  <a:close/>
                </a:path>
              </a:pathLst>
            </a:custGeom>
            <a:solidFill>
              <a:srgbClr val="827070"/>
            </a:solidFill>
            <a:ln w="9525">
              <a:noFill/>
              <a:round/>
              <a:headEnd/>
              <a:tailEnd/>
            </a:ln>
          </p:spPr>
          <p:txBody>
            <a:bodyPr/>
            <a:lstStyle/>
            <a:p>
              <a:endParaRPr lang="en-GB"/>
            </a:p>
          </p:txBody>
        </p:sp>
        <p:sp>
          <p:nvSpPr>
            <p:cNvPr id="7196" name="Freeform 169"/>
            <p:cNvSpPr>
              <a:spLocks/>
            </p:cNvSpPr>
            <p:nvPr/>
          </p:nvSpPr>
          <p:spPr bwMode="auto">
            <a:xfrm>
              <a:off x="2872" y="2059"/>
              <a:ext cx="55" cy="70"/>
            </a:xfrm>
            <a:custGeom>
              <a:avLst/>
              <a:gdLst>
                <a:gd name="T0" fmla="*/ 0 w 111"/>
                <a:gd name="T1" fmla="*/ 0 h 141"/>
                <a:gd name="T2" fmla="*/ 0 w 111"/>
                <a:gd name="T3" fmla="*/ 0 h 141"/>
                <a:gd name="T4" fmla="*/ 0 w 111"/>
                <a:gd name="T5" fmla="*/ 1 h 141"/>
                <a:gd name="T6" fmla="*/ 0 w 111"/>
                <a:gd name="T7" fmla="*/ 1 h 141"/>
                <a:gd name="T8" fmla="*/ 0 w 111"/>
                <a:gd name="T9" fmla="*/ 1 h 141"/>
                <a:gd name="T10" fmla="*/ 0 w 111"/>
                <a:gd name="T11" fmla="*/ 1 h 141"/>
                <a:gd name="T12" fmla="*/ 0 w 111"/>
                <a:gd name="T13" fmla="*/ 1 h 141"/>
                <a:gd name="T14" fmla="*/ 0 w 111"/>
                <a:gd name="T15" fmla="*/ 1 h 141"/>
                <a:gd name="T16" fmla="*/ 0 w 111"/>
                <a:gd name="T17" fmla="*/ 2 h 141"/>
                <a:gd name="T18" fmla="*/ 0 w 111"/>
                <a:gd name="T19" fmla="*/ 2 h 141"/>
                <a:gd name="T20" fmla="*/ 0 w 111"/>
                <a:gd name="T21" fmla="*/ 2 h 141"/>
                <a:gd name="T22" fmla="*/ 0 w 111"/>
                <a:gd name="T23" fmla="*/ 2 h 141"/>
                <a:gd name="T24" fmla="*/ 0 w 111"/>
                <a:gd name="T25" fmla="*/ 2 h 141"/>
                <a:gd name="T26" fmla="*/ 0 w 111"/>
                <a:gd name="T27" fmla="*/ 1 h 141"/>
                <a:gd name="T28" fmla="*/ 0 w 111"/>
                <a:gd name="T29" fmla="*/ 1 h 141"/>
                <a:gd name="T30" fmla="*/ 1 w 111"/>
                <a:gd name="T31" fmla="*/ 1 h 141"/>
                <a:gd name="T32" fmla="*/ 1 w 111"/>
                <a:gd name="T33" fmla="*/ 1 h 141"/>
                <a:gd name="T34" fmla="*/ 1 w 111"/>
                <a:gd name="T35" fmla="*/ 1 h 141"/>
                <a:gd name="T36" fmla="*/ 1 w 111"/>
                <a:gd name="T37" fmla="*/ 1 h 141"/>
                <a:gd name="T38" fmla="*/ 1 w 111"/>
                <a:gd name="T39" fmla="*/ 0 h 141"/>
                <a:gd name="T40" fmla="*/ 1 w 111"/>
                <a:gd name="T41" fmla="*/ 0 h 141"/>
                <a:gd name="T42" fmla="*/ 1 w 111"/>
                <a:gd name="T43" fmla="*/ 0 h 141"/>
                <a:gd name="T44" fmla="*/ 1 w 111"/>
                <a:gd name="T45" fmla="*/ 0 h 141"/>
                <a:gd name="T46" fmla="*/ 0 w 111"/>
                <a:gd name="T47" fmla="*/ 0 h 141"/>
                <a:gd name="T48" fmla="*/ 0 w 111"/>
                <a:gd name="T49" fmla="*/ 0 h 141"/>
                <a:gd name="T50" fmla="*/ 0 w 111"/>
                <a:gd name="T51" fmla="*/ 0 h 141"/>
                <a:gd name="T52" fmla="*/ 0 w 111"/>
                <a:gd name="T53" fmla="*/ 0 h 141"/>
                <a:gd name="T54" fmla="*/ 0 w 111"/>
                <a:gd name="T55" fmla="*/ 0 h 141"/>
                <a:gd name="T56" fmla="*/ 0 w 111"/>
                <a:gd name="T57" fmla="*/ 0 h 141"/>
                <a:gd name="T58" fmla="*/ 0 w 111"/>
                <a:gd name="T59" fmla="*/ 0 h 141"/>
                <a:gd name="T60" fmla="*/ 0 w 111"/>
                <a:gd name="T61" fmla="*/ 0 h 141"/>
                <a:gd name="T62" fmla="*/ 0 w 111"/>
                <a:gd name="T63" fmla="*/ 1 h 141"/>
                <a:gd name="T64" fmla="*/ 0 w 111"/>
                <a:gd name="T65" fmla="*/ 1 h 141"/>
                <a:gd name="T66" fmla="*/ 0 w 111"/>
                <a:gd name="T67" fmla="*/ 1 h 141"/>
                <a:gd name="T68" fmla="*/ 0 w 111"/>
                <a:gd name="T69" fmla="*/ 0 h 14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11"/>
                <a:gd name="T106" fmla="*/ 0 h 141"/>
                <a:gd name="T107" fmla="*/ 111 w 111"/>
                <a:gd name="T108" fmla="*/ 141 h 14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1" h="141">
                  <a:moveTo>
                    <a:pt x="14" y="51"/>
                  </a:moveTo>
                  <a:lnTo>
                    <a:pt x="16" y="53"/>
                  </a:lnTo>
                  <a:lnTo>
                    <a:pt x="19" y="57"/>
                  </a:lnTo>
                  <a:lnTo>
                    <a:pt x="21" y="63"/>
                  </a:lnTo>
                  <a:lnTo>
                    <a:pt x="25" y="67"/>
                  </a:lnTo>
                  <a:lnTo>
                    <a:pt x="27" y="74"/>
                  </a:lnTo>
                  <a:lnTo>
                    <a:pt x="27" y="80"/>
                  </a:lnTo>
                  <a:lnTo>
                    <a:pt x="27" y="89"/>
                  </a:lnTo>
                  <a:lnTo>
                    <a:pt x="23" y="97"/>
                  </a:lnTo>
                  <a:lnTo>
                    <a:pt x="21" y="103"/>
                  </a:lnTo>
                  <a:lnTo>
                    <a:pt x="16" y="108"/>
                  </a:lnTo>
                  <a:lnTo>
                    <a:pt x="12" y="116"/>
                  </a:lnTo>
                  <a:lnTo>
                    <a:pt x="6" y="120"/>
                  </a:lnTo>
                  <a:lnTo>
                    <a:pt x="4" y="124"/>
                  </a:lnTo>
                  <a:lnTo>
                    <a:pt x="0" y="126"/>
                  </a:lnTo>
                  <a:lnTo>
                    <a:pt x="0" y="127"/>
                  </a:lnTo>
                  <a:lnTo>
                    <a:pt x="4" y="131"/>
                  </a:lnTo>
                  <a:lnTo>
                    <a:pt x="10" y="133"/>
                  </a:lnTo>
                  <a:lnTo>
                    <a:pt x="18" y="137"/>
                  </a:lnTo>
                  <a:lnTo>
                    <a:pt x="23" y="139"/>
                  </a:lnTo>
                  <a:lnTo>
                    <a:pt x="31" y="141"/>
                  </a:lnTo>
                  <a:lnTo>
                    <a:pt x="38" y="141"/>
                  </a:lnTo>
                  <a:lnTo>
                    <a:pt x="46" y="139"/>
                  </a:lnTo>
                  <a:lnTo>
                    <a:pt x="52" y="133"/>
                  </a:lnTo>
                  <a:lnTo>
                    <a:pt x="57" y="131"/>
                  </a:lnTo>
                  <a:lnTo>
                    <a:pt x="59" y="127"/>
                  </a:lnTo>
                  <a:lnTo>
                    <a:pt x="63" y="124"/>
                  </a:lnTo>
                  <a:lnTo>
                    <a:pt x="63" y="120"/>
                  </a:lnTo>
                  <a:lnTo>
                    <a:pt x="63" y="118"/>
                  </a:lnTo>
                  <a:lnTo>
                    <a:pt x="65" y="118"/>
                  </a:lnTo>
                  <a:lnTo>
                    <a:pt x="71" y="116"/>
                  </a:lnTo>
                  <a:lnTo>
                    <a:pt x="76" y="114"/>
                  </a:lnTo>
                  <a:lnTo>
                    <a:pt x="84" y="112"/>
                  </a:lnTo>
                  <a:lnTo>
                    <a:pt x="92" y="107"/>
                  </a:lnTo>
                  <a:lnTo>
                    <a:pt x="99" y="99"/>
                  </a:lnTo>
                  <a:lnTo>
                    <a:pt x="105" y="89"/>
                  </a:lnTo>
                  <a:lnTo>
                    <a:pt x="111" y="78"/>
                  </a:lnTo>
                  <a:lnTo>
                    <a:pt x="111" y="65"/>
                  </a:lnTo>
                  <a:lnTo>
                    <a:pt x="111" y="53"/>
                  </a:lnTo>
                  <a:lnTo>
                    <a:pt x="107" y="42"/>
                  </a:lnTo>
                  <a:lnTo>
                    <a:pt x="105" y="32"/>
                  </a:lnTo>
                  <a:lnTo>
                    <a:pt x="99" y="23"/>
                  </a:lnTo>
                  <a:lnTo>
                    <a:pt x="92" y="15"/>
                  </a:lnTo>
                  <a:lnTo>
                    <a:pt x="84" y="10"/>
                  </a:lnTo>
                  <a:lnTo>
                    <a:pt x="78" y="4"/>
                  </a:lnTo>
                  <a:lnTo>
                    <a:pt x="69" y="2"/>
                  </a:lnTo>
                  <a:lnTo>
                    <a:pt x="61" y="0"/>
                  </a:lnTo>
                  <a:lnTo>
                    <a:pt x="54" y="0"/>
                  </a:lnTo>
                  <a:lnTo>
                    <a:pt x="48" y="2"/>
                  </a:lnTo>
                  <a:lnTo>
                    <a:pt x="42" y="2"/>
                  </a:lnTo>
                  <a:lnTo>
                    <a:pt x="38" y="2"/>
                  </a:lnTo>
                  <a:lnTo>
                    <a:pt x="37" y="4"/>
                  </a:lnTo>
                  <a:lnTo>
                    <a:pt x="38" y="8"/>
                  </a:lnTo>
                  <a:lnTo>
                    <a:pt x="46" y="15"/>
                  </a:lnTo>
                  <a:lnTo>
                    <a:pt x="50" y="19"/>
                  </a:lnTo>
                  <a:lnTo>
                    <a:pt x="56" y="27"/>
                  </a:lnTo>
                  <a:lnTo>
                    <a:pt x="57" y="34"/>
                  </a:lnTo>
                  <a:lnTo>
                    <a:pt x="63" y="42"/>
                  </a:lnTo>
                  <a:lnTo>
                    <a:pt x="63" y="48"/>
                  </a:lnTo>
                  <a:lnTo>
                    <a:pt x="63" y="53"/>
                  </a:lnTo>
                  <a:lnTo>
                    <a:pt x="63" y="61"/>
                  </a:lnTo>
                  <a:lnTo>
                    <a:pt x="61" y="67"/>
                  </a:lnTo>
                  <a:lnTo>
                    <a:pt x="57" y="70"/>
                  </a:lnTo>
                  <a:lnTo>
                    <a:pt x="56" y="74"/>
                  </a:lnTo>
                  <a:lnTo>
                    <a:pt x="56" y="76"/>
                  </a:lnTo>
                  <a:lnTo>
                    <a:pt x="56" y="78"/>
                  </a:lnTo>
                  <a:lnTo>
                    <a:pt x="14" y="51"/>
                  </a:lnTo>
                  <a:close/>
                </a:path>
              </a:pathLst>
            </a:custGeom>
            <a:solidFill>
              <a:srgbClr val="4D3D3D"/>
            </a:solidFill>
            <a:ln w="9525">
              <a:noFill/>
              <a:round/>
              <a:headEnd/>
              <a:tailEnd/>
            </a:ln>
          </p:spPr>
          <p:txBody>
            <a:bodyPr/>
            <a:lstStyle/>
            <a:p>
              <a:endParaRPr lang="en-GB"/>
            </a:p>
          </p:txBody>
        </p:sp>
        <p:sp>
          <p:nvSpPr>
            <p:cNvPr id="7197" name="Freeform 170"/>
            <p:cNvSpPr>
              <a:spLocks/>
            </p:cNvSpPr>
            <p:nvPr/>
          </p:nvSpPr>
          <p:spPr bwMode="auto">
            <a:xfrm>
              <a:off x="3016" y="1525"/>
              <a:ext cx="196" cy="188"/>
            </a:xfrm>
            <a:custGeom>
              <a:avLst/>
              <a:gdLst>
                <a:gd name="T0" fmla="*/ 2 w 392"/>
                <a:gd name="T1" fmla="*/ 1 h 374"/>
                <a:gd name="T2" fmla="*/ 0 w 392"/>
                <a:gd name="T3" fmla="*/ 4 h 374"/>
                <a:gd name="T4" fmla="*/ 1 w 392"/>
                <a:gd name="T5" fmla="*/ 4 h 374"/>
                <a:gd name="T6" fmla="*/ 1 w 392"/>
                <a:gd name="T7" fmla="*/ 4 h 374"/>
                <a:gd name="T8" fmla="*/ 1 w 392"/>
                <a:gd name="T9" fmla="*/ 4 h 374"/>
                <a:gd name="T10" fmla="*/ 1 w 392"/>
                <a:gd name="T11" fmla="*/ 4 h 374"/>
                <a:gd name="T12" fmla="*/ 1 w 392"/>
                <a:gd name="T13" fmla="*/ 4 h 374"/>
                <a:gd name="T14" fmla="*/ 1 w 392"/>
                <a:gd name="T15" fmla="*/ 4 h 374"/>
                <a:gd name="T16" fmla="*/ 1 w 392"/>
                <a:gd name="T17" fmla="*/ 4 h 374"/>
                <a:gd name="T18" fmla="*/ 1 w 392"/>
                <a:gd name="T19" fmla="*/ 4 h 374"/>
                <a:gd name="T20" fmla="*/ 1 w 392"/>
                <a:gd name="T21" fmla="*/ 4 h 374"/>
                <a:gd name="T22" fmla="*/ 2 w 392"/>
                <a:gd name="T23" fmla="*/ 4 h 374"/>
                <a:gd name="T24" fmla="*/ 2 w 392"/>
                <a:gd name="T25" fmla="*/ 4 h 374"/>
                <a:gd name="T26" fmla="*/ 2 w 392"/>
                <a:gd name="T27" fmla="*/ 4 h 374"/>
                <a:gd name="T28" fmla="*/ 2 w 392"/>
                <a:gd name="T29" fmla="*/ 4 h 374"/>
                <a:gd name="T30" fmla="*/ 2 w 392"/>
                <a:gd name="T31" fmla="*/ 4 h 374"/>
                <a:gd name="T32" fmla="*/ 2 w 392"/>
                <a:gd name="T33" fmla="*/ 4 h 374"/>
                <a:gd name="T34" fmla="*/ 2 w 392"/>
                <a:gd name="T35" fmla="*/ 4 h 374"/>
                <a:gd name="T36" fmla="*/ 2 w 392"/>
                <a:gd name="T37" fmla="*/ 5 h 374"/>
                <a:gd name="T38" fmla="*/ 2 w 392"/>
                <a:gd name="T39" fmla="*/ 5 h 374"/>
                <a:gd name="T40" fmla="*/ 2 w 392"/>
                <a:gd name="T41" fmla="*/ 5 h 374"/>
                <a:gd name="T42" fmla="*/ 2 w 392"/>
                <a:gd name="T43" fmla="*/ 6 h 374"/>
                <a:gd name="T44" fmla="*/ 3 w 392"/>
                <a:gd name="T45" fmla="*/ 6 h 374"/>
                <a:gd name="T46" fmla="*/ 3 w 392"/>
                <a:gd name="T47" fmla="*/ 6 h 374"/>
                <a:gd name="T48" fmla="*/ 3 w 392"/>
                <a:gd name="T49" fmla="*/ 6 h 374"/>
                <a:gd name="T50" fmla="*/ 3 w 392"/>
                <a:gd name="T51" fmla="*/ 6 h 374"/>
                <a:gd name="T52" fmla="*/ 3 w 392"/>
                <a:gd name="T53" fmla="*/ 6 h 374"/>
                <a:gd name="T54" fmla="*/ 3 w 392"/>
                <a:gd name="T55" fmla="*/ 6 h 374"/>
                <a:gd name="T56" fmla="*/ 3 w 392"/>
                <a:gd name="T57" fmla="*/ 6 h 374"/>
                <a:gd name="T58" fmla="*/ 3 w 392"/>
                <a:gd name="T59" fmla="*/ 6 h 374"/>
                <a:gd name="T60" fmla="*/ 3 w 392"/>
                <a:gd name="T61" fmla="*/ 6 h 374"/>
                <a:gd name="T62" fmla="*/ 3 w 392"/>
                <a:gd name="T63" fmla="*/ 6 h 374"/>
                <a:gd name="T64" fmla="*/ 3 w 392"/>
                <a:gd name="T65" fmla="*/ 6 h 374"/>
                <a:gd name="T66" fmla="*/ 3 w 392"/>
                <a:gd name="T67" fmla="*/ 6 h 374"/>
                <a:gd name="T68" fmla="*/ 3 w 392"/>
                <a:gd name="T69" fmla="*/ 6 h 374"/>
                <a:gd name="T70" fmla="*/ 3 w 392"/>
                <a:gd name="T71" fmla="*/ 6 h 374"/>
                <a:gd name="T72" fmla="*/ 3 w 392"/>
                <a:gd name="T73" fmla="*/ 6 h 374"/>
                <a:gd name="T74" fmla="*/ 3 w 392"/>
                <a:gd name="T75" fmla="*/ 6 h 374"/>
                <a:gd name="T76" fmla="*/ 5 w 392"/>
                <a:gd name="T77" fmla="*/ 6 h 374"/>
                <a:gd name="T78" fmla="*/ 5 w 392"/>
                <a:gd name="T79" fmla="*/ 6 h 374"/>
                <a:gd name="T80" fmla="*/ 6 w 392"/>
                <a:gd name="T81" fmla="*/ 6 h 374"/>
                <a:gd name="T82" fmla="*/ 6 w 392"/>
                <a:gd name="T83" fmla="*/ 6 h 374"/>
                <a:gd name="T84" fmla="*/ 6 w 392"/>
                <a:gd name="T85" fmla="*/ 6 h 374"/>
                <a:gd name="T86" fmla="*/ 6 w 392"/>
                <a:gd name="T87" fmla="*/ 5 h 374"/>
                <a:gd name="T88" fmla="*/ 6 w 392"/>
                <a:gd name="T89" fmla="*/ 5 h 374"/>
                <a:gd name="T90" fmla="*/ 6 w 392"/>
                <a:gd name="T91" fmla="*/ 4 h 374"/>
                <a:gd name="T92" fmla="*/ 6 w 392"/>
                <a:gd name="T93" fmla="*/ 4 h 374"/>
                <a:gd name="T94" fmla="*/ 6 w 392"/>
                <a:gd name="T95" fmla="*/ 3 h 374"/>
                <a:gd name="T96" fmla="*/ 6 w 392"/>
                <a:gd name="T97" fmla="*/ 3 h 374"/>
                <a:gd name="T98" fmla="*/ 6 w 392"/>
                <a:gd name="T99" fmla="*/ 2 h 374"/>
                <a:gd name="T100" fmla="*/ 6 w 392"/>
                <a:gd name="T101" fmla="*/ 2 h 374"/>
                <a:gd name="T102" fmla="*/ 6 w 392"/>
                <a:gd name="T103" fmla="*/ 1 h 374"/>
                <a:gd name="T104" fmla="*/ 5 w 392"/>
                <a:gd name="T105" fmla="*/ 1 h 374"/>
                <a:gd name="T106" fmla="*/ 5 w 392"/>
                <a:gd name="T107" fmla="*/ 1 h 374"/>
                <a:gd name="T108" fmla="*/ 5 w 392"/>
                <a:gd name="T109" fmla="*/ 1 h 374"/>
                <a:gd name="T110" fmla="*/ 5 w 392"/>
                <a:gd name="T111" fmla="*/ 0 h 374"/>
                <a:gd name="T112" fmla="*/ 2 w 392"/>
                <a:gd name="T113" fmla="*/ 1 h 374"/>
                <a:gd name="T114" fmla="*/ 2 w 392"/>
                <a:gd name="T115" fmla="*/ 1 h 37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92"/>
                <a:gd name="T175" fmla="*/ 0 h 374"/>
                <a:gd name="T176" fmla="*/ 392 w 392"/>
                <a:gd name="T177" fmla="*/ 374 h 37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92" h="374">
                  <a:moveTo>
                    <a:pt x="124" y="51"/>
                  </a:moveTo>
                  <a:lnTo>
                    <a:pt x="0" y="192"/>
                  </a:lnTo>
                  <a:lnTo>
                    <a:pt x="2" y="193"/>
                  </a:lnTo>
                  <a:lnTo>
                    <a:pt x="8" y="197"/>
                  </a:lnTo>
                  <a:lnTo>
                    <a:pt x="14" y="201"/>
                  </a:lnTo>
                  <a:lnTo>
                    <a:pt x="23" y="209"/>
                  </a:lnTo>
                  <a:lnTo>
                    <a:pt x="31" y="216"/>
                  </a:lnTo>
                  <a:lnTo>
                    <a:pt x="40" y="224"/>
                  </a:lnTo>
                  <a:lnTo>
                    <a:pt x="50" y="228"/>
                  </a:lnTo>
                  <a:lnTo>
                    <a:pt x="57" y="233"/>
                  </a:lnTo>
                  <a:lnTo>
                    <a:pt x="63" y="235"/>
                  </a:lnTo>
                  <a:lnTo>
                    <a:pt x="69" y="237"/>
                  </a:lnTo>
                  <a:lnTo>
                    <a:pt x="75" y="237"/>
                  </a:lnTo>
                  <a:lnTo>
                    <a:pt x="80" y="237"/>
                  </a:lnTo>
                  <a:lnTo>
                    <a:pt x="86" y="237"/>
                  </a:lnTo>
                  <a:lnTo>
                    <a:pt x="90" y="237"/>
                  </a:lnTo>
                  <a:lnTo>
                    <a:pt x="92" y="241"/>
                  </a:lnTo>
                  <a:lnTo>
                    <a:pt x="94" y="252"/>
                  </a:lnTo>
                  <a:lnTo>
                    <a:pt x="99" y="268"/>
                  </a:lnTo>
                  <a:lnTo>
                    <a:pt x="107" y="287"/>
                  </a:lnTo>
                  <a:lnTo>
                    <a:pt x="114" y="304"/>
                  </a:lnTo>
                  <a:lnTo>
                    <a:pt x="124" y="323"/>
                  </a:lnTo>
                  <a:lnTo>
                    <a:pt x="134" y="338"/>
                  </a:lnTo>
                  <a:lnTo>
                    <a:pt x="143" y="349"/>
                  </a:lnTo>
                  <a:lnTo>
                    <a:pt x="151" y="353"/>
                  </a:lnTo>
                  <a:lnTo>
                    <a:pt x="160" y="355"/>
                  </a:lnTo>
                  <a:lnTo>
                    <a:pt x="170" y="351"/>
                  </a:lnTo>
                  <a:lnTo>
                    <a:pt x="179" y="349"/>
                  </a:lnTo>
                  <a:lnTo>
                    <a:pt x="187" y="346"/>
                  </a:lnTo>
                  <a:lnTo>
                    <a:pt x="194" y="340"/>
                  </a:lnTo>
                  <a:lnTo>
                    <a:pt x="198" y="338"/>
                  </a:lnTo>
                  <a:lnTo>
                    <a:pt x="200" y="336"/>
                  </a:lnTo>
                  <a:lnTo>
                    <a:pt x="202" y="338"/>
                  </a:lnTo>
                  <a:lnTo>
                    <a:pt x="206" y="344"/>
                  </a:lnTo>
                  <a:lnTo>
                    <a:pt x="211" y="349"/>
                  </a:lnTo>
                  <a:lnTo>
                    <a:pt x="221" y="357"/>
                  </a:lnTo>
                  <a:lnTo>
                    <a:pt x="234" y="365"/>
                  </a:lnTo>
                  <a:lnTo>
                    <a:pt x="251" y="370"/>
                  </a:lnTo>
                  <a:lnTo>
                    <a:pt x="274" y="374"/>
                  </a:lnTo>
                  <a:lnTo>
                    <a:pt x="301" y="372"/>
                  </a:lnTo>
                  <a:lnTo>
                    <a:pt x="327" y="365"/>
                  </a:lnTo>
                  <a:lnTo>
                    <a:pt x="350" y="347"/>
                  </a:lnTo>
                  <a:lnTo>
                    <a:pt x="365" y="327"/>
                  </a:lnTo>
                  <a:lnTo>
                    <a:pt x="379" y="300"/>
                  </a:lnTo>
                  <a:lnTo>
                    <a:pt x="384" y="269"/>
                  </a:lnTo>
                  <a:lnTo>
                    <a:pt x="390" y="235"/>
                  </a:lnTo>
                  <a:lnTo>
                    <a:pt x="392" y="201"/>
                  </a:lnTo>
                  <a:lnTo>
                    <a:pt x="390" y="169"/>
                  </a:lnTo>
                  <a:lnTo>
                    <a:pt x="381" y="136"/>
                  </a:lnTo>
                  <a:lnTo>
                    <a:pt x="367" y="104"/>
                  </a:lnTo>
                  <a:lnTo>
                    <a:pt x="352" y="77"/>
                  </a:lnTo>
                  <a:lnTo>
                    <a:pt x="333" y="53"/>
                  </a:lnTo>
                  <a:lnTo>
                    <a:pt x="316" y="30"/>
                  </a:lnTo>
                  <a:lnTo>
                    <a:pt x="301" y="15"/>
                  </a:lnTo>
                  <a:lnTo>
                    <a:pt x="289" y="3"/>
                  </a:lnTo>
                  <a:lnTo>
                    <a:pt x="286" y="0"/>
                  </a:lnTo>
                  <a:lnTo>
                    <a:pt x="124" y="51"/>
                  </a:lnTo>
                  <a:close/>
                </a:path>
              </a:pathLst>
            </a:custGeom>
            <a:solidFill>
              <a:srgbClr val="DEB375"/>
            </a:solidFill>
            <a:ln w="9525">
              <a:noFill/>
              <a:round/>
              <a:headEnd/>
              <a:tailEnd/>
            </a:ln>
          </p:spPr>
          <p:txBody>
            <a:bodyPr/>
            <a:lstStyle/>
            <a:p>
              <a:endParaRPr lang="en-GB"/>
            </a:p>
          </p:txBody>
        </p:sp>
        <p:sp>
          <p:nvSpPr>
            <p:cNvPr id="7198" name="Freeform 171"/>
            <p:cNvSpPr>
              <a:spLocks/>
            </p:cNvSpPr>
            <p:nvPr/>
          </p:nvSpPr>
          <p:spPr bwMode="auto">
            <a:xfrm>
              <a:off x="3045" y="1521"/>
              <a:ext cx="169" cy="195"/>
            </a:xfrm>
            <a:custGeom>
              <a:avLst/>
              <a:gdLst>
                <a:gd name="T0" fmla="*/ 0 w 339"/>
                <a:gd name="T1" fmla="*/ 4 h 392"/>
                <a:gd name="T2" fmla="*/ 1 w 339"/>
                <a:gd name="T3" fmla="*/ 4 h 392"/>
                <a:gd name="T4" fmla="*/ 1 w 339"/>
                <a:gd name="T5" fmla="*/ 3 h 392"/>
                <a:gd name="T6" fmla="*/ 2 w 339"/>
                <a:gd name="T7" fmla="*/ 3 h 392"/>
                <a:gd name="T8" fmla="*/ 2 w 339"/>
                <a:gd name="T9" fmla="*/ 3 h 392"/>
                <a:gd name="T10" fmla="*/ 2 w 339"/>
                <a:gd name="T11" fmla="*/ 3 h 392"/>
                <a:gd name="T12" fmla="*/ 2 w 339"/>
                <a:gd name="T13" fmla="*/ 2 h 392"/>
                <a:gd name="T14" fmla="*/ 2 w 339"/>
                <a:gd name="T15" fmla="*/ 2 h 392"/>
                <a:gd name="T16" fmla="*/ 2 w 339"/>
                <a:gd name="T17" fmla="*/ 2 h 392"/>
                <a:gd name="T18" fmla="*/ 3 w 339"/>
                <a:gd name="T19" fmla="*/ 3 h 392"/>
                <a:gd name="T20" fmla="*/ 3 w 339"/>
                <a:gd name="T21" fmla="*/ 3 h 392"/>
                <a:gd name="T22" fmla="*/ 3 w 339"/>
                <a:gd name="T23" fmla="*/ 4 h 392"/>
                <a:gd name="T24" fmla="*/ 3 w 339"/>
                <a:gd name="T25" fmla="*/ 4 h 392"/>
                <a:gd name="T26" fmla="*/ 2 w 339"/>
                <a:gd name="T27" fmla="*/ 4 h 392"/>
                <a:gd name="T28" fmla="*/ 2 w 339"/>
                <a:gd name="T29" fmla="*/ 4 h 392"/>
                <a:gd name="T30" fmla="*/ 2 w 339"/>
                <a:gd name="T31" fmla="*/ 4 h 392"/>
                <a:gd name="T32" fmla="*/ 2 w 339"/>
                <a:gd name="T33" fmla="*/ 5 h 392"/>
                <a:gd name="T34" fmla="*/ 2 w 339"/>
                <a:gd name="T35" fmla="*/ 5 h 392"/>
                <a:gd name="T36" fmla="*/ 2 w 339"/>
                <a:gd name="T37" fmla="*/ 5 h 392"/>
                <a:gd name="T38" fmla="*/ 3 w 339"/>
                <a:gd name="T39" fmla="*/ 6 h 392"/>
                <a:gd name="T40" fmla="*/ 3 w 339"/>
                <a:gd name="T41" fmla="*/ 6 h 392"/>
                <a:gd name="T42" fmla="*/ 4 w 339"/>
                <a:gd name="T43" fmla="*/ 5 h 392"/>
                <a:gd name="T44" fmla="*/ 5 w 339"/>
                <a:gd name="T45" fmla="*/ 4 h 392"/>
                <a:gd name="T46" fmla="*/ 5 w 339"/>
                <a:gd name="T47" fmla="*/ 3 h 392"/>
                <a:gd name="T48" fmla="*/ 5 w 339"/>
                <a:gd name="T49" fmla="*/ 3 h 392"/>
                <a:gd name="T50" fmla="*/ 5 w 339"/>
                <a:gd name="T51" fmla="*/ 2 h 392"/>
                <a:gd name="T52" fmla="*/ 4 w 339"/>
                <a:gd name="T53" fmla="*/ 1 h 392"/>
                <a:gd name="T54" fmla="*/ 3 w 339"/>
                <a:gd name="T55" fmla="*/ 0 h 392"/>
                <a:gd name="T56" fmla="*/ 2 w 339"/>
                <a:gd name="T57" fmla="*/ 0 h 392"/>
                <a:gd name="T58" fmla="*/ 1 w 339"/>
                <a:gd name="T59" fmla="*/ 0 h 392"/>
                <a:gd name="T60" fmla="*/ 0 w 339"/>
                <a:gd name="T61" fmla="*/ 1 h 392"/>
                <a:gd name="T62" fmla="*/ 0 w 339"/>
                <a:gd name="T63" fmla="*/ 1 h 392"/>
                <a:gd name="T64" fmla="*/ 0 w 339"/>
                <a:gd name="T65" fmla="*/ 2 h 392"/>
                <a:gd name="T66" fmla="*/ 0 w 339"/>
                <a:gd name="T67" fmla="*/ 2 h 392"/>
                <a:gd name="T68" fmla="*/ 0 w 339"/>
                <a:gd name="T69" fmla="*/ 2 h 392"/>
                <a:gd name="T70" fmla="*/ 0 w 339"/>
                <a:gd name="T71" fmla="*/ 2 h 392"/>
                <a:gd name="T72" fmla="*/ 0 w 339"/>
                <a:gd name="T73" fmla="*/ 2 h 392"/>
                <a:gd name="T74" fmla="*/ 0 w 339"/>
                <a:gd name="T75" fmla="*/ 3 h 392"/>
                <a:gd name="T76" fmla="*/ 0 w 339"/>
                <a:gd name="T77" fmla="*/ 3 h 392"/>
                <a:gd name="T78" fmla="*/ 0 w 339"/>
                <a:gd name="T79" fmla="*/ 3 h 392"/>
                <a:gd name="T80" fmla="*/ 0 w 339"/>
                <a:gd name="T81" fmla="*/ 3 h 392"/>
                <a:gd name="T82" fmla="*/ 0 w 339"/>
                <a:gd name="T83" fmla="*/ 4 h 39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39"/>
                <a:gd name="T127" fmla="*/ 0 h 392"/>
                <a:gd name="T128" fmla="*/ 339 w 339"/>
                <a:gd name="T129" fmla="*/ 392 h 39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39" h="392">
                  <a:moveTo>
                    <a:pt x="50" y="266"/>
                  </a:moveTo>
                  <a:lnTo>
                    <a:pt x="52" y="266"/>
                  </a:lnTo>
                  <a:lnTo>
                    <a:pt x="61" y="264"/>
                  </a:lnTo>
                  <a:lnTo>
                    <a:pt x="75" y="262"/>
                  </a:lnTo>
                  <a:lnTo>
                    <a:pt x="90" y="260"/>
                  </a:lnTo>
                  <a:lnTo>
                    <a:pt x="107" y="255"/>
                  </a:lnTo>
                  <a:lnTo>
                    <a:pt x="124" y="249"/>
                  </a:lnTo>
                  <a:lnTo>
                    <a:pt x="139" y="240"/>
                  </a:lnTo>
                  <a:lnTo>
                    <a:pt x="152" y="230"/>
                  </a:lnTo>
                  <a:lnTo>
                    <a:pt x="160" y="219"/>
                  </a:lnTo>
                  <a:lnTo>
                    <a:pt x="168" y="207"/>
                  </a:lnTo>
                  <a:lnTo>
                    <a:pt x="173" y="196"/>
                  </a:lnTo>
                  <a:lnTo>
                    <a:pt x="175" y="186"/>
                  </a:lnTo>
                  <a:lnTo>
                    <a:pt x="177" y="179"/>
                  </a:lnTo>
                  <a:lnTo>
                    <a:pt x="179" y="173"/>
                  </a:lnTo>
                  <a:lnTo>
                    <a:pt x="179" y="169"/>
                  </a:lnTo>
                  <a:lnTo>
                    <a:pt x="181" y="167"/>
                  </a:lnTo>
                  <a:lnTo>
                    <a:pt x="183" y="171"/>
                  </a:lnTo>
                  <a:lnTo>
                    <a:pt x="190" y="181"/>
                  </a:lnTo>
                  <a:lnTo>
                    <a:pt x="200" y="192"/>
                  </a:lnTo>
                  <a:lnTo>
                    <a:pt x="211" y="209"/>
                  </a:lnTo>
                  <a:lnTo>
                    <a:pt x="221" y="228"/>
                  </a:lnTo>
                  <a:lnTo>
                    <a:pt x="228" y="245"/>
                  </a:lnTo>
                  <a:lnTo>
                    <a:pt x="230" y="262"/>
                  </a:lnTo>
                  <a:lnTo>
                    <a:pt x="225" y="279"/>
                  </a:lnTo>
                  <a:lnTo>
                    <a:pt x="213" y="289"/>
                  </a:lnTo>
                  <a:lnTo>
                    <a:pt x="202" y="298"/>
                  </a:lnTo>
                  <a:lnTo>
                    <a:pt x="190" y="306"/>
                  </a:lnTo>
                  <a:lnTo>
                    <a:pt x="181" y="312"/>
                  </a:lnTo>
                  <a:lnTo>
                    <a:pt x="173" y="314"/>
                  </a:lnTo>
                  <a:lnTo>
                    <a:pt x="166" y="316"/>
                  </a:lnTo>
                  <a:lnTo>
                    <a:pt x="162" y="316"/>
                  </a:lnTo>
                  <a:lnTo>
                    <a:pt x="160" y="318"/>
                  </a:lnTo>
                  <a:lnTo>
                    <a:pt x="139" y="354"/>
                  </a:lnTo>
                  <a:lnTo>
                    <a:pt x="141" y="356"/>
                  </a:lnTo>
                  <a:lnTo>
                    <a:pt x="149" y="361"/>
                  </a:lnTo>
                  <a:lnTo>
                    <a:pt x="158" y="367"/>
                  </a:lnTo>
                  <a:lnTo>
                    <a:pt x="173" y="376"/>
                  </a:lnTo>
                  <a:lnTo>
                    <a:pt x="189" y="384"/>
                  </a:lnTo>
                  <a:lnTo>
                    <a:pt x="208" y="390"/>
                  </a:lnTo>
                  <a:lnTo>
                    <a:pt x="228" y="392"/>
                  </a:lnTo>
                  <a:lnTo>
                    <a:pt x="251" y="388"/>
                  </a:lnTo>
                  <a:lnTo>
                    <a:pt x="274" y="376"/>
                  </a:lnTo>
                  <a:lnTo>
                    <a:pt x="293" y="359"/>
                  </a:lnTo>
                  <a:lnTo>
                    <a:pt x="308" y="337"/>
                  </a:lnTo>
                  <a:lnTo>
                    <a:pt x="320" y="310"/>
                  </a:lnTo>
                  <a:lnTo>
                    <a:pt x="329" y="279"/>
                  </a:lnTo>
                  <a:lnTo>
                    <a:pt x="335" y="251"/>
                  </a:lnTo>
                  <a:lnTo>
                    <a:pt x="337" y="221"/>
                  </a:lnTo>
                  <a:lnTo>
                    <a:pt x="339" y="194"/>
                  </a:lnTo>
                  <a:lnTo>
                    <a:pt x="331" y="165"/>
                  </a:lnTo>
                  <a:lnTo>
                    <a:pt x="320" y="133"/>
                  </a:lnTo>
                  <a:lnTo>
                    <a:pt x="303" y="99"/>
                  </a:lnTo>
                  <a:lnTo>
                    <a:pt x="282" y="68"/>
                  </a:lnTo>
                  <a:lnTo>
                    <a:pt x="255" y="38"/>
                  </a:lnTo>
                  <a:lnTo>
                    <a:pt x="225" y="17"/>
                  </a:lnTo>
                  <a:lnTo>
                    <a:pt x="192" y="2"/>
                  </a:lnTo>
                  <a:lnTo>
                    <a:pt x="160" y="0"/>
                  </a:lnTo>
                  <a:lnTo>
                    <a:pt x="126" y="8"/>
                  </a:lnTo>
                  <a:lnTo>
                    <a:pt x="95" y="25"/>
                  </a:lnTo>
                  <a:lnTo>
                    <a:pt x="69" y="48"/>
                  </a:lnTo>
                  <a:lnTo>
                    <a:pt x="46" y="74"/>
                  </a:lnTo>
                  <a:lnTo>
                    <a:pt x="27" y="99"/>
                  </a:lnTo>
                  <a:lnTo>
                    <a:pt x="12" y="122"/>
                  </a:lnTo>
                  <a:lnTo>
                    <a:pt x="2" y="139"/>
                  </a:lnTo>
                  <a:lnTo>
                    <a:pt x="0" y="145"/>
                  </a:lnTo>
                  <a:lnTo>
                    <a:pt x="2" y="145"/>
                  </a:lnTo>
                  <a:lnTo>
                    <a:pt x="8" y="148"/>
                  </a:lnTo>
                  <a:lnTo>
                    <a:pt x="17" y="150"/>
                  </a:lnTo>
                  <a:lnTo>
                    <a:pt x="27" y="158"/>
                  </a:lnTo>
                  <a:lnTo>
                    <a:pt x="36" y="164"/>
                  </a:lnTo>
                  <a:lnTo>
                    <a:pt x="48" y="169"/>
                  </a:lnTo>
                  <a:lnTo>
                    <a:pt x="55" y="177"/>
                  </a:lnTo>
                  <a:lnTo>
                    <a:pt x="61" y="184"/>
                  </a:lnTo>
                  <a:lnTo>
                    <a:pt x="61" y="190"/>
                  </a:lnTo>
                  <a:lnTo>
                    <a:pt x="63" y="198"/>
                  </a:lnTo>
                  <a:lnTo>
                    <a:pt x="63" y="203"/>
                  </a:lnTo>
                  <a:lnTo>
                    <a:pt x="63" y="211"/>
                  </a:lnTo>
                  <a:lnTo>
                    <a:pt x="61" y="217"/>
                  </a:lnTo>
                  <a:lnTo>
                    <a:pt x="61" y="221"/>
                  </a:lnTo>
                  <a:lnTo>
                    <a:pt x="61" y="224"/>
                  </a:lnTo>
                  <a:lnTo>
                    <a:pt x="61" y="226"/>
                  </a:lnTo>
                  <a:lnTo>
                    <a:pt x="21" y="243"/>
                  </a:lnTo>
                  <a:lnTo>
                    <a:pt x="50" y="266"/>
                  </a:lnTo>
                  <a:close/>
                </a:path>
              </a:pathLst>
            </a:custGeom>
            <a:solidFill>
              <a:srgbClr val="CF9157"/>
            </a:solidFill>
            <a:ln w="9525">
              <a:noFill/>
              <a:round/>
              <a:headEnd/>
              <a:tailEnd/>
            </a:ln>
          </p:spPr>
          <p:txBody>
            <a:bodyPr/>
            <a:lstStyle/>
            <a:p>
              <a:endParaRPr lang="en-GB"/>
            </a:p>
          </p:txBody>
        </p:sp>
        <p:sp>
          <p:nvSpPr>
            <p:cNvPr id="7199" name="Freeform 172"/>
            <p:cNvSpPr>
              <a:spLocks/>
            </p:cNvSpPr>
            <p:nvPr/>
          </p:nvSpPr>
          <p:spPr bwMode="auto">
            <a:xfrm>
              <a:off x="3064" y="1753"/>
              <a:ext cx="63" cy="315"/>
            </a:xfrm>
            <a:custGeom>
              <a:avLst/>
              <a:gdLst>
                <a:gd name="T0" fmla="*/ 1 w 126"/>
                <a:gd name="T1" fmla="*/ 0 h 629"/>
                <a:gd name="T2" fmla="*/ 1 w 126"/>
                <a:gd name="T3" fmla="*/ 1 h 629"/>
                <a:gd name="T4" fmla="*/ 1 w 126"/>
                <a:gd name="T5" fmla="*/ 1 h 629"/>
                <a:gd name="T6" fmla="*/ 1 w 126"/>
                <a:gd name="T7" fmla="*/ 1 h 629"/>
                <a:gd name="T8" fmla="*/ 1 w 126"/>
                <a:gd name="T9" fmla="*/ 1 h 629"/>
                <a:gd name="T10" fmla="*/ 1 w 126"/>
                <a:gd name="T11" fmla="*/ 2 h 629"/>
                <a:gd name="T12" fmla="*/ 1 w 126"/>
                <a:gd name="T13" fmla="*/ 2 h 629"/>
                <a:gd name="T14" fmla="*/ 1 w 126"/>
                <a:gd name="T15" fmla="*/ 2 h 629"/>
                <a:gd name="T16" fmla="*/ 1 w 126"/>
                <a:gd name="T17" fmla="*/ 3 h 629"/>
                <a:gd name="T18" fmla="*/ 1 w 126"/>
                <a:gd name="T19" fmla="*/ 3 h 629"/>
                <a:gd name="T20" fmla="*/ 1 w 126"/>
                <a:gd name="T21" fmla="*/ 4 h 629"/>
                <a:gd name="T22" fmla="*/ 1 w 126"/>
                <a:gd name="T23" fmla="*/ 4 h 629"/>
                <a:gd name="T24" fmla="*/ 1 w 126"/>
                <a:gd name="T25" fmla="*/ 5 h 629"/>
                <a:gd name="T26" fmla="*/ 1 w 126"/>
                <a:gd name="T27" fmla="*/ 6 h 629"/>
                <a:gd name="T28" fmla="*/ 2 w 126"/>
                <a:gd name="T29" fmla="*/ 6 h 629"/>
                <a:gd name="T30" fmla="*/ 2 w 126"/>
                <a:gd name="T31" fmla="*/ 7 h 629"/>
                <a:gd name="T32" fmla="*/ 2 w 126"/>
                <a:gd name="T33" fmla="*/ 7 h 629"/>
                <a:gd name="T34" fmla="*/ 2 w 126"/>
                <a:gd name="T35" fmla="*/ 8 h 629"/>
                <a:gd name="T36" fmla="*/ 2 w 126"/>
                <a:gd name="T37" fmla="*/ 8 h 629"/>
                <a:gd name="T38" fmla="*/ 1 w 126"/>
                <a:gd name="T39" fmla="*/ 9 h 629"/>
                <a:gd name="T40" fmla="*/ 1 w 126"/>
                <a:gd name="T41" fmla="*/ 9 h 629"/>
                <a:gd name="T42" fmla="*/ 1 w 126"/>
                <a:gd name="T43" fmla="*/ 9 h 629"/>
                <a:gd name="T44" fmla="*/ 1 w 126"/>
                <a:gd name="T45" fmla="*/ 10 h 629"/>
                <a:gd name="T46" fmla="*/ 1 w 126"/>
                <a:gd name="T47" fmla="*/ 10 h 629"/>
                <a:gd name="T48" fmla="*/ 0 w 126"/>
                <a:gd name="T49" fmla="*/ 10 h 629"/>
                <a:gd name="T50" fmla="*/ 0 w 126"/>
                <a:gd name="T51" fmla="*/ 10 h 629"/>
                <a:gd name="T52" fmla="*/ 1 w 126"/>
                <a:gd name="T53" fmla="*/ 10 h 629"/>
                <a:gd name="T54" fmla="*/ 1 w 126"/>
                <a:gd name="T55" fmla="*/ 10 h 629"/>
                <a:gd name="T56" fmla="*/ 1 w 126"/>
                <a:gd name="T57" fmla="*/ 10 h 629"/>
                <a:gd name="T58" fmla="*/ 1 w 126"/>
                <a:gd name="T59" fmla="*/ 10 h 629"/>
                <a:gd name="T60" fmla="*/ 1 w 126"/>
                <a:gd name="T61" fmla="*/ 10 h 629"/>
                <a:gd name="T62" fmla="*/ 2 w 126"/>
                <a:gd name="T63" fmla="*/ 10 h 629"/>
                <a:gd name="T64" fmla="*/ 2 w 126"/>
                <a:gd name="T65" fmla="*/ 9 h 629"/>
                <a:gd name="T66" fmla="*/ 2 w 126"/>
                <a:gd name="T67" fmla="*/ 9 h 629"/>
                <a:gd name="T68" fmla="*/ 2 w 126"/>
                <a:gd name="T69" fmla="*/ 9 h 629"/>
                <a:gd name="T70" fmla="*/ 2 w 126"/>
                <a:gd name="T71" fmla="*/ 8 h 629"/>
                <a:gd name="T72" fmla="*/ 2 w 126"/>
                <a:gd name="T73" fmla="*/ 8 h 629"/>
                <a:gd name="T74" fmla="*/ 2 w 126"/>
                <a:gd name="T75" fmla="*/ 7 h 629"/>
                <a:gd name="T76" fmla="*/ 2 w 126"/>
                <a:gd name="T77" fmla="*/ 7 h 629"/>
                <a:gd name="T78" fmla="*/ 2 w 126"/>
                <a:gd name="T79" fmla="*/ 6 h 629"/>
                <a:gd name="T80" fmla="*/ 2 w 126"/>
                <a:gd name="T81" fmla="*/ 6 h 629"/>
                <a:gd name="T82" fmla="*/ 2 w 126"/>
                <a:gd name="T83" fmla="*/ 5 h 629"/>
                <a:gd name="T84" fmla="*/ 2 w 126"/>
                <a:gd name="T85" fmla="*/ 5 h 629"/>
                <a:gd name="T86" fmla="*/ 1 w 126"/>
                <a:gd name="T87" fmla="*/ 4 h 629"/>
                <a:gd name="T88" fmla="*/ 1 w 126"/>
                <a:gd name="T89" fmla="*/ 4 h 629"/>
                <a:gd name="T90" fmla="*/ 1 w 126"/>
                <a:gd name="T91" fmla="*/ 3 h 629"/>
                <a:gd name="T92" fmla="*/ 1 w 126"/>
                <a:gd name="T93" fmla="*/ 3 h 629"/>
                <a:gd name="T94" fmla="*/ 1 w 126"/>
                <a:gd name="T95" fmla="*/ 2 h 629"/>
                <a:gd name="T96" fmla="*/ 1 w 126"/>
                <a:gd name="T97" fmla="*/ 2 h 629"/>
                <a:gd name="T98" fmla="*/ 1 w 126"/>
                <a:gd name="T99" fmla="*/ 2 h 629"/>
                <a:gd name="T100" fmla="*/ 1 w 126"/>
                <a:gd name="T101" fmla="*/ 2 h 629"/>
                <a:gd name="T102" fmla="*/ 1 w 126"/>
                <a:gd name="T103" fmla="*/ 1 h 629"/>
                <a:gd name="T104" fmla="*/ 1 w 126"/>
                <a:gd name="T105" fmla="*/ 1 h 629"/>
                <a:gd name="T106" fmla="*/ 1 w 126"/>
                <a:gd name="T107" fmla="*/ 1 h 629"/>
                <a:gd name="T108" fmla="*/ 1 w 126"/>
                <a:gd name="T109" fmla="*/ 1 h 629"/>
                <a:gd name="T110" fmla="*/ 1 w 126"/>
                <a:gd name="T111" fmla="*/ 1 h 629"/>
                <a:gd name="T112" fmla="*/ 1 w 126"/>
                <a:gd name="T113" fmla="*/ 1 h 629"/>
                <a:gd name="T114" fmla="*/ 1 w 126"/>
                <a:gd name="T115" fmla="*/ 0 h 629"/>
                <a:gd name="T116" fmla="*/ 1 w 126"/>
                <a:gd name="T117" fmla="*/ 0 h 62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6"/>
                <a:gd name="T178" fmla="*/ 0 h 629"/>
                <a:gd name="T179" fmla="*/ 126 w 126"/>
                <a:gd name="T180" fmla="*/ 629 h 62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6" h="629">
                  <a:moveTo>
                    <a:pt x="33" y="0"/>
                  </a:moveTo>
                  <a:lnTo>
                    <a:pt x="31" y="4"/>
                  </a:lnTo>
                  <a:lnTo>
                    <a:pt x="25" y="15"/>
                  </a:lnTo>
                  <a:lnTo>
                    <a:pt x="21" y="30"/>
                  </a:lnTo>
                  <a:lnTo>
                    <a:pt x="16" y="53"/>
                  </a:lnTo>
                  <a:lnTo>
                    <a:pt x="10" y="76"/>
                  </a:lnTo>
                  <a:lnTo>
                    <a:pt x="6" y="101"/>
                  </a:lnTo>
                  <a:lnTo>
                    <a:pt x="2" y="127"/>
                  </a:lnTo>
                  <a:lnTo>
                    <a:pt x="2" y="152"/>
                  </a:lnTo>
                  <a:lnTo>
                    <a:pt x="6" y="177"/>
                  </a:lnTo>
                  <a:lnTo>
                    <a:pt x="17" y="213"/>
                  </a:lnTo>
                  <a:lnTo>
                    <a:pt x="31" y="251"/>
                  </a:lnTo>
                  <a:lnTo>
                    <a:pt x="48" y="294"/>
                  </a:lnTo>
                  <a:lnTo>
                    <a:pt x="61" y="336"/>
                  </a:lnTo>
                  <a:lnTo>
                    <a:pt x="75" y="376"/>
                  </a:lnTo>
                  <a:lnTo>
                    <a:pt x="84" y="412"/>
                  </a:lnTo>
                  <a:lnTo>
                    <a:pt x="88" y="439"/>
                  </a:lnTo>
                  <a:lnTo>
                    <a:pt x="82" y="464"/>
                  </a:lnTo>
                  <a:lnTo>
                    <a:pt x="75" y="492"/>
                  </a:lnTo>
                  <a:lnTo>
                    <a:pt x="61" y="521"/>
                  </a:lnTo>
                  <a:lnTo>
                    <a:pt x="46" y="551"/>
                  </a:lnTo>
                  <a:lnTo>
                    <a:pt x="31" y="576"/>
                  </a:lnTo>
                  <a:lnTo>
                    <a:pt x="17" y="599"/>
                  </a:lnTo>
                  <a:lnTo>
                    <a:pt x="6" y="614"/>
                  </a:lnTo>
                  <a:lnTo>
                    <a:pt x="0" y="623"/>
                  </a:lnTo>
                  <a:lnTo>
                    <a:pt x="0" y="627"/>
                  </a:lnTo>
                  <a:lnTo>
                    <a:pt x="6" y="629"/>
                  </a:lnTo>
                  <a:lnTo>
                    <a:pt x="14" y="627"/>
                  </a:lnTo>
                  <a:lnTo>
                    <a:pt x="25" y="623"/>
                  </a:lnTo>
                  <a:lnTo>
                    <a:pt x="38" y="614"/>
                  </a:lnTo>
                  <a:lnTo>
                    <a:pt x="52" y="604"/>
                  </a:lnTo>
                  <a:lnTo>
                    <a:pt x="65" y="587"/>
                  </a:lnTo>
                  <a:lnTo>
                    <a:pt x="78" y="570"/>
                  </a:lnTo>
                  <a:lnTo>
                    <a:pt x="90" y="547"/>
                  </a:lnTo>
                  <a:lnTo>
                    <a:pt x="101" y="521"/>
                  </a:lnTo>
                  <a:lnTo>
                    <a:pt x="113" y="492"/>
                  </a:lnTo>
                  <a:lnTo>
                    <a:pt x="120" y="464"/>
                  </a:lnTo>
                  <a:lnTo>
                    <a:pt x="126" y="431"/>
                  </a:lnTo>
                  <a:lnTo>
                    <a:pt x="124" y="399"/>
                  </a:lnTo>
                  <a:lnTo>
                    <a:pt x="118" y="367"/>
                  </a:lnTo>
                  <a:lnTo>
                    <a:pt x="105" y="334"/>
                  </a:lnTo>
                  <a:lnTo>
                    <a:pt x="88" y="302"/>
                  </a:lnTo>
                  <a:lnTo>
                    <a:pt x="75" y="270"/>
                  </a:lnTo>
                  <a:lnTo>
                    <a:pt x="63" y="236"/>
                  </a:lnTo>
                  <a:lnTo>
                    <a:pt x="56" y="205"/>
                  </a:lnTo>
                  <a:lnTo>
                    <a:pt x="48" y="175"/>
                  </a:lnTo>
                  <a:lnTo>
                    <a:pt x="44" y="146"/>
                  </a:lnTo>
                  <a:lnTo>
                    <a:pt x="40" y="121"/>
                  </a:lnTo>
                  <a:lnTo>
                    <a:pt x="40" y="101"/>
                  </a:lnTo>
                  <a:lnTo>
                    <a:pt x="40" y="83"/>
                  </a:lnTo>
                  <a:lnTo>
                    <a:pt x="44" y="66"/>
                  </a:lnTo>
                  <a:lnTo>
                    <a:pt x="48" y="49"/>
                  </a:lnTo>
                  <a:lnTo>
                    <a:pt x="52" y="38"/>
                  </a:lnTo>
                  <a:lnTo>
                    <a:pt x="56" y="26"/>
                  </a:lnTo>
                  <a:lnTo>
                    <a:pt x="59" y="19"/>
                  </a:lnTo>
                  <a:lnTo>
                    <a:pt x="61" y="13"/>
                  </a:lnTo>
                  <a:lnTo>
                    <a:pt x="63" y="13"/>
                  </a:lnTo>
                  <a:lnTo>
                    <a:pt x="33" y="0"/>
                  </a:lnTo>
                  <a:close/>
                </a:path>
              </a:pathLst>
            </a:custGeom>
            <a:solidFill>
              <a:srgbClr val="636387"/>
            </a:solidFill>
            <a:ln w="9525">
              <a:noFill/>
              <a:round/>
              <a:headEnd/>
              <a:tailEnd/>
            </a:ln>
          </p:spPr>
          <p:txBody>
            <a:bodyPr/>
            <a:lstStyle/>
            <a:p>
              <a:endParaRPr lang="en-GB"/>
            </a:p>
          </p:txBody>
        </p:sp>
        <p:sp>
          <p:nvSpPr>
            <p:cNvPr id="7200" name="Freeform 173"/>
            <p:cNvSpPr>
              <a:spLocks/>
            </p:cNvSpPr>
            <p:nvPr/>
          </p:nvSpPr>
          <p:spPr bwMode="auto">
            <a:xfrm>
              <a:off x="3044" y="1560"/>
              <a:ext cx="134" cy="202"/>
            </a:xfrm>
            <a:custGeom>
              <a:avLst/>
              <a:gdLst>
                <a:gd name="T0" fmla="*/ 3 w 268"/>
                <a:gd name="T1" fmla="*/ 0 h 403"/>
                <a:gd name="T2" fmla="*/ 3 w 268"/>
                <a:gd name="T3" fmla="*/ 0 h 403"/>
                <a:gd name="T4" fmla="*/ 2 w 268"/>
                <a:gd name="T5" fmla="*/ 1 h 403"/>
                <a:gd name="T6" fmla="*/ 3 w 268"/>
                <a:gd name="T7" fmla="*/ 1 h 403"/>
                <a:gd name="T8" fmla="*/ 3 w 268"/>
                <a:gd name="T9" fmla="*/ 1 h 403"/>
                <a:gd name="T10" fmla="*/ 3 w 268"/>
                <a:gd name="T11" fmla="*/ 1 h 403"/>
                <a:gd name="T12" fmla="*/ 3 w 268"/>
                <a:gd name="T13" fmla="*/ 1 h 403"/>
                <a:gd name="T14" fmla="*/ 3 w 268"/>
                <a:gd name="T15" fmla="*/ 2 h 403"/>
                <a:gd name="T16" fmla="*/ 3 w 268"/>
                <a:gd name="T17" fmla="*/ 2 h 403"/>
                <a:gd name="T18" fmla="*/ 3 w 268"/>
                <a:gd name="T19" fmla="*/ 2 h 403"/>
                <a:gd name="T20" fmla="*/ 3 w 268"/>
                <a:gd name="T21" fmla="*/ 3 h 403"/>
                <a:gd name="T22" fmla="*/ 3 w 268"/>
                <a:gd name="T23" fmla="*/ 4 h 403"/>
                <a:gd name="T24" fmla="*/ 2 w 268"/>
                <a:gd name="T25" fmla="*/ 5 h 403"/>
                <a:gd name="T26" fmla="*/ 2 w 268"/>
                <a:gd name="T27" fmla="*/ 6 h 403"/>
                <a:gd name="T28" fmla="*/ 2 w 268"/>
                <a:gd name="T29" fmla="*/ 6 h 403"/>
                <a:gd name="T30" fmla="*/ 1 w 268"/>
                <a:gd name="T31" fmla="*/ 6 h 403"/>
                <a:gd name="T32" fmla="*/ 1 w 268"/>
                <a:gd name="T33" fmla="*/ 6 h 403"/>
                <a:gd name="T34" fmla="*/ 1 w 268"/>
                <a:gd name="T35" fmla="*/ 6 h 403"/>
                <a:gd name="T36" fmla="*/ 1 w 268"/>
                <a:gd name="T37" fmla="*/ 6 h 403"/>
                <a:gd name="T38" fmla="*/ 1 w 268"/>
                <a:gd name="T39" fmla="*/ 5 h 403"/>
                <a:gd name="T40" fmla="*/ 1 w 268"/>
                <a:gd name="T41" fmla="*/ 5 h 403"/>
                <a:gd name="T42" fmla="*/ 1 w 268"/>
                <a:gd name="T43" fmla="*/ 5 h 403"/>
                <a:gd name="T44" fmla="*/ 1 w 268"/>
                <a:gd name="T45" fmla="*/ 4 h 403"/>
                <a:gd name="T46" fmla="*/ 1 w 268"/>
                <a:gd name="T47" fmla="*/ 4 h 403"/>
                <a:gd name="T48" fmla="*/ 1 w 268"/>
                <a:gd name="T49" fmla="*/ 4 h 403"/>
                <a:gd name="T50" fmla="*/ 1 w 268"/>
                <a:gd name="T51" fmla="*/ 4 h 403"/>
                <a:gd name="T52" fmla="*/ 1 w 268"/>
                <a:gd name="T53" fmla="*/ 4 h 403"/>
                <a:gd name="T54" fmla="*/ 1 w 268"/>
                <a:gd name="T55" fmla="*/ 4 h 403"/>
                <a:gd name="T56" fmla="*/ 1 w 268"/>
                <a:gd name="T57" fmla="*/ 4 h 403"/>
                <a:gd name="T58" fmla="*/ 0 w 268"/>
                <a:gd name="T59" fmla="*/ 5 h 403"/>
                <a:gd name="T60" fmla="*/ 0 w 268"/>
                <a:gd name="T61" fmla="*/ 5 h 403"/>
                <a:gd name="T62" fmla="*/ 1 w 268"/>
                <a:gd name="T63" fmla="*/ 5 h 403"/>
                <a:gd name="T64" fmla="*/ 1 w 268"/>
                <a:gd name="T65" fmla="*/ 6 h 403"/>
                <a:gd name="T66" fmla="*/ 1 w 268"/>
                <a:gd name="T67" fmla="*/ 6 h 403"/>
                <a:gd name="T68" fmla="*/ 1 w 268"/>
                <a:gd name="T69" fmla="*/ 6 h 403"/>
                <a:gd name="T70" fmla="*/ 1 w 268"/>
                <a:gd name="T71" fmla="*/ 6 h 403"/>
                <a:gd name="T72" fmla="*/ 1 w 268"/>
                <a:gd name="T73" fmla="*/ 7 h 403"/>
                <a:gd name="T74" fmla="*/ 1 w 268"/>
                <a:gd name="T75" fmla="*/ 7 h 403"/>
                <a:gd name="T76" fmla="*/ 1 w 268"/>
                <a:gd name="T77" fmla="*/ 7 h 403"/>
                <a:gd name="T78" fmla="*/ 2 w 268"/>
                <a:gd name="T79" fmla="*/ 7 h 403"/>
                <a:gd name="T80" fmla="*/ 2 w 268"/>
                <a:gd name="T81" fmla="*/ 6 h 403"/>
                <a:gd name="T82" fmla="*/ 3 w 268"/>
                <a:gd name="T83" fmla="*/ 5 h 403"/>
                <a:gd name="T84" fmla="*/ 3 w 268"/>
                <a:gd name="T85" fmla="*/ 5 h 403"/>
                <a:gd name="T86" fmla="*/ 3 w 268"/>
                <a:gd name="T87" fmla="*/ 4 h 403"/>
                <a:gd name="T88" fmla="*/ 3 w 268"/>
                <a:gd name="T89" fmla="*/ 3 h 403"/>
                <a:gd name="T90" fmla="*/ 4 w 268"/>
                <a:gd name="T91" fmla="*/ 3 h 403"/>
                <a:gd name="T92" fmla="*/ 4 w 268"/>
                <a:gd name="T93" fmla="*/ 2 h 403"/>
                <a:gd name="T94" fmla="*/ 4 w 268"/>
                <a:gd name="T95" fmla="*/ 2 h 403"/>
                <a:gd name="T96" fmla="*/ 4 w 268"/>
                <a:gd name="T97" fmla="*/ 1 h 403"/>
                <a:gd name="T98" fmla="*/ 3 w 268"/>
                <a:gd name="T99" fmla="*/ 1 h 403"/>
                <a:gd name="T100" fmla="*/ 3 w 268"/>
                <a:gd name="T101" fmla="*/ 1 h 403"/>
                <a:gd name="T102" fmla="*/ 3 w 268"/>
                <a:gd name="T103" fmla="*/ 1 h 403"/>
                <a:gd name="T104" fmla="*/ 3 w 268"/>
                <a:gd name="T105" fmla="*/ 0 h 40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68"/>
                <a:gd name="T160" fmla="*/ 0 h 403"/>
                <a:gd name="T161" fmla="*/ 268 w 268"/>
                <a:gd name="T162" fmla="*/ 403 h 40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68" h="403">
                  <a:moveTo>
                    <a:pt x="215" y="0"/>
                  </a:moveTo>
                  <a:lnTo>
                    <a:pt x="208" y="0"/>
                  </a:lnTo>
                  <a:lnTo>
                    <a:pt x="200" y="0"/>
                  </a:lnTo>
                  <a:lnTo>
                    <a:pt x="194" y="0"/>
                  </a:lnTo>
                  <a:lnTo>
                    <a:pt x="191" y="4"/>
                  </a:lnTo>
                  <a:lnTo>
                    <a:pt x="187" y="9"/>
                  </a:lnTo>
                  <a:lnTo>
                    <a:pt x="191" y="19"/>
                  </a:lnTo>
                  <a:lnTo>
                    <a:pt x="194" y="26"/>
                  </a:lnTo>
                  <a:lnTo>
                    <a:pt x="200" y="34"/>
                  </a:lnTo>
                  <a:lnTo>
                    <a:pt x="206" y="38"/>
                  </a:lnTo>
                  <a:lnTo>
                    <a:pt x="215" y="42"/>
                  </a:lnTo>
                  <a:lnTo>
                    <a:pt x="217" y="42"/>
                  </a:lnTo>
                  <a:lnTo>
                    <a:pt x="221" y="45"/>
                  </a:lnTo>
                  <a:lnTo>
                    <a:pt x="225" y="49"/>
                  </a:lnTo>
                  <a:lnTo>
                    <a:pt x="227" y="57"/>
                  </a:lnTo>
                  <a:lnTo>
                    <a:pt x="230" y="65"/>
                  </a:lnTo>
                  <a:lnTo>
                    <a:pt x="232" y="72"/>
                  </a:lnTo>
                  <a:lnTo>
                    <a:pt x="234" y="80"/>
                  </a:lnTo>
                  <a:lnTo>
                    <a:pt x="236" y="87"/>
                  </a:lnTo>
                  <a:lnTo>
                    <a:pt x="234" y="101"/>
                  </a:lnTo>
                  <a:lnTo>
                    <a:pt x="232" y="123"/>
                  </a:lnTo>
                  <a:lnTo>
                    <a:pt x="227" y="152"/>
                  </a:lnTo>
                  <a:lnTo>
                    <a:pt x="219" y="186"/>
                  </a:lnTo>
                  <a:lnTo>
                    <a:pt x="208" y="220"/>
                  </a:lnTo>
                  <a:lnTo>
                    <a:pt x="196" y="255"/>
                  </a:lnTo>
                  <a:lnTo>
                    <a:pt x="183" y="283"/>
                  </a:lnTo>
                  <a:lnTo>
                    <a:pt x="170" y="306"/>
                  </a:lnTo>
                  <a:lnTo>
                    <a:pt x="154" y="323"/>
                  </a:lnTo>
                  <a:lnTo>
                    <a:pt x="143" y="336"/>
                  </a:lnTo>
                  <a:lnTo>
                    <a:pt x="132" y="348"/>
                  </a:lnTo>
                  <a:lnTo>
                    <a:pt x="120" y="355"/>
                  </a:lnTo>
                  <a:lnTo>
                    <a:pt x="109" y="361"/>
                  </a:lnTo>
                  <a:lnTo>
                    <a:pt x="99" y="365"/>
                  </a:lnTo>
                  <a:lnTo>
                    <a:pt x="88" y="365"/>
                  </a:lnTo>
                  <a:lnTo>
                    <a:pt x="77" y="363"/>
                  </a:lnTo>
                  <a:lnTo>
                    <a:pt x="63" y="355"/>
                  </a:lnTo>
                  <a:lnTo>
                    <a:pt x="54" y="348"/>
                  </a:lnTo>
                  <a:lnTo>
                    <a:pt x="46" y="336"/>
                  </a:lnTo>
                  <a:lnTo>
                    <a:pt x="40" y="325"/>
                  </a:lnTo>
                  <a:lnTo>
                    <a:pt x="37" y="312"/>
                  </a:lnTo>
                  <a:lnTo>
                    <a:pt x="35" y="300"/>
                  </a:lnTo>
                  <a:lnTo>
                    <a:pt x="35" y="289"/>
                  </a:lnTo>
                  <a:lnTo>
                    <a:pt x="35" y="279"/>
                  </a:lnTo>
                  <a:lnTo>
                    <a:pt x="35" y="270"/>
                  </a:lnTo>
                  <a:lnTo>
                    <a:pt x="37" y="260"/>
                  </a:lnTo>
                  <a:lnTo>
                    <a:pt x="37" y="251"/>
                  </a:lnTo>
                  <a:lnTo>
                    <a:pt x="38" y="241"/>
                  </a:lnTo>
                  <a:lnTo>
                    <a:pt x="40" y="234"/>
                  </a:lnTo>
                  <a:lnTo>
                    <a:pt x="40" y="226"/>
                  </a:lnTo>
                  <a:lnTo>
                    <a:pt x="42" y="222"/>
                  </a:lnTo>
                  <a:lnTo>
                    <a:pt x="42" y="220"/>
                  </a:lnTo>
                  <a:lnTo>
                    <a:pt x="33" y="201"/>
                  </a:lnTo>
                  <a:lnTo>
                    <a:pt x="31" y="201"/>
                  </a:lnTo>
                  <a:lnTo>
                    <a:pt x="27" y="205"/>
                  </a:lnTo>
                  <a:lnTo>
                    <a:pt x="21" y="209"/>
                  </a:lnTo>
                  <a:lnTo>
                    <a:pt x="18" y="217"/>
                  </a:lnTo>
                  <a:lnTo>
                    <a:pt x="10" y="226"/>
                  </a:lnTo>
                  <a:lnTo>
                    <a:pt x="4" y="238"/>
                  </a:lnTo>
                  <a:lnTo>
                    <a:pt x="2" y="251"/>
                  </a:lnTo>
                  <a:lnTo>
                    <a:pt x="0" y="268"/>
                  </a:lnTo>
                  <a:lnTo>
                    <a:pt x="0" y="283"/>
                  </a:lnTo>
                  <a:lnTo>
                    <a:pt x="0" y="296"/>
                  </a:lnTo>
                  <a:lnTo>
                    <a:pt x="0" y="306"/>
                  </a:lnTo>
                  <a:lnTo>
                    <a:pt x="2" y="317"/>
                  </a:lnTo>
                  <a:lnTo>
                    <a:pt x="4" y="327"/>
                  </a:lnTo>
                  <a:lnTo>
                    <a:pt x="8" y="336"/>
                  </a:lnTo>
                  <a:lnTo>
                    <a:pt x="12" y="344"/>
                  </a:lnTo>
                  <a:lnTo>
                    <a:pt x="18" y="355"/>
                  </a:lnTo>
                  <a:lnTo>
                    <a:pt x="23" y="363"/>
                  </a:lnTo>
                  <a:lnTo>
                    <a:pt x="29" y="371"/>
                  </a:lnTo>
                  <a:lnTo>
                    <a:pt x="31" y="376"/>
                  </a:lnTo>
                  <a:lnTo>
                    <a:pt x="37" y="382"/>
                  </a:lnTo>
                  <a:lnTo>
                    <a:pt x="38" y="388"/>
                  </a:lnTo>
                  <a:lnTo>
                    <a:pt x="44" y="393"/>
                  </a:lnTo>
                  <a:lnTo>
                    <a:pt x="50" y="397"/>
                  </a:lnTo>
                  <a:lnTo>
                    <a:pt x="59" y="401"/>
                  </a:lnTo>
                  <a:lnTo>
                    <a:pt x="71" y="403"/>
                  </a:lnTo>
                  <a:lnTo>
                    <a:pt x="88" y="401"/>
                  </a:lnTo>
                  <a:lnTo>
                    <a:pt x="105" y="395"/>
                  </a:lnTo>
                  <a:lnTo>
                    <a:pt x="128" y="388"/>
                  </a:lnTo>
                  <a:lnTo>
                    <a:pt x="149" y="372"/>
                  </a:lnTo>
                  <a:lnTo>
                    <a:pt x="170" y="357"/>
                  </a:lnTo>
                  <a:lnTo>
                    <a:pt x="189" y="336"/>
                  </a:lnTo>
                  <a:lnTo>
                    <a:pt x="206" y="312"/>
                  </a:lnTo>
                  <a:lnTo>
                    <a:pt x="215" y="283"/>
                  </a:lnTo>
                  <a:lnTo>
                    <a:pt x="225" y="260"/>
                  </a:lnTo>
                  <a:lnTo>
                    <a:pt x="229" y="236"/>
                  </a:lnTo>
                  <a:lnTo>
                    <a:pt x="234" y="217"/>
                  </a:lnTo>
                  <a:lnTo>
                    <a:pt x="240" y="196"/>
                  </a:lnTo>
                  <a:lnTo>
                    <a:pt x="244" y="177"/>
                  </a:lnTo>
                  <a:lnTo>
                    <a:pt x="249" y="158"/>
                  </a:lnTo>
                  <a:lnTo>
                    <a:pt x="259" y="141"/>
                  </a:lnTo>
                  <a:lnTo>
                    <a:pt x="265" y="122"/>
                  </a:lnTo>
                  <a:lnTo>
                    <a:pt x="268" y="104"/>
                  </a:lnTo>
                  <a:lnTo>
                    <a:pt x="268" y="89"/>
                  </a:lnTo>
                  <a:lnTo>
                    <a:pt x="268" y="76"/>
                  </a:lnTo>
                  <a:lnTo>
                    <a:pt x="267" y="61"/>
                  </a:lnTo>
                  <a:lnTo>
                    <a:pt x="263" y="51"/>
                  </a:lnTo>
                  <a:lnTo>
                    <a:pt x="259" y="44"/>
                  </a:lnTo>
                  <a:lnTo>
                    <a:pt x="255" y="38"/>
                  </a:lnTo>
                  <a:lnTo>
                    <a:pt x="246" y="30"/>
                  </a:lnTo>
                  <a:lnTo>
                    <a:pt x="238" y="26"/>
                  </a:lnTo>
                  <a:lnTo>
                    <a:pt x="232" y="23"/>
                  </a:lnTo>
                  <a:lnTo>
                    <a:pt x="230" y="23"/>
                  </a:lnTo>
                  <a:lnTo>
                    <a:pt x="215" y="0"/>
                  </a:lnTo>
                  <a:close/>
                </a:path>
              </a:pathLst>
            </a:custGeom>
            <a:solidFill>
              <a:srgbClr val="919191"/>
            </a:solidFill>
            <a:ln w="9525">
              <a:noFill/>
              <a:round/>
              <a:headEnd/>
              <a:tailEnd/>
            </a:ln>
          </p:spPr>
          <p:txBody>
            <a:bodyPr/>
            <a:lstStyle/>
            <a:p>
              <a:endParaRPr lang="en-GB"/>
            </a:p>
          </p:txBody>
        </p:sp>
        <p:sp>
          <p:nvSpPr>
            <p:cNvPr id="7201" name="Freeform 174"/>
            <p:cNvSpPr>
              <a:spLocks/>
            </p:cNvSpPr>
            <p:nvPr/>
          </p:nvSpPr>
          <p:spPr bwMode="auto">
            <a:xfrm>
              <a:off x="3052" y="1669"/>
              <a:ext cx="56" cy="80"/>
            </a:xfrm>
            <a:custGeom>
              <a:avLst/>
              <a:gdLst>
                <a:gd name="T0" fmla="*/ 1 w 112"/>
                <a:gd name="T1" fmla="*/ 0 h 159"/>
                <a:gd name="T2" fmla="*/ 1 w 112"/>
                <a:gd name="T3" fmla="*/ 0 h 159"/>
                <a:gd name="T4" fmla="*/ 1 w 112"/>
                <a:gd name="T5" fmla="*/ 1 h 159"/>
                <a:gd name="T6" fmla="*/ 1 w 112"/>
                <a:gd name="T7" fmla="*/ 1 h 159"/>
                <a:gd name="T8" fmla="*/ 1 w 112"/>
                <a:gd name="T9" fmla="*/ 1 h 159"/>
                <a:gd name="T10" fmla="*/ 1 w 112"/>
                <a:gd name="T11" fmla="*/ 1 h 159"/>
                <a:gd name="T12" fmla="*/ 1 w 112"/>
                <a:gd name="T13" fmla="*/ 1 h 159"/>
                <a:gd name="T14" fmla="*/ 0 w 112"/>
                <a:gd name="T15" fmla="*/ 1 h 159"/>
                <a:gd name="T16" fmla="*/ 0 w 112"/>
                <a:gd name="T17" fmla="*/ 2 h 159"/>
                <a:gd name="T18" fmla="*/ 0 w 112"/>
                <a:gd name="T19" fmla="*/ 2 h 159"/>
                <a:gd name="T20" fmla="*/ 1 w 112"/>
                <a:gd name="T21" fmla="*/ 2 h 159"/>
                <a:gd name="T22" fmla="*/ 1 w 112"/>
                <a:gd name="T23" fmla="*/ 2 h 159"/>
                <a:gd name="T24" fmla="*/ 1 w 112"/>
                <a:gd name="T25" fmla="*/ 2 h 159"/>
                <a:gd name="T26" fmla="*/ 1 w 112"/>
                <a:gd name="T27" fmla="*/ 3 h 159"/>
                <a:gd name="T28" fmla="*/ 1 w 112"/>
                <a:gd name="T29" fmla="*/ 3 h 159"/>
                <a:gd name="T30" fmla="*/ 1 w 112"/>
                <a:gd name="T31" fmla="*/ 3 h 159"/>
                <a:gd name="T32" fmla="*/ 1 w 112"/>
                <a:gd name="T33" fmla="*/ 3 h 159"/>
                <a:gd name="T34" fmla="*/ 1 w 112"/>
                <a:gd name="T35" fmla="*/ 3 h 159"/>
                <a:gd name="T36" fmla="*/ 2 w 112"/>
                <a:gd name="T37" fmla="*/ 3 h 159"/>
                <a:gd name="T38" fmla="*/ 2 w 112"/>
                <a:gd name="T39" fmla="*/ 3 h 159"/>
                <a:gd name="T40" fmla="*/ 2 w 112"/>
                <a:gd name="T41" fmla="*/ 3 h 159"/>
                <a:gd name="T42" fmla="*/ 2 w 112"/>
                <a:gd name="T43" fmla="*/ 3 h 159"/>
                <a:gd name="T44" fmla="*/ 2 w 112"/>
                <a:gd name="T45" fmla="*/ 3 h 159"/>
                <a:gd name="T46" fmla="*/ 2 w 112"/>
                <a:gd name="T47" fmla="*/ 3 h 159"/>
                <a:gd name="T48" fmla="*/ 2 w 112"/>
                <a:gd name="T49" fmla="*/ 3 h 159"/>
                <a:gd name="T50" fmla="*/ 2 w 112"/>
                <a:gd name="T51" fmla="*/ 3 h 159"/>
                <a:gd name="T52" fmla="*/ 2 w 112"/>
                <a:gd name="T53" fmla="*/ 3 h 159"/>
                <a:gd name="T54" fmla="*/ 2 w 112"/>
                <a:gd name="T55" fmla="*/ 3 h 159"/>
                <a:gd name="T56" fmla="*/ 2 w 112"/>
                <a:gd name="T57" fmla="*/ 3 h 159"/>
                <a:gd name="T58" fmla="*/ 2 w 112"/>
                <a:gd name="T59" fmla="*/ 3 h 159"/>
                <a:gd name="T60" fmla="*/ 1 w 112"/>
                <a:gd name="T61" fmla="*/ 3 h 159"/>
                <a:gd name="T62" fmla="*/ 1 w 112"/>
                <a:gd name="T63" fmla="*/ 2 h 159"/>
                <a:gd name="T64" fmla="*/ 1 w 112"/>
                <a:gd name="T65" fmla="*/ 2 h 159"/>
                <a:gd name="T66" fmla="*/ 1 w 112"/>
                <a:gd name="T67" fmla="*/ 2 h 159"/>
                <a:gd name="T68" fmla="*/ 1 w 112"/>
                <a:gd name="T69" fmla="*/ 1 h 159"/>
                <a:gd name="T70" fmla="*/ 1 w 112"/>
                <a:gd name="T71" fmla="*/ 1 h 159"/>
                <a:gd name="T72" fmla="*/ 1 w 112"/>
                <a:gd name="T73" fmla="*/ 1 h 159"/>
                <a:gd name="T74" fmla="*/ 1 w 112"/>
                <a:gd name="T75" fmla="*/ 1 h 159"/>
                <a:gd name="T76" fmla="*/ 1 w 112"/>
                <a:gd name="T77" fmla="*/ 1 h 159"/>
                <a:gd name="T78" fmla="*/ 1 w 112"/>
                <a:gd name="T79" fmla="*/ 1 h 159"/>
                <a:gd name="T80" fmla="*/ 1 w 112"/>
                <a:gd name="T81" fmla="*/ 1 h 159"/>
                <a:gd name="T82" fmla="*/ 1 w 112"/>
                <a:gd name="T83" fmla="*/ 0 h 159"/>
                <a:gd name="T84" fmla="*/ 1 w 112"/>
                <a:gd name="T85" fmla="*/ 0 h 15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12"/>
                <a:gd name="T130" fmla="*/ 0 h 159"/>
                <a:gd name="T131" fmla="*/ 112 w 112"/>
                <a:gd name="T132" fmla="*/ 159 h 159"/>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12" h="159">
                  <a:moveTo>
                    <a:pt x="21" y="0"/>
                  </a:moveTo>
                  <a:lnTo>
                    <a:pt x="19" y="0"/>
                  </a:lnTo>
                  <a:lnTo>
                    <a:pt x="17" y="3"/>
                  </a:lnTo>
                  <a:lnTo>
                    <a:pt x="13" y="9"/>
                  </a:lnTo>
                  <a:lnTo>
                    <a:pt x="11" y="19"/>
                  </a:lnTo>
                  <a:lnTo>
                    <a:pt x="5" y="30"/>
                  </a:lnTo>
                  <a:lnTo>
                    <a:pt x="3" y="43"/>
                  </a:lnTo>
                  <a:lnTo>
                    <a:pt x="0" y="59"/>
                  </a:lnTo>
                  <a:lnTo>
                    <a:pt x="0" y="74"/>
                  </a:lnTo>
                  <a:lnTo>
                    <a:pt x="0" y="89"/>
                  </a:lnTo>
                  <a:lnTo>
                    <a:pt x="3" y="102"/>
                  </a:lnTo>
                  <a:lnTo>
                    <a:pt x="5" y="116"/>
                  </a:lnTo>
                  <a:lnTo>
                    <a:pt x="13" y="127"/>
                  </a:lnTo>
                  <a:lnTo>
                    <a:pt x="19" y="136"/>
                  </a:lnTo>
                  <a:lnTo>
                    <a:pt x="26" y="144"/>
                  </a:lnTo>
                  <a:lnTo>
                    <a:pt x="36" y="152"/>
                  </a:lnTo>
                  <a:lnTo>
                    <a:pt x="47" y="157"/>
                  </a:lnTo>
                  <a:lnTo>
                    <a:pt x="57" y="159"/>
                  </a:lnTo>
                  <a:lnTo>
                    <a:pt x="68" y="159"/>
                  </a:lnTo>
                  <a:lnTo>
                    <a:pt x="80" y="155"/>
                  </a:lnTo>
                  <a:lnTo>
                    <a:pt x="89" y="152"/>
                  </a:lnTo>
                  <a:lnTo>
                    <a:pt x="99" y="146"/>
                  </a:lnTo>
                  <a:lnTo>
                    <a:pt x="106" y="142"/>
                  </a:lnTo>
                  <a:lnTo>
                    <a:pt x="110" y="138"/>
                  </a:lnTo>
                  <a:lnTo>
                    <a:pt x="112" y="138"/>
                  </a:lnTo>
                  <a:lnTo>
                    <a:pt x="108" y="138"/>
                  </a:lnTo>
                  <a:lnTo>
                    <a:pt x="102" y="142"/>
                  </a:lnTo>
                  <a:lnTo>
                    <a:pt x="91" y="146"/>
                  </a:lnTo>
                  <a:lnTo>
                    <a:pt x="80" y="148"/>
                  </a:lnTo>
                  <a:lnTo>
                    <a:pt x="66" y="146"/>
                  </a:lnTo>
                  <a:lnTo>
                    <a:pt x="53" y="138"/>
                  </a:lnTo>
                  <a:lnTo>
                    <a:pt x="38" y="123"/>
                  </a:lnTo>
                  <a:lnTo>
                    <a:pt x="28" y="100"/>
                  </a:lnTo>
                  <a:lnTo>
                    <a:pt x="21" y="72"/>
                  </a:lnTo>
                  <a:lnTo>
                    <a:pt x="17" y="51"/>
                  </a:lnTo>
                  <a:lnTo>
                    <a:pt x="17" y="34"/>
                  </a:lnTo>
                  <a:lnTo>
                    <a:pt x="21" y="21"/>
                  </a:lnTo>
                  <a:lnTo>
                    <a:pt x="22" y="11"/>
                  </a:lnTo>
                  <a:lnTo>
                    <a:pt x="28" y="5"/>
                  </a:lnTo>
                  <a:lnTo>
                    <a:pt x="30" y="1"/>
                  </a:lnTo>
                  <a:lnTo>
                    <a:pt x="32" y="1"/>
                  </a:lnTo>
                  <a:lnTo>
                    <a:pt x="21" y="0"/>
                  </a:lnTo>
                  <a:close/>
                </a:path>
              </a:pathLst>
            </a:custGeom>
            <a:solidFill>
              <a:srgbClr val="575757"/>
            </a:solidFill>
            <a:ln w="9525">
              <a:noFill/>
              <a:round/>
              <a:headEnd/>
              <a:tailEnd/>
            </a:ln>
          </p:spPr>
          <p:txBody>
            <a:bodyPr/>
            <a:lstStyle/>
            <a:p>
              <a:endParaRPr lang="en-GB"/>
            </a:p>
          </p:txBody>
        </p:sp>
        <p:sp>
          <p:nvSpPr>
            <p:cNvPr id="7202" name="Freeform 175"/>
            <p:cNvSpPr>
              <a:spLocks/>
            </p:cNvSpPr>
            <p:nvPr/>
          </p:nvSpPr>
          <p:spPr bwMode="auto">
            <a:xfrm>
              <a:off x="3095" y="1559"/>
              <a:ext cx="81" cy="198"/>
            </a:xfrm>
            <a:custGeom>
              <a:avLst/>
              <a:gdLst>
                <a:gd name="T0" fmla="*/ 2 w 164"/>
                <a:gd name="T1" fmla="*/ 1 h 397"/>
                <a:gd name="T2" fmla="*/ 2 w 164"/>
                <a:gd name="T3" fmla="*/ 1 h 397"/>
                <a:gd name="T4" fmla="*/ 2 w 164"/>
                <a:gd name="T5" fmla="*/ 1 h 397"/>
                <a:gd name="T6" fmla="*/ 2 w 164"/>
                <a:gd name="T7" fmla="*/ 1 h 397"/>
                <a:gd name="T8" fmla="*/ 2 w 164"/>
                <a:gd name="T9" fmla="*/ 2 h 397"/>
                <a:gd name="T10" fmla="*/ 2 w 164"/>
                <a:gd name="T11" fmla="*/ 2 h 397"/>
                <a:gd name="T12" fmla="*/ 1 w 164"/>
                <a:gd name="T13" fmla="*/ 3 h 397"/>
                <a:gd name="T14" fmla="*/ 1 w 164"/>
                <a:gd name="T15" fmla="*/ 3 h 397"/>
                <a:gd name="T16" fmla="*/ 1 w 164"/>
                <a:gd name="T17" fmla="*/ 4 h 397"/>
                <a:gd name="T18" fmla="*/ 1 w 164"/>
                <a:gd name="T19" fmla="*/ 4 h 397"/>
                <a:gd name="T20" fmla="*/ 1 w 164"/>
                <a:gd name="T21" fmla="*/ 5 h 397"/>
                <a:gd name="T22" fmla="*/ 0 w 164"/>
                <a:gd name="T23" fmla="*/ 5 h 397"/>
                <a:gd name="T24" fmla="*/ 0 w 164"/>
                <a:gd name="T25" fmla="*/ 5 h 397"/>
                <a:gd name="T26" fmla="*/ 0 w 164"/>
                <a:gd name="T27" fmla="*/ 5 h 397"/>
                <a:gd name="T28" fmla="*/ 0 w 164"/>
                <a:gd name="T29" fmla="*/ 6 h 397"/>
                <a:gd name="T30" fmla="*/ 0 w 164"/>
                <a:gd name="T31" fmla="*/ 6 h 397"/>
                <a:gd name="T32" fmla="*/ 0 w 164"/>
                <a:gd name="T33" fmla="*/ 6 h 397"/>
                <a:gd name="T34" fmla="*/ 0 w 164"/>
                <a:gd name="T35" fmla="*/ 6 h 397"/>
                <a:gd name="T36" fmla="*/ 0 w 164"/>
                <a:gd name="T37" fmla="*/ 6 h 397"/>
                <a:gd name="T38" fmla="*/ 0 w 164"/>
                <a:gd name="T39" fmla="*/ 6 h 397"/>
                <a:gd name="T40" fmla="*/ 0 w 164"/>
                <a:gd name="T41" fmla="*/ 5 h 397"/>
                <a:gd name="T42" fmla="*/ 0 w 164"/>
                <a:gd name="T43" fmla="*/ 5 h 397"/>
                <a:gd name="T44" fmla="*/ 1 w 164"/>
                <a:gd name="T45" fmla="*/ 5 h 397"/>
                <a:gd name="T46" fmla="*/ 1 w 164"/>
                <a:gd name="T47" fmla="*/ 5 h 397"/>
                <a:gd name="T48" fmla="*/ 1 w 164"/>
                <a:gd name="T49" fmla="*/ 4 h 397"/>
                <a:gd name="T50" fmla="*/ 1 w 164"/>
                <a:gd name="T51" fmla="*/ 4 h 397"/>
                <a:gd name="T52" fmla="*/ 2 w 164"/>
                <a:gd name="T53" fmla="*/ 3 h 397"/>
                <a:gd name="T54" fmla="*/ 2 w 164"/>
                <a:gd name="T55" fmla="*/ 3 h 397"/>
                <a:gd name="T56" fmla="*/ 2 w 164"/>
                <a:gd name="T57" fmla="*/ 2 h 397"/>
                <a:gd name="T58" fmla="*/ 2 w 164"/>
                <a:gd name="T59" fmla="*/ 2 h 397"/>
                <a:gd name="T60" fmla="*/ 2 w 164"/>
                <a:gd name="T61" fmla="*/ 1 h 397"/>
                <a:gd name="T62" fmla="*/ 2 w 164"/>
                <a:gd name="T63" fmla="*/ 1 h 397"/>
                <a:gd name="T64" fmla="*/ 2 w 164"/>
                <a:gd name="T65" fmla="*/ 1 h 397"/>
                <a:gd name="T66" fmla="*/ 2 w 164"/>
                <a:gd name="T67" fmla="*/ 0 h 397"/>
                <a:gd name="T68" fmla="*/ 2 w 164"/>
                <a:gd name="T69" fmla="*/ 0 h 397"/>
                <a:gd name="T70" fmla="*/ 2 w 164"/>
                <a:gd name="T71" fmla="*/ 0 h 397"/>
                <a:gd name="T72" fmla="*/ 2 w 164"/>
                <a:gd name="T73" fmla="*/ 0 h 397"/>
                <a:gd name="T74" fmla="*/ 2 w 164"/>
                <a:gd name="T75" fmla="*/ 0 h 397"/>
                <a:gd name="T76" fmla="*/ 2 w 164"/>
                <a:gd name="T77" fmla="*/ 0 h 397"/>
                <a:gd name="T78" fmla="*/ 2 w 164"/>
                <a:gd name="T79" fmla="*/ 0 h 397"/>
                <a:gd name="T80" fmla="*/ 2 w 164"/>
                <a:gd name="T81" fmla="*/ 0 h 397"/>
                <a:gd name="T82" fmla="*/ 2 w 164"/>
                <a:gd name="T83" fmla="*/ 0 h 397"/>
                <a:gd name="T84" fmla="*/ 2 w 164"/>
                <a:gd name="T85" fmla="*/ 0 h 397"/>
                <a:gd name="T86" fmla="*/ 1 w 164"/>
                <a:gd name="T87" fmla="*/ 0 h 397"/>
                <a:gd name="T88" fmla="*/ 1 w 164"/>
                <a:gd name="T89" fmla="*/ 0 h 397"/>
                <a:gd name="T90" fmla="*/ 1 w 164"/>
                <a:gd name="T91" fmla="*/ 0 h 397"/>
                <a:gd name="T92" fmla="*/ 1 w 164"/>
                <a:gd name="T93" fmla="*/ 0 h 397"/>
                <a:gd name="T94" fmla="*/ 1 w 164"/>
                <a:gd name="T95" fmla="*/ 0 h 397"/>
                <a:gd name="T96" fmla="*/ 1 w 164"/>
                <a:gd name="T97" fmla="*/ 0 h 397"/>
                <a:gd name="T98" fmla="*/ 1 w 164"/>
                <a:gd name="T99" fmla="*/ 0 h 397"/>
                <a:gd name="T100" fmla="*/ 1 w 164"/>
                <a:gd name="T101" fmla="*/ 0 h 397"/>
                <a:gd name="T102" fmla="*/ 1 w 164"/>
                <a:gd name="T103" fmla="*/ 0 h 397"/>
                <a:gd name="T104" fmla="*/ 1 w 164"/>
                <a:gd name="T105" fmla="*/ 0 h 397"/>
                <a:gd name="T106" fmla="*/ 1 w 164"/>
                <a:gd name="T107" fmla="*/ 0 h 397"/>
                <a:gd name="T108" fmla="*/ 1 w 164"/>
                <a:gd name="T109" fmla="*/ 0 h 397"/>
                <a:gd name="T110" fmla="*/ 1 w 164"/>
                <a:gd name="T111" fmla="*/ 0 h 397"/>
                <a:gd name="T112" fmla="*/ 1 w 164"/>
                <a:gd name="T113" fmla="*/ 0 h 397"/>
                <a:gd name="T114" fmla="*/ 1 w 164"/>
                <a:gd name="T115" fmla="*/ 0 h 397"/>
                <a:gd name="T116" fmla="*/ 1 w 164"/>
                <a:gd name="T117" fmla="*/ 0 h 397"/>
                <a:gd name="T118" fmla="*/ 1 w 164"/>
                <a:gd name="T119" fmla="*/ 0 h 397"/>
                <a:gd name="T120" fmla="*/ 1 w 164"/>
                <a:gd name="T121" fmla="*/ 0 h 397"/>
                <a:gd name="T122" fmla="*/ 2 w 164"/>
                <a:gd name="T123" fmla="*/ 1 h 397"/>
                <a:gd name="T124" fmla="*/ 2 w 164"/>
                <a:gd name="T125" fmla="*/ 1 h 39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64"/>
                <a:gd name="T190" fmla="*/ 0 h 397"/>
                <a:gd name="T191" fmla="*/ 164 w 164"/>
                <a:gd name="T192" fmla="*/ 397 h 39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64" h="397">
                  <a:moveTo>
                    <a:pt x="135" y="76"/>
                  </a:moveTo>
                  <a:lnTo>
                    <a:pt x="135" y="80"/>
                  </a:lnTo>
                  <a:lnTo>
                    <a:pt x="135" y="93"/>
                  </a:lnTo>
                  <a:lnTo>
                    <a:pt x="135" y="114"/>
                  </a:lnTo>
                  <a:lnTo>
                    <a:pt x="133" y="141"/>
                  </a:lnTo>
                  <a:lnTo>
                    <a:pt x="129" y="169"/>
                  </a:lnTo>
                  <a:lnTo>
                    <a:pt x="124" y="203"/>
                  </a:lnTo>
                  <a:lnTo>
                    <a:pt x="114" y="238"/>
                  </a:lnTo>
                  <a:lnTo>
                    <a:pt x="101" y="272"/>
                  </a:lnTo>
                  <a:lnTo>
                    <a:pt x="84" y="302"/>
                  </a:lnTo>
                  <a:lnTo>
                    <a:pt x="67" y="327"/>
                  </a:lnTo>
                  <a:lnTo>
                    <a:pt x="48" y="350"/>
                  </a:lnTo>
                  <a:lnTo>
                    <a:pt x="34" y="367"/>
                  </a:lnTo>
                  <a:lnTo>
                    <a:pt x="19" y="380"/>
                  </a:lnTo>
                  <a:lnTo>
                    <a:pt x="10" y="390"/>
                  </a:lnTo>
                  <a:lnTo>
                    <a:pt x="2" y="396"/>
                  </a:lnTo>
                  <a:lnTo>
                    <a:pt x="0" y="397"/>
                  </a:lnTo>
                  <a:lnTo>
                    <a:pt x="2" y="396"/>
                  </a:lnTo>
                  <a:lnTo>
                    <a:pt x="12" y="394"/>
                  </a:lnTo>
                  <a:lnTo>
                    <a:pt x="23" y="386"/>
                  </a:lnTo>
                  <a:lnTo>
                    <a:pt x="40" y="378"/>
                  </a:lnTo>
                  <a:lnTo>
                    <a:pt x="59" y="365"/>
                  </a:lnTo>
                  <a:lnTo>
                    <a:pt x="78" y="346"/>
                  </a:lnTo>
                  <a:lnTo>
                    <a:pt x="97" y="321"/>
                  </a:lnTo>
                  <a:lnTo>
                    <a:pt x="114" y="291"/>
                  </a:lnTo>
                  <a:lnTo>
                    <a:pt x="126" y="257"/>
                  </a:lnTo>
                  <a:lnTo>
                    <a:pt x="139" y="224"/>
                  </a:lnTo>
                  <a:lnTo>
                    <a:pt x="148" y="194"/>
                  </a:lnTo>
                  <a:lnTo>
                    <a:pt x="156" y="165"/>
                  </a:lnTo>
                  <a:lnTo>
                    <a:pt x="160" y="137"/>
                  </a:lnTo>
                  <a:lnTo>
                    <a:pt x="164" y="114"/>
                  </a:lnTo>
                  <a:lnTo>
                    <a:pt x="164" y="91"/>
                  </a:lnTo>
                  <a:lnTo>
                    <a:pt x="164" y="76"/>
                  </a:lnTo>
                  <a:lnTo>
                    <a:pt x="160" y="63"/>
                  </a:lnTo>
                  <a:lnTo>
                    <a:pt x="156" y="53"/>
                  </a:lnTo>
                  <a:lnTo>
                    <a:pt x="150" y="44"/>
                  </a:lnTo>
                  <a:lnTo>
                    <a:pt x="145" y="38"/>
                  </a:lnTo>
                  <a:lnTo>
                    <a:pt x="139" y="34"/>
                  </a:lnTo>
                  <a:lnTo>
                    <a:pt x="135" y="30"/>
                  </a:lnTo>
                  <a:lnTo>
                    <a:pt x="131" y="30"/>
                  </a:lnTo>
                  <a:lnTo>
                    <a:pt x="131" y="29"/>
                  </a:lnTo>
                  <a:lnTo>
                    <a:pt x="131" y="25"/>
                  </a:lnTo>
                  <a:lnTo>
                    <a:pt x="129" y="21"/>
                  </a:lnTo>
                  <a:lnTo>
                    <a:pt x="128" y="15"/>
                  </a:lnTo>
                  <a:lnTo>
                    <a:pt x="124" y="11"/>
                  </a:lnTo>
                  <a:lnTo>
                    <a:pt x="122" y="6"/>
                  </a:lnTo>
                  <a:lnTo>
                    <a:pt x="118" y="2"/>
                  </a:lnTo>
                  <a:lnTo>
                    <a:pt x="114" y="0"/>
                  </a:lnTo>
                  <a:lnTo>
                    <a:pt x="107" y="0"/>
                  </a:lnTo>
                  <a:lnTo>
                    <a:pt x="101" y="2"/>
                  </a:lnTo>
                  <a:lnTo>
                    <a:pt x="97" y="4"/>
                  </a:lnTo>
                  <a:lnTo>
                    <a:pt x="97" y="6"/>
                  </a:lnTo>
                  <a:lnTo>
                    <a:pt x="101" y="10"/>
                  </a:lnTo>
                  <a:lnTo>
                    <a:pt x="105" y="13"/>
                  </a:lnTo>
                  <a:lnTo>
                    <a:pt x="109" y="21"/>
                  </a:lnTo>
                  <a:lnTo>
                    <a:pt x="109" y="25"/>
                  </a:lnTo>
                  <a:lnTo>
                    <a:pt x="107" y="30"/>
                  </a:lnTo>
                  <a:lnTo>
                    <a:pt x="103" y="34"/>
                  </a:lnTo>
                  <a:lnTo>
                    <a:pt x="103" y="36"/>
                  </a:lnTo>
                  <a:lnTo>
                    <a:pt x="116" y="46"/>
                  </a:lnTo>
                  <a:lnTo>
                    <a:pt x="135" y="76"/>
                  </a:lnTo>
                  <a:close/>
                </a:path>
              </a:pathLst>
            </a:custGeom>
            <a:solidFill>
              <a:srgbClr val="575757"/>
            </a:solidFill>
            <a:ln w="9525">
              <a:noFill/>
              <a:round/>
              <a:headEnd/>
              <a:tailEnd/>
            </a:ln>
          </p:spPr>
          <p:txBody>
            <a:bodyPr/>
            <a:lstStyle/>
            <a:p>
              <a:endParaRPr lang="en-GB"/>
            </a:p>
          </p:txBody>
        </p:sp>
        <p:sp>
          <p:nvSpPr>
            <p:cNvPr id="7203" name="Freeform 176"/>
            <p:cNvSpPr>
              <a:spLocks/>
            </p:cNvSpPr>
            <p:nvPr/>
          </p:nvSpPr>
          <p:spPr bwMode="auto">
            <a:xfrm>
              <a:off x="2994" y="1471"/>
              <a:ext cx="235" cy="160"/>
            </a:xfrm>
            <a:custGeom>
              <a:avLst/>
              <a:gdLst>
                <a:gd name="T0" fmla="*/ 1 w 469"/>
                <a:gd name="T1" fmla="*/ 5 h 320"/>
                <a:gd name="T2" fmla="*/ 1 w 469"/>
                <a:gd name="T3" fmla="*/ 5 h 320"/>
                <a:gd name="T4" fmla="*/ 0 w 469"/>
                <a:gd name="T5" fmla="*/ 3 h 320"/>
                <a:gd name="T6" fmla="*/ 1 w 469"/>
                <a:gd name="T7" fmla="*/ 3 h 320"/>
                <a:gd name="T8" fmla="*/ 2 w 469"/>
                <a:gd name="T9" fmla="*/ 1 h 320"/>
                <a:gd name="T10" fmla="*/ 3 w 469"/>
                <a:gd name="T11" fmla="*/ 1 h 320"/>
                <a:gd name="T12" fmla="*/ 4 w 469"/>
                <a:gd name="T13" fmla="*/ 0 h 320"/>
                <a:gd name="T14" fmla="*/ 5 w 469"/>
                <a:gd name="T15" fmla="*/ 1 h 320"/>
                <a:gd name="T16" fmla="*/ 6 w 469"/>
                <a:gd name="T17" fmla="*/ 1 h 320"/>
                <a:gd name="T18" fmla="*/ 7 w 469"/>
                <a:gd name="T19" fmla="*/ 1 h 320"/>
                <a:gd name="T20" fmla="*/ 7 w 469"/>
                <a:gd name="T21" fmla="*/ 1 h 320"/>
                <a:gd name="T22" fmla="*/ 8 w 469"/>
                <a:gd name="T23" fmla="*/ 3 h 320"/>
                <a:gd name="T24" fmla="*/ 8 w 469"/>
                <a:gd name="T25" fmla="*/ 3 h 320"/>
                <a:gd name="T26" fmla="*/ 8 w 469"/>
                <a:gd name="T27" fmla="*/ 5 h 320"/>
                <a:gd name="T28" fmla="*/ 8 w 469"/>
                <a:gd name="T29" fmla="*/ 5 h 320"/>
                <a:gd name="T30" fmla="*/ 8 w 469"/>
                <a:gd name="T31" fmla="*/ 5 h 320"/>
                <a:gd name="T32" fmla="*/ 7 w 469"/>
                <a:gd name="T33" fmla="*/ 5 h 320"/>
                <a:gd name="T34" fmla="*/ 7 w 469"/>
                <a:gd name="T35" fmla="*/ 5 h 320"/>
                <a:gd name="T36" fmla="*/ 7 w 469"/>
                <a:gd name="T37" fmla="*/ 5 h 320"/>
                <a:gd name="T38" fmla="*/ 6 w 469"/>
                <a:gd name="T39" fmla="*/ 5 h 320"/>
                <a:gd name="T40" fmla="*/ 6 w 469"/>
                <a:gd name="T41" fmla="*/ 5 h 320"/>
                <a:gd name="T42" fmla="*/ 6 w 469"/>
                <a:gd name="T43" fmla="*/ 3 h 320"/>
                <a:gd name="T44" fmla="*/ 6 w 469"/>
                <a:gd name="T45" fmla="*/ 3 h 320"/>
                <a:gd name="T46" fmla="*/ 6 w 469"/>
                <a:gd name="T47" fmla="*/ 3 h 320"/>
                <a:gd name="T48" fmla="*/ 6 w 469"/>
                <a:gd name="T49" fmla="*/ 3 h 320"/>
                <a:gd name="T50" fmla="*/ 5 w 469"/>
                <a:gd name="T51" fmla="*/ 3 h 320"/>
                <a:gd name="T52" fmla="*/ 5 w 469"/>
                <a:gd name="T53" fmla="*/ 1 h 320"/>
                <a:gd name="T54" fmla="*/ 5 w 469"/>
                <a:gd name="T55" fmla="*/ 2 h 320"/>
                <a:gd name="T56" fmla="*/ 5 w 469"/>
                <a:gd name="T57" fmla="*/ 3 h 320"/>
                <a:gd name="T58" fmla="*/ 5 w 469"/>
                <a:gd name="T59" fmla="*/ 3 h 320"/>
                <a:gd name="T60" fmla="*/ 5 w 469"/>
                <a:gd name="T61" fmla="*/ 3 h 320"/>
                <a:gd name="T62" fmla="*/ 5 w 469"/>
                <a:gd name="T63" fmla="*/ 3 h 320"/>
                <a:gd name="T64" fmla="*/ 5 w 469"/>
                <a:gd name="T65" fmla="*/ 3 h 320"/>
                <a:gd name="T66" fmla="*/ 4 w 469"/>
                <a:gd name="T67" fmla="*/ 3 h 320"/>
                <a:gd name="T68" fmla="*/ 4 w 469"/>
                <a:gd name="T69" fmla="*/ 3 h 320"/>
                <a:gd name="T70" fmla="*/ 4 w 469"/>
                <a:gd name="T71" fmla="*/ 3 h 320"/>
                <a:gd name="T72" fmla="*/ 3 w 469"/>
                <a:gd name="T73" fmla="*/ 3 h 320"/>
                <a:gd name="T74" fmla="*/ 3 w 469"/>
                <a:gd name="T75" fmla="*/ 3 h 320"/>
                <a:gd name="T76" fmla="*/ 3 w 469"/>
                <a:gd name="T77" fmla="*/ 3 h 320"/>
                <a:gd name="T78" fmla="*/ 3 w 469"/>
                <a:gd name="T79" fmla="*/ 3 h 320"/>
                <a:gd name="T80" fmla="*/ 3 w 469"/>
                <a:gd name="T81" fmla="*/ 3 h 320"/>
                <a:gd name="T82" fmla="*/ 3 w 469"/>
                <a:gd name="T83" fmla="*/ 3 h 320"/>
                <a:gd name="T84" fmla="*/ 2 w 469"/>
                <a:gd name="T85" fmla="*/ 5 h 320"/>
                <a:gd name="T86" fmla="*/ 2 w 469"/>
                <a:gd name="T87" fmla="*/ 5 h 320"/>
                <a:gd name="T88" fmla="*/ 2 w 469"/>
                <a:gd name="T89" fmla="*/ 5 h 320"/>
                <a:gd name="T90" fmla="*/ 1 w 469"/>
                <a:gd name="T91" fmla="*/ 5 h 320"/>
                <a:gd name="T92" fmla="*/ 1 w 469"/>
                <a:gd name="T93" fmla="*/ 5 h 320"/>
                <a:gd name="T94" fmla="*/ 1 w 469"/>
                <a:gd name="T95" fmla="*/ 5 h 32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469"/>
                <a:gd name="T145" fmla="*/ 0 h 320"/>
                <a:gd name="T146" fmla="*/ 469 w 469"/>
                <a:gd name="T147" fmla="*/ 320 h 320"/>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469" h="320">
                  <a:moveTo>
                    <a:pt x="34" y="299"/>
                  </a:moveTo>
                  <a:lnTo>
                    <a:pt x="23" y="289"/>
                  </a:lnTo>
                  <a:lnTo>
                    <a:pt x="11" y="278"/>
                  </a:lnTo>
                  <a:lnTo>
                    <a:pt x="4" y="261"/>
                  </a:lnTo>
                  <a:lnTo>
                    <a:pt x="0" y="240"/>
                  </a:lnTo>
                  <a:lnTo>
                    <a:pt x="0" y="213"/>
                  </a:lnTo>
                  <a:lnTo>
                    <a:pt x="7" y="181"/>
                  </a:lnTo>
                  <a:lnTo>
                    <a:pt x="21" y="143"/>
                  </a:lnTo>
                  <a:lnTo>
                    <a:pt x="43" y="99"/>
                  </a:lnTo>
                  <a:lnTo>
                    <a:pt x="70" y="57"/>
                  </a:lnTo>
                  <a:lnTo>
                    <a:pt x="104" y="27"/>
                  </a:lnTo>
                  <a:lnTo>
                    <a:pt x="142" y="10"/>
                  </a:lnTo>
                  <a:lnTo>
                    <a:pt x="180" y="2"/>
                  </a:lnTo>
                  <a:lnTo>
                    <a:pt x="220" y="0"/>
                  </a:lnTo>
                  <a:lnTo>
                    <a:pt x="256" y="4"/>
                  </a:lnTo>
                  <a:lnTo>
                    <a:pt x="292" y="13"/>
                  </a:lnTo>
                  <a:lnTo>
                    <a:pt x="321" y="23"/>
                  </a:lnTo>
                  <a:lnTo>
                    <a:pt x="348" y="36"/>
                  </a:lnTo>
                  <a:lnTo>
                    <a:pt x="370" y="53"/>
                  </a:lnTo>
                  <a:lnTo>
                    <a:pt x="391" y="74"/>
                  </a:lnTo>
                  <a:lnTo>
                    <a:pt x="410" y="97"/>
                  </a:lnTo>
                  <a:lnTo>
                    <a:pt x="426" y="122"/>
                  </a:lnTo>
                  <a:lnTo>
                    <a:pt x="439" y="147"/>
                  </a:lnTo>
                  <a:lnTo>
                    <a:pt x="450" y="169"/>
                  </a:lnTo>
                  <a:lnTo>
                    <a:pt x="458" y="194"/>
                  </a:lnTo>
                  <a:lnTo>
                    <a:pt x="464" y="215"/>
                  </a:lnTo>
                  <a:lnTo>
                    <a:pt x="467" y="236"/>
                  </a:lnTo>
                  <a:lnTo>
                    <a:pt x="469" y="257"/>
                  </a:lnTo>
                  <a:lnTo>
                    <a:pt x="469" y="278"/>
                  </a:lnTo>
                  <a:lnTo>
                    <a:pt x="465" y="293"/>
                  </a:lnTo>
                  <a:lnTo>
                    <a:pt x="464" y="308"/>
                  </a:lnTo>
                  <a:lnTo>
                    <a:pt x="458" y="316"/>
                  </a:lnTo>
                  <a:lnTo>
                    <a:pt x="454" y="320"/>
                  </a:lnTo>
                  <a:lnTo>
                    <a:pt x="445" y="318"/>
                  </a:lnTo>
                  <a:lnTo>
                    <a:pt x="433" y="312"/>
                  </a:lnTo>
                  <a:lnTo>
                    <a:pt x="420" y="304"/>
                  </a:lnTo>
                  <a:lnTo>
                    <a:pt x="407" y="297"/>
                  </a:lnTo>
                  <a:lnTo>
                    <a:pt x="393" y="289"/>
                  </a:lnTo>
                  <a:lnTo>
                    <a:pt x="384" y="282"/>
                  </a:lnTo>
                  <a:lnTo>
                    <a:pt x="376" y="276"/>
                  </a:lnTo>
                  <a:lnTo>
                    <a:pt x="374" y="274"/>
                  </a:lnTo>
                  <a:lnTo>
                    <a:pt x="372" y="270"/>
                  </a:lnTo>
                  <a:lnTo>
                    <a:pt x="370" y="263"/>
                  </a:lnTo>
                  <a:lnTo>
                    <a:pt x="367" y="247"/>
                  </a:lnTo>
                  <a:lnTo>
                    <a:pt x="363" y="232"/>
                  </a:lnTo>
                  <a:lnTo>
                    <a:pt x="357" y="213"/>
                  </a:lnTo>
                  <a:lnTo>
                    <a:pt x="353" y="196"/>
                  </a:lnTo>
                  <a:lnTo>
                    <a:pt x="348" y="179"/>
                  </a:lnTo>
                  <a:lnTo>
                    <a:pt x="344" y="162"/>
                  </a:lnTo>
                  <a:lnTo>
                    <a:pt x="336" y="150"/>
                  </a:lnTo>
                  <a:lnTo>
                    <a:pt x="329" y="139"/>
                  </a:lnTo>
                  <a:lnTo>
                    <a:pt x="319" y="131"/>
                  </a:lnTo>
                  <a:lnTo>
                    <a:pt x="311" y="128"/>
                  </a:lnTo>
                  <a:lnTo>
                    <a:pt x="302" y="126"/>
                  </a:lnTo>
                  <a:lnTo>
                    <a:pt x="294" y="126"/>
                  </a:lnTo>
                  <a:lnTo>
                    <a:pt x="287" y="128"/>
                  </a:lnTo>
                  <a:lnTo>
                    <a:pt x="283" y="133"/>
                  </a:lnTo>
                  <a:lnTo>
                    <a:pt x="277" y="137"/>
                  </a:lnTo>
                  <a:lnTo>
                    <a:pt x="273" y="145"/>
                  </a:lnTo>
                  <a:lnTo>
                    <a:pt x="270" y="154"/>
                  </a:lnTo>
                  <a:lnTo>
                    <a:pt x="270" y="164"/>
                  </a:lnTo>
                  <a:lnTo>
                    <a:pt x="266" y="171"/>
                  </a:lnTo>
                  <a:lnTo>
                    <a:pt x="266" y="179"/>
                  </a:lnTo>
                  <a:lnTo>
                    <a:pt x="266" y="183"/>
                  </a:lnTo>
                  <a:lnTo>
                    <a:pt x="266" y="186"/>
                  </a:lnTo>
                  <a:lnTo>
                    <a:pt x="264" y="186"/>
                  </a:lnTo>
                  <a:lnTo>
                    <a:pt x="258" y="188"/>
                  </a:lnTo>
                  <a:lnTo>
                    <a:pt x="249" y="192"/>
                  </a:lnTo>
                  <a:lnTo>
                    <a:pt x="239" y="196"/>
                  </a:lnTo>
                  <a:lnTo>
                    <a:pt x="228" y="200"/>
                  </a:lnTo>
                  <a:lnTo>
                    <a:pt x="215" y="205"/>
                  </a:lnTo>
                  <a:lnTo>
                    <a:pt x="205" y="207"/>
                  </a:lnTo>
                  <a:lnTo>
                    <a:pt x="196" y="209"/>
                  </a:lnTo>
                  <a:lnTo>
                    <a:pt x="188" y="209"/>
                  </a:lnTo>
                  <a:lnTo>
                    <a:pt x="180" y="209"/>
                  </a:lnTo>
                  <a:lnTo>
                    <a:pt x="173" y="209"/>
                  </a:lnTo>
                  <a:lnTo>
                    <a:pt x="167" y="209"/>
                  </a:lnTo>
                  <a:lnTo>
                    <a:pt x="161" y="209"/>
                  </a:lnTo>
                  <a:lnTo>
                    <a:pt x="156" y="209"/>
                  </a:lnTo>
                  <a:lnTo>
                    <a:pt x="154" y="209"/>
                  </a:lnTo>
                  <a:lnTo>
                    <a:pt x="150" y="211"/>
                  </a:lnTo>
                  <a:lnTo>
                    <a:pt x="146" y="219"/>
                  </a:lnTo>
                  <a:lnTo>
                    <a:pt x="138" y="228"/>
                  </a:lnTo>
                  <a:lnTo>
                    <a:pt x="131" y="242"/>
                  </a:lnTo>
                  <a:lnTo>
                    <a:pt x="119" y="255"/>
                  </a:lnTo>
                  <a:lnTo>
                    <a:pt x="110" y="268"/>
                  </a:lnTo>
                  <a:lnTo>
                    <a:pt x="99" y="278"/>
                  </a:lnTo>
                  <a:lnTo>
                    <a:pt x="89" y="285"/>
                  </a:lnTo>
                  <a:lnTo>
                    <a:pt x="78" y="289"/>
                  </a:lnTo>
                  <a:lnTo>
                    <a:pt x="68" y="291"/>
                  </a:lnTo>
                  <a:lnTo>
                    <a:pt x="59" y="293"/>
                  </a:lnTo>
                  <a:lnTo>
                    <a:pt x="51" y="297"/>
                  </a:lnTo>
                  <a:lnTo>
                    <a:pt x="43" y="297"/>
                  </a:lnTo>
                  <a:lnTo>
                    <a:pt x="40" y="297"/>
                  </a:lnTo>
                  <a:lnTo>
                    <a:pt x="36" y="297"/>
                  </a:lnTo>
                  <a:lnTo>
                    <a:pt x="34" y="299"/>
                  </a:lnTo>
                  <a:close/>
                </a:path>
              </a:pathLst>
            </a:custGeom>
            <a:solidFill>
              <a:srgbClr val="663300"/>
            </a:solidFill>
            <a:ln w="9525">
              <a:noFill/>
              <a:round/>
              <a:headEnd/>
              <a:tailEnd/>
            </a:ln>
          </p:spPr>
          <p:txBody>
            <a:bodyPr/>
            <a:lstStyle/>
            <a:p>
              <a:endParaRPr lang="en-GB"/>
            </a:p>
          </p:txBody>
        </p:sp>
        <p:sp>
          <p:nvSpPr>
            <p:cNvPr id="7204" name="Freeform 177"/>
            <p:cNvSpPr>
              <a:spLocks/>
            </p:cNvSpPr>
            <p:nvPr/>
          </p:nvSpPr>
          <p:spPr bwMode="auto">
            <a:xfrm>
              <a:off x="3020" y="1463"/>
              <a:ext cx="203" cy="168"/>
            </a:xfrm>
            <a:custGeom>
              <a:avLst/>
              <a:gdLst>
                <a:gd name="T0" fmla="*/ 0 w 407"/>
                <a:gd name="T1" fmla="*/ 2 h 335"/>
                <a:gd name="T2" fmla="*/ 0 w 407"/>
                <a:gd name="T3" fmla="*/ 2 h 335"/>
                <a:gd name="T4" fmla="*/ 1 w 407"/>
                <a:gd name="T5" fmla="*/ 2 h 335"/>
                <a:gd name="T6" fmla="*/ 2 w 407"/>
                <a:gd name="T7" fmla="*/ 1 h 335"/>
                <a:gd name="T8" fmla="*/ 2 w 407"/>
                <a:gd name="T9" fmla="*/ 2 h 335"/>
                <a:gd name="T10" fmla="*/ 2 w 407"/>
                <a:gd name="T11" fmla="*/ 3 h 335"/>
                <a:gd name="T12" fmla="*/ 2 w 407"/>
                <a:gd name="T13" fmla="*/ 3 h 335"/>
                <a:gd name="T14" fmla="*/ 2 w 407"/>
                <a:gd name="T15" fmla="*/ 4 h 335"/>
                <a:gd name="T16" fmla="*/ 2 w 407"/>
                <a:gd name="T17" fmla="*/ 4 h 335"/>
                <a:gd name="T18" fmla="*/ 2 w 407"/>
                <a:gd name="T19" fmla="*/ 4 h 335"/>
                <a:gd name="T20" fmla="*/ 2 w 407"/>
                <a:gd name="T21" fmla="*/ 4 h 335"/>
                <a:gd name="T22" fmla="*/ 3 w 407"/>
                <a:gd name="T23" fmla="*/ 4 h 335"/>
                <a:gd name="T24" fmla="*/ 3 w 407"/>
                <a:gd name="T25" fmla="*/ 3 h 335"/>
                <a:gd name="T26" fmla="*/ 3 w 407"/>
                <a:gd name="T27" fmla="*/ 3 h 335"/>
                <a:gd name="T28" fmla="*/ 3 w 407"/>
                <a:gd name="T29" fmla="*/ 3 h 335"/>
                <a:gd name="T30" fmla="*/ 3 w 407"/>
                <a:gd name="T31" fmla="*/ 3 h 335"/>
                <a:gd name="T32" fmla="*/ 4 w 407"/>
                <a:gd name="T33" fmla="*/ 3 h 335"/>
                <a:gd name="T34" fmla="*/ 4 w 407"/>
                <a:gd name="T35" fmla="*/ 3 h 335"/>
                <a:gd name="T36" fmla="*/ 4 w 407"/>
                <a:gd name="T37" fmla="*/ 4 h 335"/>
                <a:gd name="T38" fmla="*/ 4 w 407"/>
                <a:gd name="T39" fmla="*/ 4 h 335"/>
                <a:gd name="T40" fmla="*/ 4 w 407"/>
                <a:gd name="T41" fmla="*/ 5 h 335"/>
                <a:gd name="T42" fmla="*/ 5 w 407"/>
                <a:gd name="T43" fmla="*/ 5 h 335"/>
                <a:gd name="T44" fmla="*/ 5 w 407"/>
                <a:gd name="T45" fmla="*/ 5 h 335"/>
                <a:gd name="T46" fmla="*/ 5 w 407"/>
                <a:gd name="T47" fmla="*/ 5 h 335"/>
                <a:gd name="T48" fmla="*/ 5 w 407"/>
                <a:gd name="T49" fmla="*/ 5 h 335"/>
                <a:gd name="T50" fmla="*/ 5 w 407"/>
                <a:gd name="T51" fmla="*/ 6 h 335"/>
                <a:gd name="T52" fmla="*/ 6 w 407"/>
                <a:gd name="T53" fmla="*/ 6 h 335"/>
                <a:gd name="T54" fmla="*/ 6 w 407"/>
                <a:gd name="T55" fmla="*/ 6 h 335"/>
                <a:gd name="T56" fmla="*/ 6 w 407"/>
                <a:gd name="T57" fmla="*/ 6 h 335"/>
                <a:gd name="T58" fmla="*/ 6 w 407"/>
                <a:gd name="T59" fmla="*/ 5 h 335"/>
                <a:gd name="T60" fmla="*/ 6 w 407"/>
                <a:gd name="T61" fmla="*/ 5 h 335"/>
                <a:gd name="T62" fmla="*/ 6 w 407"/>
                <a:gd name="T63" fmla="*/ 4 h 335"/>
                <a:gd name="T64" fmla="*/ 6 w 407"/>
                <a:gd name="T65" fmla="*/ 4 h 335"/>
                <a:gd name="T66" fmla="*/ 6 w 407"/>
                <a:gd name="T67" fmla="*/ 3 h 335"/>
                <a:gd name="T68" fmla="*/ 5 w 407"/>
                <a:gd name="T69" fmla="*/ 3 h 335"/>
                <a:gd name="T70" fmla="*/ 5 w 407"/>
                <a:gd name="T71" fmla="*/ 2 h 335"/>
                <a:gd name="T72" fmla="*/ 5 w 407"/>
                <a:gd name="T73" fmla="*/ 2 h 335"/>
                <a:gd name="T74" fmla="*/ 4 w 407"/>
                <a:gd name="T75" fmla="*/ 1 h 335"/>
                <a:gd name="T76" fmla="*/ 4 w 407"/>
                <a:gd name="T77" fmla="*/ 1 h 335"/>
                <a:gd name="T78" fmla="*/ 3 w 407"/>
                <a:gd name="T79" fmla="*/ 1 h 335"/>
                <a:gd name="T80" fmla="*/ 2 w 407"/>
                <a:gd name="T81" fmla="*/ 0 h 335"/>
                <a:gd name="T82" fmla="*/ 1 w 407"/>
                <a:gd name="T83" fmla="*/ 1 h 335"/>
                <a:gd name="T84" fmla="*/ 1 w 407"/>
                <a:gd name="T85" fmla="*/ 1 h 335"/>
                <a:gd name="T86" fmla="*/ 0 w 407"/>
                <a:gd name="T87" fmla="*/ 1 h 335"/>
                <a:gd name="T88" fmla="*/ 0 w 407"/>
                <a:gd name="T89" fmla="*/ 1 h 335"/>
                <a:gd name="T90" fmla="*/ 0 w 407"/>
                <a:gd name="T91" fmla="*/ 2 h 335"/>
                <a:gd name="T92" fmla="*/ 0 w 407"/>
                <a:gd name="T93" fmla="*/ 2 h 335"/>
                <a:gd name="T94" fmla="*/ 0 w 407"/>
                <a:gd name="T95" fmla="*/ 2 h 335"/>
                <a:gd name="T96" fmla="*/ 0 w 407"/>
                <a:gd name="T97" fmla="*/ 2 h 33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07"/>
                <a:gd name="T148" fmla="*/ 0 h 335"/>
                <a:gd name="T149" fmla="*/ 407 w 407"/>
                <a:gd name="T150" fmla="*/ 335 h 33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07" h="335">
                  <a:moveTo>
                    <a:pt x="0" y="114"/>
                  </a:moveTo>
                  <a:lnTo>
                    <a:pt x="4" y="110"/>
                  </a:lnTo>
                  <a:lnTo>
                    <a:pt x="19" y="101"/>
                  </a:lnTo>
                  <a:lnTo>
                    <a:pt x="40" y="89"/>
                  </a:lnTo>
                  <a:lnTo>
                    <a:pt x="67" y="80"/>
                  </a:lnTo>
                  <a:lnTo>
                    <a:pt x="95" y="70"/>
                  </a:lnTo>
                  <a:lnTo>
                    <a:pt x="122" y="63"/>
                  </a:lnTo>
                  <a:lnTo>
                    <a:pt x="146" y="63"/>
                  </a:lnTo>
                  <a:lnTo>
                    <a:pt x="167" y="72"/>
                  </a:lnTo>
                  <a:lnTo>
                    <a:pt x="179" y="87"/>
                  </a:lnTo>
                  <a:lnTo>
                    <a:pt x="181" y="108"/>
                  </a:lnTo>
                  <a:lnTo>
                    <a:pt x="177" y="131"/>
                  </a:lnTo>
                  <a:lnTo>
                    <a:pt x="169" y="156"/>
                  </a:lnTo>
                  <a:lnTo>
                    <a:pt x="158" y="179"/>
                  </a:lnTo>
                  <a:lnTo>
                    <a:pt x="146" y="198"/>
                  </a:lnTo>
                  <a:lnTo>
                    <a:pt x="139" y="211"/>
                  </a:lnTo>
                  <a:lnTo>
                    <a:pt x="137" y="217"/>
                  </a:lnTo>
                  <a:lnTo>
                    <a:pt x="139" y="215"/>
                  </a:lnTo>
                  <a:lnTo>
                    <a:pt x="146" y="215"/>
                  </a:lnTo>
                  <a:lnTo>
                    <a:pt x="158" y="213"/>
                  </a:lnTo>
                  <a:lnTo>
                    <a:pt x="171" y="211"/>
                  </a:lnTo>
                  <a:lnTo>
                    <a:pt x="184" y="207"/>
                  </a:lnTo>
                  <a:lnTo>
                    <a:pt x="198" y="203"/>
                  </a:lnTo>
                  <a:lnTo>
                    <a:pt x="205" y="200"/>
                  </a:lnTo>
                  <a:lnTo>
                    <a:pt x="209" y="194"/>
                  </a:lnTo>
                  <a:lnTo>
                    <a:pt x="211" y="186"/>
                  </a:lnTo>
                  <a:lnTo>
                    <a:pt x="213" y="181"/>
                  </a:lnTo>
                  <a:lnTo>
                    <a:pt x="217" y="173"/>
                  </a:lnTo>
                  <a:lnTo>
                    <a:pt x="224" y="165"/>
                  </a:lnTo>
                  <a:lnTo>
                    <a:pt x="230" y="158"/>
                  </a:lnTo>
                  <a:lnTo>
                    <a:pt x="240" y="154"/>
                  </a:lnTo>
                  <a:lnTo>
                    <a:pt x="249" y="150"/>
                  </a:lnTo>
                  <a:lnTo>
                    <a:pt x="264" y="152"/>
                  </a:lnTo>
                  <a:lnTo>
                    <a:pt x="274" y="156"/>
                  </a:lnTo>
                  <a:lnTo>
                    <a:pt x="283" y="165"/>
                  </a:lnTo>
                  <a:lnTo>
                    <a:pt x="289" y="177"/>
                  </a:lnTo>
                  <a:lnTo>
                    <a:pt x="293" y="190"/>
                  </a:lnTo>
                  <a:lnTo>
                    <a:pt x="295" y="201"/>
                  </a:lnTo>
                  <a:lnTo>
                    <a:pt x="297" y="213"/>
                  </a:lnTo>
                  <a:lnTo>
                    <a:pt x="297" y="222"/>
                  </a:lnTo>
                  <a:lnTo>
                    <a:pt x="297" y="226"/>
                  </a:lnTo>
                  <a:lnTo>
                    <a:pt x="317" y="266"/>
                  </a:lnTo>
                  <a:lnTo>
                    <a:pt x="323" y="293"/>
                  </a:lnTo>
                  <a:lnTo>
                    <a:pt x="327" y="297"/>
                  </a:lnTo>
                  <a:lnTo>
                    <a:pt x="331" y="298"/>
                  </a:lnTo>
                  <a:lnTo>
                    <a:pt x="338" y="302"/>
                  </a:lnTo>
                  <a:lnTo>
                    <a:pt x="346" y="306"/>
                  </a:lnTo>
                  <a:lnTo>
                    <a:pt x="356" y="312"/>
                  </a:lnTo>
                  <a:lnTo>
                    <a:pt x="365" y="316"/>
                  </a:lnTo>
                  <a:lnTo>
                    <a:pt x="375" y="321"/>
                  </a:lnTo>
                  <a:lnTo>
                    <a:pt x="380" y="323"/>
                  </a:lnTo>
                  <a:lnTo>
                    <a:pt x="388" y="327"/>
                  </a:lnTo>
                  <a:lnTo>
                    <a:pt x="394" y="329"/>
                  </a:lnTo>
                  <a:lnTo>
                    <a:pt x="399" y="331"/>
                  </a:lnTo>
                  <a:lnTo>
                    <a:pt x="405" y="333"/>
                  </a:lnTo>
                  <a:lnTo>
                    <a:pt x="407" y="335"/>
                  </a:lnTo>
                  <a:lnTo>
                    <a:pt x="407" y="331"/>
                  </a:lnTo>
                  <a:lnTo>
                    <a:pt x="407" y="323"/>
                  </a:lnTo>
                  <a:lnTo>
                    <a:pt x="407" y="310"/>
                  </a:lnTo>
                  <a:lnTo>
                    <a:pt x="407" y="295"/>
                  </a:lnTo>
                  <a:lnTo>
                    <a:pt x="407" y="276"/>
                  </a:lnTo>
                  <a:lnTo>
                    <a:pt x="407" y="257"/>
                  </a:lnTo>
                  <a:lnTo>
                    <a:pt x="405" y="238"/>
                  </a:lnTo>
                  <a:lnTo>
                    <a:pt x="403" y="220"/>
                  </a:lnTo>
                  <a:lnTo>
                    <a:pt x="399" y="203"/>
                  </a:lnTo>
                  <a:lnTo>
                    <a:pt x="395" y="186"/>
                  </a:lnTo>
                  <a:lnTo>
                    <a:pt x="388" y="169"/>
                  </a:lnTo>
                  <a:lnTo>
                    <a:pt x="382" y="152"/>
                  </a:lnTo>
                  <a:lnTo>
                    <a:pt x="373" y="135"/>
                  </a:lnTo>
                  <a:lnTo>
                    <a:pt x="363" y="118"/>
                  </a:lnTo>
                  <a:lnTo>
                    <a:pt x="352" y="103"/>
                  </a:lnTo>
                  <a:lnTo>
                    <a:pt x="342" y="89"/>
                  </a:lnTo>
                  <a:lnTo>
                    <a:pt x="329" y="76"/>
                  </a:lnTo>
                  <a:lnTo>
                    <a:pt x="317" y="63"/>
                  </a:lnTo>
                  <a:lnTo>
                    <a:pt x="302" y="49"/>
                  </a:lnTo>
                  <a:lnTo>
                    <a:pt x="287" y="38"/>
                  </a:lnTo>
                  <a:lnTo>
                    <a:pt x="268" y="25"/>
                  </a:lnTo>
                  <a:lnTo>
                    <a:pt x="249" y="15"/>
                  </a:lnTo>
                  <a:lnTo>
                    <a:pt x="224" y="8"/>
                  </a:lnTo>
                  <a:lnTo>
                    <a:pt x="198" y="2"/>
                  </a:lnTo>
                  <a:lnTo>
                    <a:pt x="167" y="0"/>
                  </a:lnTo>
                  <a:lnTo>
                    <a:pt x="141" y="2"/>
                  </a:lnTo>
                  <a:lnTo>
                    <a:pt x="118" y="6"/>
                  </a:lnTo>
                  <a:lnTo>
                    <a:pt x="97" y="13"/>
                  </a:lnTo>
                  <a:lnTo>
                    <a:pt x="78" y="23"/>
                  </a:lnTo>
                  <a:lnTo>
                    <a:pt x="63" y="32"/>
                  </a:lnTo>
                  <a:lnTo>
                    <a:pt x="51" y="44"/>
                  </a:lnTo>
                  <a:lnTo>
                    <a:pt x="42" y="53"/>
                  </a:lnTo>
                  <a:lnTo>
                    <a:pt x="32" y="63"/>
                  </a:lnTo>
                  <a:lnTo>
                    <a:pt x="25" y="72"/>
                  </a:lnTo>
                  <a:lnTo>
                    <a:pt x="17" y="82"/>
                  </a:lnTo>
                  <a:lnTo>
                    <a:pt x="11" y="93"/>
                  </a:lnTo>
                  <a:lnTo>
                    <a:pt x="6" y="101"/>
                  </a:lnTo>
                  <a:lnTo>
                    <a:pt x="2" y="106"/>
                  </a:lnTo>
                  <a:lnTo>
                    <a:pt x="0" y="112"/>
                  </a:lnTo>
                  <a:lnTo>
                    <a:pt x="0" y="114"/>
                  </a:lnTo>
                  <a:close/>
                </a:path>
              </a:pathLst>
            </a:custGeom>
            <a:solidFill>
              <a:srgbClr val="541C00"/>
            </a:solidFill>
            <a:ln w="9525">
              <a:noFill/>
              <a:round/>
              <a:headEnd/>
              <a:tailEnd/>
            </a:ln>
          </p:spPr>
          <p:txBody>
            <a:bodyPr/>
            <a:lstStyle/>
            <a:p>
              <a:endParaRPr lang="en-GB"/>
            </a:p>
          </p:txBody>
        </p:sp>
        <p:sp>
          <p:nvSpPr>
            <p:cNvPr id="7205" name="Freeform 178"/>
            <p:cNvSpPr>
              <a:spLocks/>
            </p:cNvSpPr>
            <p:nvPr/>
          </p:nvSpPr>
          <p:spPr bwMode="auto">
            <a:xfrm>
              <a:off x="2832" y="1997"/>
              <a:ext cx="120" cy="101"/>
            </a:xfrm>
            <a:custGeom>
              <a:avLst/>
              <a:gdLst>
                <a:gd name="T0" fmla="*/ 0 w 239"/>
                <a:gd name="T1" fmla="*/ 4 h 201"/>
                <a:gd name="T2" fmla="*/ 1 w 239"/>
                <a:gd name="T3" fmla="*/ 4 h 201"/>
                <a:gd name="T4" fmla="*/ 1 w 239"/>
                <a:gd name="T5" fmla="*/ 3 h 201"/>
                <a:gd name="T6" fmla="*/ 1 w 239"/>
                <a:gd name="T7" fmla="*/ 3 h 201"/>
                <a:gd name="T8" fmla="*/ 1 w 239"/>
                <a:gd name="T9" fmla="*/ 3 h 201"/>
                <a:gd name="T10" fmla="*/ 1 w 239"/>
                <a:gd name="T11" fmla="*/ 2 h 201"/>
                <a:gd name="T12" fmla="*/ 1 w 239"/>
                <a:gd name="T13" fmla="*/ 2 h 201"/>
                <a:gd name="T14" fmla="*/ 2 w 239"/>
                <a:gd name="T15" fmla="*/ 2 h 201"/>
                <a:gd name="T16" fmla="*/ 2 w 239"/>
                <a:gd name="T17" fmla="*/ 1 h 201"/>
                <a:gd name="T18" fmla="*/ 3 w 239"/>
                <a:gd name="T19" fmla="*/ 1 h 201"/>
                <a:gd name="T20" fmla="*/ 3 w 239"/>
                <a:gd name="T21" fmla="*/ 1 h 201"/>
                <a:gd name="T22" fmla="*/ 3 w 239"/>
                <a:gd name="T23" fmla="*/ 1 h 201"/>
                <a:gd name="T24" fmla="*/ 4 w 239"/>
                <a:gd name="T25" fmla="*/ 2 h 201"/>
                <a:gd name="T26" fmla="*/ 4 w 239"/>
                <a:gd name="T27" fmla="*/ 2 h 201"/>
                <a:gd name="T28" fmla="*/ 4 w 239"/>
                <a:gd name="T29" fmla="*/ 2 h 201"/>
                <a:gd name="T30" fmla="*/ 4 w 239"/>
                <a:gd name="T31" fmla="*/ 2 h 201"/>
                <a:gd name="T32" fmla="*/ 4 w 239"/>
                <a:gd name="T33" fmla="*/ 2 h 201"/>
                <a:gd name="T34" fmla="*/ 4 w 239"/>
                <a:gd name="T35" fmla="*/ 2 h 201"/>
                <a:gd name="T36" fmla="*/ 4 w 239"/>
                <a:gd name="T37" fmla="*/ 2 h 201"/>
                <a:gd name="T38" fmla="*/ 4 w 239"/>
                <a:gd name="T39" fmla="*/ 1 h 201"/>
                <a:gd name="T40" fmla="*/ 4 w 239"/>
                <a:gd name="T41" fmla="*/ 1 h 201"/>
                <a:gd name="T42" fmla="*/ 3 w 239"/>
                <a:gd name="T43" fmla="*/ 1 h 201"/>
                <a:gd name="T44" fmla="*/ 3 w 239"/>
                <a:gd name="T45" fmla="*/ 1 h 201"/>
                <a:gd name="T46" fmla="*/ 3 w 239"/>
                <a:gd name="T47" fmla="*/ 0 h 201"/>
                <a:gd name="T48" fmla="*/ 2 w 239"/>
                <a:gd name="T49" fmla="*/ 1 h 201"/>
                <a:gd name="T50" fmla="*/ 2 w 239"/>
                <a:gd name="T51" fmla="*/ 1 h 201"/>
                <a:gd name="T52" fmla="*/ 1 w 239"/>
                <a:gd name="T53" fmla="*/ 1 h 201"/>
                <a:gd name="T54" fmla="*/ 1 w 239"/>
                <a:gd name="T55" fmla="*/ 2 h 201"/>
                <a:gd name="T56" fmla="*/ 1 w 239"/>
                <a:gd name="T57" fmla="*/ 2 h 201"/>
                <a:gd name="T58" fmla="*/ 1 w 239"/>
                <a:gd name="T59" fmla="*/ 3 h 201"/>
                <a:gd name="T60" fmla="*/ 1 w 239"/>
                <a:gd name="T61" fmla="*/ 3 h 201"/>
                <a:gd name="T62" fmla="*/ 0 w 239"/>
                <a:gd name="T63" fmla="*/ 3 h 201"/>
                <a:gd name="T64" fmla="*/ 0 w 239"/>
                <a:gd name="T65" fmla="*/ 4 h 201"/>
                <a:gd name="T66" fmla="*/ 0 w 239"/>
                <a:gd name="T67" fmla="*/ 4 h 20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39"/>
                <a:gd name="T103" fmla="*/ 0 h 201"/>
                <a:gd name="T104" fmla="*/ 239 w 239"/>
                <a:gd name="T105" fmla="*/ 201 h 20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39" h="201">
                  <a:moveTo>
                    <a:pt x="0" y="201"/>
                  </a:moveTo>
                  <a:lnTo>
                    <a:pt x="1" y="195"/>
                  </a:lnTo>
                  <a:lnTo>
                    <a:pt x="5" y="180"/>
                  </a:lnTo>
                  <a:lnTo>
                    <a:pt x="13" y="159"/>
                  </a:lnTo>
                  <a:lnTo>
                    <a:pt x="22" y="136"/>
                  </a:lnTo>
                  <a:lnTo>
                    <a:pt x="38" y="112"/>
                  </a:lnTo>
                  <a:lnTo>
                    <a:pt x="57" y="89"/>
                  </a:lnTo>
                  <a:lnTo>
                    <a:pt x="81" y="72"/>
                  </a:lnTo>
                  <a:lnTo>
                    <a:pt x="110" y="62"/>
                  </a:lnTo>
                  <a:lnTo>
                    <a:pt x="138" y="57"/>
                  </a:lnTo>
                  <a:lnTo>
                    <a:pt x="163" y="58"/>
                  </a:lnTo>
                  <a:lnTo>
                    <a:pt x="186" y="60"/>
                  </a:lnTo>
                  <a:lnTo>
                    <a:pt x="205" y="66"/>
                  </a:lnTo>
                  <a:lnTo>
                    <a:pt x="220" y="72"/>
                  </a:lnTo>
                  <a:lnTo>
                    <a:pt x="230" y="76"/>
                  </a:lnTo>
                  <a:lnTo>
                    <a:pt x="237" y="81"/>
                  </a:lnTo>
                  <a:lnTo>
                    <a:pt x="239" y="81"/>
                  </a:lnTo>
                  <a:lnTo>
                    <a:pt x="237" y="77"/>
                  </a:lnTo>
                  <a:lnTo>
                    <a:pt x="231" y="68"/>
                  </a:lnTo>
                  <a:lnTo>
                    <a:pt x="220" y="53"/>
                  </a:lnTo>
                  <a:lnTo>
                    <a:pt x="209" y="38"/>
                  </a:lnTo>
                  <a:lnTo>
                    <a:pt x="188" y="20"/>
                  </a:lnTo>
                  <a:lnTo>
                    <a:pt x="165" y="9"/>
                  </a:lnTo>
                  <a:lnTo>
                    <a:pt x="136" y="0"/>
                  </a:lnTo>
                  <a:lnTo>
                    <a:pt x="102" y="1"/>
                  </a:lnTo>
                  <a:lnTo>
                    <a:pt x="68" y="11"/>
                  </a:lnTo>
                  <a:lnTo>
                    <a:pt x="41" y="36"/>
                  </a:lnTo>
                  <a:lnTo>
                    <a:pt x="22" y="66"/>
                  </a:lnTo>
                  <a:lnTo>
                    <a:pt x="13" y="104"/>
                  </a:lnTo>
                  <a:lnTo>
                    <a:pt x="5" y="138"/>
                  </a:lnTo>
                  <a:lnTo>
                    <a:pt x="1" y="169"/>
                  </a:lnTo>
                  <a:lnTo>
                    <a:pt x="0" y="192"/>
                  </a:lnTo>
                  <a:lnTo>
                    <a:pt x="0" y="201"/>
                  </a:lnTo>
                  <a:close/>
                </a:path>
              </a:pathLst>
            </a:custGeom>
            <a:solidFill>
              <a:srgbClr val="EDD6C9"/>
            </a:solidFill>
            <a:ln w="9525">
              <a:noFill/>
              <a:round/>
              <a:headEnd/>
              <a:tailEnd/>
            </a:ln>
          </p:spPr>
          <p:txBody>
            <a:bodyPr/>
            <a:lstStyle/>
            <a:p>
              <a:endParaRPr lang="en-GB"/>
            </a:p>
          </p:txBody>
        </p:sp>
        <p:sp>
          <p:nvSpPr>
            <p:cNvPr id="7206" name="Freeform 179"/>
            <p:cNvSpPr>
              <a:spLocks/>
            </p:cNvSpPr>
            <p:nvPr/>
          </p:nvSpPr>
          <p:spPr bwMode="auto">
            <a:xfrm>
              <a:off x="3047" y="1464"/>
              <a:ext cx="122" cy="32"/>
            </a:xfrm>
            <a:custGeom>
              <a:avLst/>
              <a:gdLst>
                <a:gd name="T0" fmla="*/ 4 w 243"/>
                <a:gd name="T1" fmla="*/ 1 h 63"/>
                <a:gd name="T2" fmla="*/ 4 w 243"/>
                <a:gd name="T3" fmla="*/ 1 h 63"/>
                <a:gd name="T4" fmla="*/ 4 w 243"/>
                <a:gd name="T5" fmla="*/ 1 h 63"/>
                <a:gd name="T6" fmla="*/ 4 w 243"/>
                <a:gd name="T7" fmla="*/ 1 h 63"/>
                <a:gd name="T8" fmla="*/ 4 w 243"/>
                <a:gd name="T9" fmla="*/ 1 h 63"/>
                <a:gd name="T10" fmla="*/ 4 w 243"/>
                <a:gd name="T11" fmla="*/ 1 h 63"/>
                <a:gd name="T12" fmla="*/ 3 w 243"/>
                <a:gd name="T13" fmla="*/ 1 h 63"/>
                <a:gd name="T14" fmla="*/ 3 w 243"/>
                <a:gd name="T15" fmla="*/ 1 h 63"/>
                <a:gd name="T16" fmla="*/ 2 w 243"/>
                <a:gd name="T17" fmla="*/ 1 h 63"/>
                <a:gd name="T18" fmla="*/ 2 w 243"/>
                <a:gd name="T19" fmla="*/ 1 h 63"/>
                <a:gd name="T20" fmla="*/ 2 w 243"/>
                <a:gd name="T21" fmla="*/ 1 h 63"/>
                <a:gd name="T22" fmla="*/ 1 w 243"/>
                <a:gd name="T23" fmla="*/ 1 h 63"/>
                <a:gd name="T24" fmla="*/ 1 w 243"/>
                <a:gd name="T25" fmla="*/ 1 h 63"/>
                <a:gd name="T26" fmla="*/ 1 w 243"/>
                <a:gd name="T27" fmla="*/ 1 h 63"/>
                <a:gd name="T28" fmla="*/ 1 w 243"/>
                <a:gd name="T29" fmla="*/ 1 h 63"/>
                <a:gd name="T30" fmla="*/ 1 w 243"/>
                <a:gd name="T31" fmla="*/ 1 h 63"/>
                <a:gd name="T32" fmla="*/ 0 w 243"/>
                <a:gd name="T33" fmla="*/ 1 h 63"/>
                <a:gd name="T34" fmla="*/ 0 w 243"/>
                <a:gd name="T35" fmla="*/ 1 h 63"/>
                <a:gd name="T36" fmla="*/ 1 w 243"/>
                <a:gd name="T37" fmla="*/ 1 h 63"/>
                <a:gd name="T38" fmla="*/ 1 w 243"/>
                <a:gd name="T39" fmla="*/ 1 h 63"/>
                <a:gd name="T40" fmla="*/ 1 w 243"/>
                <a:gd name="T41" fmla="*/ 1 h 63"/>
                <a:gd name="T42" fmla="*/ 1 w 243"/>
                <a:gd name="T43" fmla="*/ 1 h 63"/>
                <a:gd name="T44" fmla="*/ 2 w 243"/>
                <a:gd name="T45" fmla="*/ 1 h 63"/>
                <a:gd name="T46" fmla="*/ 2 w 243"/>
                <a:gd name="T47" fmla="*/ 0 h 63"/>
                <a:gd name="T48" fmla="*/ 2 w 243"/>
                <a:gd name="T49" fmla="*/ 1 h 63"/>
                <a:gd name="T50" fmla="*/ 3 w 243"/>
                <a:gd name="T51" fmla="*/ 1 h 63"/>
                <a:gd name="T52" fmla="*/ 3 w 243"/>
                <a:gd name="T53" fmla="*/ 1 h 63"/>
                <a:gd name="T54" fmla="*/ 4 w 243"/>
                <a:gd name="T55" fmla="*/ 1 h 63"/>
                <a:gd name="T56" fmla="*/ 4 w 243"/>
                <a:gd name="T57" fmla="*/ 1 h 63"/>
                <a:gd name="T58" fmla="*/ 4 w 243"/>
                <a:gd name="T59" fmla="*/ 1 h 63"/>
                <a:gd name="T60" fmla="*/ 4 w 243"/>
                <a:gd name="T61" fmla="*/ 1 h 63"/>
                <a:gd name="T62" fmla="*/ 4 w 243"/>
                <a:gd name="T63" fmla="*/ 1 h 63"/>
                <a:gd name="T64" fmla="*/ 4 w 243"/>
                <a:gd name="T65" fmla="*/ 1 h 63"/>
                <a:gd name="T66" fmla="*/ 4 w 243"/>
                <a:gd name="T67" fmla="*/ 1 h 6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43"/>
                <a:gd name="T103" fmla="*/ 0 h 63"/>
                <a:gd name="T104" fmla="*/ 243 w 243"/>
                <a:gd name="T105" fmla="*/ 63 h 63"/>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43" h="63">
                  <a:moveTo>
                    <a:pt x="243" y="63"/>
                  </a:moveTo>
                  <a:lnTo>
                    <a:pt x="242" y="61"/>
                  </a:lnTo>
                  <a:lnTo>
                    <a:pt x="236" y="59"/>
                  </a:lnTo>
                  <a:lnTo>
                    <a:pt x="226" y="53"/>
                  </a:lnTo>
                  <a:lnTo>
                    <a:pt x="213" y="51"/>
                  </a:lnTo>
                  <a:lnTo>
                    <a:pt x="196" y="45"/>
                  </a:lnTo>
                  <a:lnTo>
                    <a:pt x="177" y="40"/>
                  </a:lnTo>
                  <a:lnTo>
                    <a:pt x="152" y="36"/>
                  </a:lnTo>
                  <a:lnTo>
                    <a:pt x="126" y="34"/>
                  </a:lnTo>
                  <a:lnTo>
                    <a:pt x="97" y="30"/>
                  </a:lnTo>
                  <a:lnTo>
                    <a:pt x="72" y="32"/>
                  </a:lnTo>
                  <a:lnTo>
                    <a:pt x="50" y="36"/>
                  </a:lnTo>
                  <a:lnTo>
                    <a:pt x="32" y="42"/>
                  </a:lnTo>
                  <a:lnTo>
                    <a:pt x="17" y="45"/>
                  </a:lnTo>
                  <a:lnTo>
                    <a:pt x="8" y="49"/>
                  </a:lnTo>
                  <a:lnTo>
                    <a:pt x="2" y="53"/>
                  </a:lnTo>
                  <a:lnTo>
                    <a:pt x="0" y="55"/>
                  </a:lnTo>
                  <a:lnTo>
                    <a:pt x="0" y="51"/>
                  </a:lnTo>
                  <a:lnTo>
                    <a:pt x="6" y="44"/>
                  </a:lnTo>
                  <a:lnTo>
                    <a:pt x="13" y="34"/>
                  </a:lnTo>
                  <a:lnTo>
                    <a:pt x="27" y="23"/>
                  </a:lnTo>
                  <a:lnTo>
                    <a:pt x="44" y="11"/>
                  </a:lnTo>
                  <a:lnTo>
                    <a:pt x="67" y="6"/>
                  </a:lnTo>
                  <a:lnTo>
                    <a:pt x="93" y="0"/>
                  </a:lnTo>
                  <a:lnTo>
                    <a:pt x="126" y="6"/>
                  </a:lnTo>
                  <a:lnTo>
                    <a:pt x="160" y="11"/>
                  </a:lnTo>
                  <a:lnTo>
                    <a:pt x="186" y="21"/>
                  </a:lnTo>
                  <a:lnTo>
                    <a:pt x="205" y="30"/>
                  </a:lnTo>
                  <a:lnTo>
                    <a:pt x="221" y="40"/>
                  </a:lnTo>
                  <a:lnTo>
                    <a:pt x="232" y="47"/>
                  </a:lnTo>
                  <a:lnTo>
                    <a:pt x="238" y="55"/>
                  </a:lnTo>
                  <a:lnTo>
                    <a:pt x="242" y="61"/>
                  </a:lnTo>
                  <a:lnTo>
                    <a:pt x="243" y="63"/>
                  </a:lnTo>
                  <a:close/>
                </a:path>
              </a:pathLst>
            </a:custGeom>
            <a:solidFill>
              <a:srgbClr val="EDEDED"/>
            </a:solidFill>
            <a:ln w="9525">
              <a:noFill/>
              <a:round/>
              <a:headEnd/>
              <a:tailEnd/>
            </a:ln>
          </p:spPr>
          <p:txBody>
            <a:bodyPr/>
            <a:lstStyle/>
            <a:p>
              <a:endParaRPr lang="en-GB"/>
            </a:p>
          </p:txBody>
        </p:sp>
        <p:sp>
          <p:nvSpPr>
            <p:cNvPr id="7207" name="Freeform 180"/>
            <p:cNvSpPr>
              <a:spLocks/>
            </p:cNvSpPr>
            <p:nvPr/>
          </p:nvSpPr>
          <p:spPr bwMode="auto">
            <a:xfrm>
              <a:off x="3040" y="1453"/>
              <a:ext cx="138" cy="45"/>
            </a:xfrm>
            <a:custGeom>
              <a:avLst/>
              <a:gdLst>
                <a:gd name="T0" fmla="*/ 5 w 275"/>
                <a:gd name="T1" fmla="*/ 2 h 89"/>
                <a:gd name="T2" fmla="*/ 5 w 275"/>
                <a:gd name="T3" fmla="*/ 2 h 89"/>
                <a:gd name="T4" fmla="*/ 5 w 275"/>
                <a:gd name="T5" fmla="*/ 2 h 89"/>
                <a:gd name="T6" fmla="*/ 4 w 275"/>
                <a:gd name="T7" fmla="*/ 2 h 89"/>
                <a:gd name="T8" fmla="*/ 4 w 275"/>
                <a:gd name="T9" fmla="*/ 2 h 89"/>
                <a:gd name="T10" fmla="*/ 4 w 275"/>
                <a:gd name="T11" fmla="*/ 1 h 89"/>
                <a:gd name="T12" fmla="*/ 3 w 275"/>
                <a:gd name="T13" fmla="*/ 1 h 89"/>
                <a:gd name="T14" fmla="*/ 3 w 275"/>
                <a:gd name="T15" fmla="*/ 1 h 89"/>
                <a:gd name="T16" fmla="*/ 3 w 275"/>
                <a:gd name="T17" fmla="*/ 1 h 89"/>
                <a:gd name="T18" fmla="*/ 2 w 275"/>
                <a:gd name="T19" fmla="*/ 1 h 89"/>
                <a:gd name="T20" fmla="*/ 2 w 275"/>
                <a:gd name="T21" fmla="*/ 1 h 89"/>
                <a:gd name="T22" fmla="*/ 1 w 275"/>
                <a:gd name="T23" fmla="*/ 1 h 89"/>
                <a:gd name="T24" fmla="*/ 1 w 275"/>
                <a:gd name="T25" fmla="*/ 1 h 89"/>
                <a:gd name="T26" fmla="*/ 1 w 275"/>
                <a:gd name="T27" fmla="*/ 1 h 89"/>
                <a:gd name="T28" fmla="*/ 1 w 275"/>
                <a:gd name="T29" fmla="*/ 1 h 89"/>
                <a:gd name="T30" fmla="*/ 1 w 275"/>
                <a:gd name="T31" fmla="*/ 1 h 89"/>
                <a:gd name="T32" fmla="*/ 0 w 275"/>
                <a:gd name="T33" fmla="*/ 1 h 89"/>
                <a:gd name="T34" fmla="*/ 1 w 275"/>
                <a:gd name="T35" fmla="*/ 1 h 89"/>
                <a:gd name="T36" fmla="*/ 1 w 275"/>
                <a:gd name="T37" fmla="*/ 1 h 89"/>
                <a:gd name="T38" fmla="*/ 1 w 275"/>
                <a:gd name="T39" fmla="*/ 1 h 89"/>
                <a:gd name="T40" fmla="*/ 1 w 275"/>
                <a:gd name="T41" fmla="*/ 1 h 89"/>
                <a:gd name="T42" fmla="*/ 1 w 275"/>
                <a:gd name="T43" fmla="*/ 1 h 89"/>
                <a:gd name="T44" fmla="*/ 2 w 275"/>
                <a:gd name="T45" fmla="*/ 1 h 89"/>
                <a:gd name="T46" fmla="*/ 2 w 275"/>
                <a:gd name="T47" fmla="*/ 0 h 89"/>
                <a:gd name="T48" fmla="*/ 3 w 275"/>
                <a:gd name="T49" fmla="*/ 1 h 89"/>
                <a:gd name="T50" fmla="*/ 3 w 275"/>
                <a:gd name="T51" fmla="*/ 1 h 89"/>
                <a:gd name="T52" fmla="*/ 4 w 275"/>
                <a:gd name="T53" fmla="*/ 1 h 89"/>
                <a:gd name="T54" fmla="*/ 4 w 275"/>
                <a:gd name="T55" fmla="*/ 1 h 89"/>
                <a:gd name="T56" fmla="*/ 4 w 275"/>
                <a:gd name="T57" fmla="*/ 1 h 89"/>
                <a:gd name="T58" fmla="*/ 5 w 275"/>
                <a:gd name="T59" fmla="*/ 2 h 89"/>
                <a:gd name="T60" fmla="*/ 5 w 275"/>
                <a:gd name="T61" fmla="*/ 2 h 89"/>
                <a:gd name="T62" fmla="*/ 5 w 275"/>
                <a:gd name="T63" fmla="*/ 2 h 89"/>
                <a:gd name="T64" fmla="*/ 5 w 275"/>
                <a:gd name="T65" fmla="*/ 2 h 89"/>
                <a:gd name="T66" fmla="*/ 5 w 275"/>
                <a:gd name="T67" fmla="*/ 2 h 8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75"/>
                <a:gd name="T103" fmla="*/ 0 h 89"/>
                <a:gd name="T104" fmla="*/ 275 w 275"/>
                <a:gd name="T105" fmla="*/ 89 h 8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75" h="89">
                  <a:moveTo>
                    <a:pt x="275" y="89"/>
                  </a:moveTo>
                  <a:lnTo>
                    <a:pt x="272" y="87"/>
                  </a:lnTo>
                  <a:lnTo>
                    <a:pt x="262" y="82"/>
                  </a:lnTo>
                  <a:lnTo>
                    <a:pt x="249" y="72"/>
                  </a:lnTo>
                  <a:lnTo>
                    <a:pt x="232" y="65"/>
                  </a:lnTo>
                  <a:lnTo>
                    <a:pt x="211" y="53"/>
                  </a:lnTo>
                  <a:lnTo>
                    <a:pt x="186" y="44"/>
                  </a:lnTo>
                  <a:lnTo>
                    <a:pt x="160" y="38"/>
                  </a:lnTo>
                  <a:lnTo>
                    <a:pt x="131" y="32"/>
                  </a:lnTo>
                  <a:lnTo>
                    <a:pt x="103" y="32"/>
                  </a:lnTo>
                  <a:lnTo>
                    <a:pt x="76" y="32"/>
                  </a:lnTo>
                  <a:lnTo>
                    <a:pt x="53" y="36"/>
                  </a:lnTo>
                  <a:lnTo>
                    <a:pt x="36" y="42"/>
                  </a:lnTo>
                  <a:lnTo>
                    <a:pt x="19" y="48"/>
                  </a:lnTo>
                  <a:lnTo>
                    <a:pt x="9" y="51"/>
                  </a:lnTo>
                  <a:lnTo>
                    <a:pt x="2" y="55"/>
                  </a:lnTo>
                  <a:lnTo>
                    <a:pt x="0" y="57"/>
                  </a:lnTo>
                  <a:lnTo>
                    <a:pt x="2" y="53"/>
                  </a:lnTo>
                  <a:lnTo>
                    <a:pt x="9" y="46"/>
                  </a:lnTo>
                  <a:lnTo>
                    <a:pt x="19" y="34"/>
                  </a:lnTo>
                  <a:lnTo>
                    <a:pt x="36" y="23"/>
                  </a:lnTo>
                  <a:lnTo>
                    <a:pt x="55" y="13"/>
                  </a:lnTo>
                  <a:lnTo>
                    <a:pt x="82" y="6"/>
                  </a:lnTo>
                  <a:lnTo>
                    <a:pt x="112" y="0"/>
                  </a:lnTo>
                  <a:lnTo>
                    <a:pt x="146" y="6"/>
                  </a:lnTo>
                  <a:lnTo>
                    <a:pt x="179" y="13"/>
                  </a:lnTo>
                  <a:lnTo>
                    <a:pt x="207" y="25"/>
                  </a:lnTo>
                  <a:lnTo>
                    <a:pt x="228" y="40"/>
                  </a:lnTo>
                  <a:lnTo>
                    <a:pt x="247" y="53"/>
                  </a:lnTo>
                  <a:lnTo>
                    <a:pt x="258" y="67"/>
                  </a:lnTo>
                  <a:lnTo>
                    <a:pt x="268" y="78"/>
                  </a:lnTo>
                  <a:lnTo>
                    <a:pt x="272" y="86"/>
                  </a:lnTo>
                  <a:lnTo>
                    <a:pt x="275" y="89"/>
                  </a:lnTo>
                  <a:close/>
                </a:path>
              </a:pathLst>
            </a:custGeom>
            <a:solidFill>
              <a:srgbClr val="EDEDED"/>
            </a:solidFill>
            <a:ln w="9525">
              <a:noFill/>
              <a:round/>
              <a:headEnd/>
              <a:tailEnd/>
            </a:ln>
          </p:spPr>
          <p:txBody>
            <a:bodyPr/>
            <a:lstStyle/>
            <a:p>
              <a:endParaRPr lang="en-GB"/>
            </a:p>
          </p:txBody>
        </p:sp>
        <p:sp>
          <p:nvSpPr>
            <p:cNvPr id="7208" name="Freeform 181"/>
            <p:cNvSpPr>
              <a:spLocks/>
            </p:cNvSpPr>
            <p:nvPr/>
          </p:nvSpPr>
          <p:spPr bwMode="auto">
            <a:xfrm>
              <a:off x="2978" y="1500"/>
              <a:ext cx="50" cy="113"/>
            </a:xfrm>
            <a:custGeom>
              <a:avLst/>
              <a:gdLst>
                <a:gd name="T0" fmla="*/ 1 w 101"/>
                <a:gd name="T1" fmla="*/ 0 h 226"/>
                <a:gd name="T2" fmla="*/ 1 w 101"/>
                <a:gd name="T3" fmla="*/ 1 h 226"/>
                <a:gd name="T4" fmla="*/ 1 w 101"/>
                <a:gd name="T5" fmla="*/ 1 h 226"/>
                <a:gd name="T6" fmla="*/ 1 w 101"/>
                <a:gd name="T7" fmla="*/ 1 h 226"/>
                <a:gd name="T8" fmla="*/ 1 w 101"/>
                <a:gd name="T9" fmla="*/ 1 h 226"/>
                <a:gd name="T10" fmla="*/ 1 w 101"/>
                <a:gd name="T11" fmla="*/ 1 h 226"/>
                <a:gd name="T12" fmla="*/ 0 w 101"/>
                <a:gd name="T13" fmla="*/ 2 h 226"/>
                <a:gd name="T14" fmla="*/ 0 w 101"/>
                <a:gd name="T15" fmla="*/ 2 h 226"/>
                <a:gd name="T16" fmla="*/ 0 w 101"/>
                <a:gd name="T17" fmla="*/ 2 h 226"/>
                <a:gd name="T18" fmla="*/ 0 w 101"/>
                <a:gd name="T19" fmla="*/ 2 h 226"/>
                <a:gd name="T20" fmla="*/ 0 w 101"/>
                <a:gd name="T21" fmla="*/ 3 h 226"/>
                <a:gd name="T22" fmla="*/ 0 w 101"/>
                <a:gd name="T23" fmla="*/ 3 h 226"/>
                <a:gd name="T24" fmla="*/ 0 w 101"/>
                <a:gd name="T25" fmla="*/ 3 h 226"/>
                <a:gd name="T26" fmla="*/ 0 w 101"/>
                <a:gd name="T27" fmla="*/ 4 h 226"/>
                <a:gd name="T28" fmla="*/ 0 w 101"/>
                <a:gd name="T29" fmla="*/ 4 h 226"/>
                <a:gd name="T30" fmla="*/ 0 w 101"/>
                <a:gd name="T31" fmla="*/ 4 h 226"/>
                <a:gd name="T32" fmla="*/ 0 w 101"/>
                <a:gd name="T33" fmla="*/ 4 h 226"/>
                <a:gd name="T34" fmla="*/ 0 w 101"/>
                <a:gd name="T35" fmla="*/ 4 h 226"/>
                <a:gd name="T36" fmla="*/ 0 w 101"/>
                <a:gd name="T37" fmla="*/ 4 h 226"/>
                <a:gd name="T38" fmla="*/ 0 w 101"/>
                <a:gd name="T39" fmla="*/ 4 h 226"/>
                <a:gd name="T40" fmla="*/ 0 w 101"/>
                <a:gd name="T41" fmla="*/ 3 h 226"/>
                <a:gd name="T42" fmla="*/ 0 w 101"/>
                <a:gd name="T43" fmla="*/ 3 h 226"/>
                <a:gd name="T44" fmla="*/ 0 w 101"/>
                <a:gd name="T45" fmla="*/ 3 h 226"/>
                <a:gd name="T46" fmla="*/ 0 w 101"/>
                <a:gd name="T47" fmla="*/ 2 h 226"/>
                <a:gd name="T48" fmla="*/ 0 w 101"/>
                <a:gd name="T49" fmla="*/ 2 h 226"/>
                <a:gd name="T50" fmla="*/ 0 w 101"/>
                <a:gd name="T51" fmla="*/ 1 h 226"/>
                <a:gd name="T52" fmla="*/ 0 w 101"/>
                <a:gd name="T53" fmla="*/ 1 h 226"/>
                <a:gd name="T54" fmla="*/ 0 w 101"/>
                <a:gd name="T55" fmla="*/ 1 h 226"/>
                <a:gd name="T56" fmla="*/ 1 w 101"/>
                <a:gd name="T57" fmla="*/ 1 h 226"/>
                <a:gd name="T58" fmla="*/ 1 w 101"/>
                <a:gd name="T59" fmla="*/ 1 h 226"/>
                <a:gd name="T60" fmla="*/ 1 w 101"/>
                <a:gd name="T61" fmla="*/ 0 h 226"/>
                <a:gd name="T62" fmla="*/ 1 w 101"/>
                <a:gd name="T63" fmla="*/ 0 h 226"/>
                <a:gd name="T64" fmla="*/ 1 w 101"/>
                <a:gd name="T65" fmla="*/ 0 h 226"/>
                <a:gd name="T66" fmla="*/ 1 w 101"/>
                <a:gd name="T67" fmla="*/ 0 h 22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01"/>
                <a:gd name="T103" fmla="*/ 0 h 226"/>
                <a:gd name="T104" fmla="*/ 101 w 101"/>
                <a:gd name="T105" fmla="*/ 226 h 22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01" h="226">
                  <a:moveTo>
                    <a:pt x="101" y="0"/>
                  </a:moveTo>
                  <a:lnTo>
                    <a:pt x="99" y="2"/>
                  </a:lnTo>
                  <a:lnTo>
                    <a:pt x="95" y="8"/>
                  </a:lnTo>
                  <a:lnTo>
                    <a:pt x="88" y="19"/>
                  </a:lnTo>
                  <a:lnTo>
                    <a:pt x="80" y="33"/>
                  </a:lnTo>
                  <a:lnTo>
                    <a:pt x="71" y="48"/>
                  </a:lnTo>
                  <a:lnTo>
                    <a:pt x="61" y="67"/>
                  </a:lnTo>
                  <a:lnTo>
                    <a:pt x="52" y="88"/>
                  </a:lnTo>
                  <a:lnTo>
                    <a:pt x="42" y="107"/>
                  </a:lnTo>
                  <a:lnTo>
                    <a:pt x="35" y="128"/>
                  </a:lnTo>
                  <a:lnTo>
                    <a:pt x="33" y="148"/>
                  </a:lnTo>
                  <a:lnTo>
                    <a:pt x="31" y="167"/>
                  </a:lnTo>
                  <a:lnTo>
                    <a:pt x="31" y="187"/>
                  </a:lnTo>
                  <a:lnTo>
                    <a:pt x="33" y="202"/>
                  </a:lnTo>
                  <a:lnTo>
                    <a:pt x="35" y="215"/>
                  </a:lnTo>
                  <a:lnTo>
                    <a:pt x="35" y="223"/>
                  </a:lnTo>
                  <a:lnTo>
                    <a:pt x="37" y="226"/>
                  </a:lnTo>
                  <a:lnTo>
                    <a:pt x="33" y="223"/>
                  </a:lnTo>
                  <a:lnTo>
                    <a:pt x="27" y="217"/>
                  </a:lnTo>
                  <a:lnTo>
                    <a:pt x="18" y="206"/>
                  </a:lnTo>
                  <a:lnTo>
                    <a:pt x="10" y="192"/>
                  </a:lnTo>
                  <a:lnTo>
                    <a:pt x="2" y="173"/>
                  </a:lnTo>
                  <a:lnTo>
                    <a:pt x="0" y="150"/>
                  </a:lnTo>
                  <a:lnTo>
                    <a:pt x="4" y="122"/>
                  </a:lnTo>
                  <a:lnTo>
                    <a:pt x="16" y="90"/>
                  </a:lnTo>
                  <a:lnTo>
                    <a:pt x="31" y="59"/>
                  </a:lnTo>
                  <a:lnTo>
                    <a:pt x="48" y="36"/>
                  </a:lnTo>
                  <a:lnTo>
                    <a:pt x="61" y="19"/>
                  </a:lnTo>
                  <a:lnTo>
                    <a:pt x="76" y="10"/>
                  </a:lnTo>
                  <a:lnTo>
                    <a:pt x="86" y="4"/>
                  </a:lnTo>
                  <a:lnTo>
                    <a:pt x="94" y="0"/>
                  </a:lnTo>
                  <a:lnTo>
                    <a:pt x="99" y="0"/>
                  </a:lnTo>
                  <a:lnTo>
                    <a:pt x="101" y="0"/>
                  </a:lnTo>
                  <a:close/>
                </a:path>
              </a:pathLst>
            </a:custGeom>
            <a:solidFill>
              <a:srgbClr val="EDEDED"/>
            </a:solidFill>
            <a:ln w="9525">
              <a:noFill/>
              <a:round/>
              <a:headEnd/>
              <a:tailEnd/>
            </a:ln>
          </p:spPr>
          <p:txBody>
            <a:bodyPr/>
            <a:lstStyle/>
            <a:p>
              <a:endParaRPr lang="en-GB"/>
            </a:p>
          </p:txBody>
        </p:sp>
        <p:sp>
          <p:nvSpPr>
            <p:cNvPr id="7209" name="Freeform 182"/>
            <p:cNvSpPr>
              <a:spLocks/>
            </p:cNvSpPr>
            <p:nvPr/>
          </p:nvSpPr>
          <p:spPr bwMode="auto">
            <a:xfrm>
              <a:off x="3001" y="1557"/>
              <a:ext cx="69" cy="62"/>
            </a:xfrm>
            <a:custGeom>
              <a:avLst/>
              <a:gdLst>
                <a:gd name="T0" fmla="*/ 0 w 139"/>
                <a:gd name="T1" fmla="*/ 1 h 126"/>
                <a:gd name="T2" fmla="*/ 0 w 139"/>
                <a:gd name="T3" fmla="*/ 1 h 126"/>
                <a:gd name="T4" fmla="*/ 0 w 139"/>
                <a:gd name="T5" fmla="*/ 1 h 126"/>
                <a:gd name="T6" fmla="*/ 0 w 139"/>
                <a:gd name="T7" fmla="*/ 1 h 126"/>
                <a:gd name="T8" fmla="*/ 0 w 139"/>
                <a:gd name="T9" fmla="*/ 1 h 126"/>
                <a:gd name="T10" fmla="*/ 0 w 139"/>
                <a:gd name="T11" fmla="*/ 1 h 126"/>
                <a:gd name="T12" fmla="*/ 0 w 139"/>
                <a:gd name="T13" fmla="*/ 1 h 126"/>
                <a:gd name="T14" fmla="*/ 0 w 139"/>
                <a:gd name="T15" fmla="*/ 1 h 126"/>
                <a:gd name="T16" fmla="*/ 1 w 139"/>
                <a:gd name="T17" fmla="*/ 1 h 126"/>
                <a:gd name="T18" fmla="*/ 1 w 139"/>
                <a:gd name="T19" fmla="*/ 1 h 126"/>
                <a:gd name="T20" fmla="*/ 1 w 139"/>
                <a:gd name="T21" fmla="*/ 1 h 126"/>
                <a:gd name="T22" fmla="*/ 1 w 139"/>
                <a:gd name="T23" fmla="*/ 0 h 126"/>
                <a:gd name="T24" fmla="*/ 1 w 139"/>
                <a:gd name="T25" fmla="*/ 0 h 126"/>
                <a:gd name="T26" fmla="*/ 1 w 139"/>
                <a:gd name="T27" fmla="*/ 0 h 126"/>
                <a:gd name="T28" fmla="*/ 2 w 139"/>
                <a:gd name="T29" fmla="*/ 0 h 126"/>
                <a:gd name="T30" fmla="*/ 2 w 139"/>
                <a:gd name="T31" fmla="*/ 0 h 126"/>
                <a:gd name="T32" fmla="*/ 2 w 139"/>
                <a:gd name="T33" fmla="*/ 0 h 126"/>
                <a:gd name="T34" fmla="*/ 2 w 139"/>
                <a:gd name="T35" fmla="*/ 0 h 126"/>
                <a:gd name="T36" fmla="*/ 2 w 139"/>
                <a:gd name="T37" fmla="*/ 0 h 126"/>
                <a:gd name="T38" fmla="*/ 2 w 139"/>
                <a:gd name="T39" fmla="*/ 0 h 126"/>
                <a:gd name="T40" fmla="*/ 2 w 139"/>
                <a:gd name="T41" fmla="*/ 0 h 126"/>
                <a:gd name="T42" fmla="*/ 1 w 139"/>
                <a:gd name="T43" fmla="*/ 1 h 126"/>
                <a:gd name="T44" fmla="*/ 1 w 139"/>
                <a:gd name="T45" fmla="*/ 1 h 126"/>
                <a:gd name="T46" fmla="*/ 1 w 139"/>
                <a:gd name="T47" fmla="*/ 1 h 126"/>
                <a:gd name="T48" fmla="*/ 1 w 139"/>
                <a:gd name="T49" fmla="*/ 1 h 126"/>
                <a:gd name="T50" fmla="*/ 0 w 139"/>
                <a:gd name="T51" fmla="*/ 1 h 126"/>
                <a:gd name="T52" fmla="*/ 0 w 139"/>
                <a:gd name="T53" fmla="*/ 1 h 126"/>
                <a:gd name="T54" fmla="*/ 0 w 139"/>
                <a:gd name="T55" fmla="*/ 1 h 126"/>
                <a:gd name="T56" fmla="*/ 0 w 139"/>
                <a:gd name="T57" fmla="*/ 1 h 126"/>
                <a:gd name="T58" fmla="*/ 0 w 139"/>
                <a:gd name="T59" fmla="*/ 1 h 126"/>
                <a:gd name="T60" fmla="*/ 0 w 139"/>
                <a:gd name="T61" fmla="*/ 1 h 126"/>
                <a:gd name="T62" fmla="*/ 0 w 139"/>
                <a:gd name="T63" fmla="*/ 1 h 126"/>
                <a:gd name="T64" fmla="*/ 0 w 139"/>
                <a:gd name="T65" fmla="*/ 1 h 126"/>
                <a:gd name="T66" fmla="*/ 0 w 139"/>
                <a:gd name="T67" fmla="*/ 1 h 12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39"/>
                <a:gd name="T103" fmla="*/ 0 h 126"/>
                <a:gd name="T104" fmla="*/ 139 w 139"/>
                <a:gd name="T105" fmla="*/ 126 h 12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39" h="126">
                  <a:moveTo>
                    <a:pt x="0" y="101"/>
                  </a:moveTo>
                  <a:lnTo>
                    <a:pt x="0" y="101"/>
                  </a:lnTo>
                  <a:lnTo>
                    <a:pt x="4" y="101"/>
                  </a:lnTo>
                  <a:lnTo>
                    <a:pt x="8" y="99"/>
                  </a:lnTo>
                  <a:lnTo>
                    <a:pt x="15" y="99"/>
                  </a:lnTo>
                  <a:lnTo>
                    <a:pt x="25" y="97"/>
                  </a:lnTo>
                  <a:lnTo>
                    <a:pt x="38" y="95"/>
                  </a:lnTo>
                  <a:lnTo>
                    <a:pt x="51" y="92"/>
                  </a:lnTo>
                  <a:lnTo>
                    <a:pt x="70" y="86"/>
                  </a:lnTo>
                  <a:lnTo>
                    <a:pt x="86" y="76"/>
                  </a:lnTo>
                  <a:lnTo>
                    <a:pt x="99" y="65"/>
                  </a:lnTo>
                  <a:lnTo>
                    <a:pt x="110" y="52"/>
                  </a:lnTo>
                  <a:lnTo>
                    <a:pt x="122" y="36"/>
                  </a:lnTo>
                  <a:lnTo>
                    <a:pt x="127" y="23"/>
                  </a:lnTo>
                  <a:lnTo>
                    <a:pt x="133" y="12"/>
                  </a:lnTo>
                  <a:lnTo>
                    <a:pt x="137" y="4"/>
                  </a:lnTo>
                  <a:lnTo>
                    <a:pt x="139" y="0"/>
                  </a:lnTo>
                  <a:lnTo>
                    <a:pt x="137" y="4"/>
                  </a:lnTo>
                  <a:lnTo>
                    <a:pt x="137" y="14"/>
                  </a:lnTo>
                  <a:lnTo>
                    <a:pt x="135" y="29"/>
                  </a:lnTo>
                  <a:lnTo>
                    <a:pt x="131" y="46"/>
                  </a:lnTo>
                  <a:lnTo>
                    <a:pt x="124" y="65"/>
                  </a:lnTo>
                  <a:lnTo>
                    <a:pt x="114" y="84"/>
                  </a:lnTo>
                  <a:lnTo>
                    <a:pt x="99" y="101"/>
                  </a:lnTo>
                  <a:lnTo>
                    <a:pt x="78" y="114"/>
                  </a:lnTo>
                  <a:lnTo>
                    <a:pt x="55" y="122"/>
                  </a:lnTo>
                  <a:lnTo>
                    <a:pt x="38" y="126"/>
                  </a:lnTo>
                  <a:lnTo>
                    <a:pt x="23" y="124"/>
                  </a:lnTo>
                  <a:lnTo>
                    <a:pt x="13" y="120"/>
                  </a:lnTo>
                  <a:lnTo>
                    <a:pt x="6" y="112"/>
                  </a:lnTo>
                  <a:lnTo>
                    <a:pt x="4" y="107"/>
                  </a:lnTo>
                  <a:lnTo>
                    <a:pt x="0" y="103"/>
                  </a:lnTo>
                  <a:lnTo>
                    <a:pt x="0" y="101"/>
                  </a:lnTo>
                  <a:close/>
                </a:path>
              </a:pathLst>
            </a:custGeom>
            <a:solidFill>
              <a:srgbClr val="EDEDED"/>
            </a:solidFill>
            <a:ln w="9525">
              <a:noFill/>
              <a:round/>
              <a:headEnd/>
              <a:tailEnd/>
            </a:ln>
          </p:spPr>
          <p:txBody>
            <a:bodyPr/>
            <a:lstStyle/>
            <a:p>
              <a:endParaRPr lang="en-GB"/>
            </a:p>
          </p:txBody>
        </p:sp>
        <p:sp>
          <p:nvSpPr>
            <p:cNvPr id="7210" name="Freeform 183"/>
            <p:cNvSpPr>
              <a:spLocks/>
            </p:cNvSpPr>
            <p:nvPr/>
          </p:nvSpPr>
          <p:spPr bwMode="auto">
            <a:xfrm>
              <a:off x="3068" y="1561"/>
              <a:ext cx="62" cy="23"/>
            </a:xfrm>
            <a:custGeom>
              <a:avLst/>
              <a:gdLst>
                <a:gd name="T0" fmla="*/ 0 w 124"/>
                <a:gd name="T1" fmla="*/ 1 h 45"/>
                <a:gd name="T2" fmla="*/ 1 w 124"/>
                <a:gd name="T3" fmla="*/ 1 h 45"/>
                <a:gd name="T4" fmla="*/ 1 w 124"/>
                <a:gd name="T5" fmla="*/ 1 h 45"/>
                <a:gd name="T6" fmla="*/ 1 w 124"/>
                <a:gd name="T7" fmla="*/ 1 h 45"/>
                <a:gd name="T8" fmla="*/ 1 w 124"/>
                <a:gd name="T9" fmla="*/ 1 h 45"/>
                <a:gd name="T10" fmla="*/ 1 w 124"/>
                <a:gd name="T11" fmla="*/ 1 h 45"/>
                <a:gd name="T12" fmla="*/ 1 w 124"/>
                <a:gd name="T13" fmla="*/ 1 h 45"/>
                <a:gd name="T14" fmla="*/ 1 w 124"/>
                <a:gd name="T15" fmla="*/ 1 h 45"/>
                <a:gd name="T16" fmla="*/ 2 w 124"/>
                <a:gd name="T17" fmla="*/ 1 h 45"/>
                <a:gd name="T18" fmla="*/ 2 w 124"/>
                <a:gd name="T19" fmla="*/ 1 h 45"/>
                <a:gd name="T20" fmla="*/ 2 w 124"/>
                <a:gd name="T21" fmla="*/ 1 h 45"/>
                <a:gd name="T22" fmla="*/ 2 w 124"/>
                <a:gd name="T23" fmla="*/ 1 h 45"/>
                <a:gd name="T24" fmla="*/ 2 w 124"/>
                <a:gd name="T25" fmla="*/ 1 h 45"/>
                <a:gd name="T26" fmla="*/ 2 w 124"/>
                <a:gd name="T27" fmla="*/ 1 h 45"/>
                <a:gd name="T28" fmla="*/ 2 w 124"/>
                <a:gd name="T29" fmla="*/ 1 h 45"/>
                <a:gd name="T30" fmla="*/ 2 w 124"/>
                <a:gd name="T31" fmla="*/ 0 h 45"/>
                <a:gd name="T32" fmla="*/ 2 w 124"/>
                <a:gd name="T33" fmla="*/ 0 h 45"/>
                <a:gd name="T34" fmla="*/ 2 w 124"/>
                <a:gd name="T35" fmla="*/ 1 h 45"/>
                <a:gd name="T36" fmla="*/ 2 w 124"/>
                <a:gd name="T37" fmla="*/ 1 h 45"/>
                <a:gd name="T38" fmla="*/ 2 w 124"/>
                <a:gd name="T39" fmla="*/ 1 h 45"/>
                <a:gd name="T40" fmla="*/ 2 w 124"/>
                <a:gd name="T41" fmla="*/ 1 h 45"/>
                <a:gd name="T42" fmla="*/ 2 w 124"/>
                <a:gd name="T43" fmla="*/ 1 h 45"/>
                <a:gd name="T44" fmla="*/ 1 w 124"/>
                <a:gd name="T45" fmla="*/ 1 h 45"/>
                <a:gd name="T46" fmla="*/ 1 w 124"/>
                <a:gd name="T47" fmla="*/ 1 h 45"/>
                <a:gd name="T48" fmla="*/ 1 w 124"/>
                <a:gd name="T49" fmla="*/ 1 h 45"/>
                <a:gd name="T50" fmla="*/ 1 w 124"/>
                <a:gd name="T51" fmla="*/ 1 h 45"/>
                <a:gd name="T52" fmla="*/ 1 w 124"/>
                <a:gd name="T53" fmla="*/ 1 h 45"/>
                <a:gd name="T54" fmla="*/ 1 w 124"/>
                <a:gd name="T55" fmla="*/ 1 h 45"/>
                <a:gd name="T56" fmla="*/ 1 w 124"/>
                <a:gd name="T57" fmla="*/ 1 h 45"/>
                <a:gd name="T58" fmla="*/ 1 w 124"/>
                <a:gd name="T59" fmla="*/ 1 h 45"/>
                <a:gd name="T60" fmla="*/ 1 w 124"/>
                <a:gd name="T61" fmla="*/ 1 h 45"/>
                <a:gd name="T62" fmla="*/ 0 w 124"/>
                <a:gd name="T63" fmla="*/ 1 h 45"/>
                <a:gd name="T64" fmla="*/ 0 w 124"/>
                <a:gd name="T65" fmla="*/ 1 h 4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4"/>
                <a:gd name="T100" fmla="*/ 0 h 45"/>
                <a:gd name="T101" fmla="*/ 124 w 124"/>
                <a:gd name="T102" fmla="*/ 45 h 4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4" h="45">
                  <a:moveTo>
                    <a:pt x="0" y="36"/>
                  </a:moveTo>
                  <a:lnTo>
                    <a:pt x="4" y="38"/>
                  </a:lnTo>
                  <a:lnTo>
                    <a:pt x="8" y="40"/>
                  </a:lnTo>
                  <a:lnTo>
                    <a:pt x="15" y="42"/>
                  </a:lnTo>
                  <a:lnTo>
                    <a:pt x="23" y="43"/>
                  </a:lnTo>
                  <a:lnTo>
                    <a:pt x="32" y="45"/>
                  </a:lnTo>
                  <a:lnTo>
                    <a:pt x="46" y="43"/>
                  </a:lnTo>
                  <a:lnTo>
                    <a:pt x="61" y="43"/>
                  </a:lnTo>
                  <a:lnTo>
                    <a:pt x="76" y="38"/>
                  </a:lnTo>
                  <a:lnTo>
                    <a:pt x="89" y="32"/>
                  </a:lnTo>
                  <a:lnTo>
                    <a:pt x="99" y="24"/>
                  </a:lnTo>
                  <a:lnTo>
                    <a:pt x="108" y="19"/>
                  </a:lnTo>
                  <a:lnTo>
                    <a:pt x="114" y="11"/>
                  </a:lnTo>
                  <a:lnTo>
                    <a:pt x="118" y="5"/>
                  </a:lnTo>
                  <a:lnTo>
                    <a:pt x="122" y="2"/>
                  </a:lnTo>
                  <a:lnTo>
                    <a:pt x="124" y="0"/>
                  </a:lnTo>
                  <a:lnTo>
                    <a:pt x="120" y="0"/>
                  </a:lnTo>
                  <a:lnTo>
                    <a:pt x="114" y="4"/>
                  </a:lnTo>
                  <a:lnTo>
                    <a:pt x="105" y="5"/>
                  </a:lnTo>
                  <a:lnTo>
                    <a:pt x="95" y="9"/>
                  </a:lnTo>
                  <a:lnTo>
                    <a:pt x="84" y="11"/>
                  </a:lnTo>
                  <a:lnTo>
                    <a:pt x="72" y="15"/>
                  </a:lnTo>
                  <a:lnTo>
                    <a:pt x="61" y="17"/>
                  </a:lnTo>
                  <a:lnTo>
                    <a:pt x="53" y="19"/>
                  </a:lnTo>
                  <a:lnTo>
                    <a:pt x="44" y="17"/>
                  </a:lnTo>
                  <a:lnTo>
                    <a:pt x="36" y="17"/>
                  </a:lnTo>
                  <a:lnTo>
                    <a:pt x="29" y="15"/>
                  </a:lnTo>
                  <a:lnTo>
                    <a:pt x="25" y="15"/>
                  </a:lnTo>
                  <a:lnTo>
                    <a:pt x="17" y="11"/>
                  </a:lnTo>
                  <a:lnTo>
                    <a:pt x="15" y="11"/>
                  </a:lnTo>
                  <a:lnTo>
                    <a:pt x="11" y="9"/>
                  </a:lnTo>
                  <a:lnTo>
                    <a:pt x="0" y="36"/>
                  </a:lnTo>
                  <a:close/>
                </a:path>
              </a:pathLst>
            </a:custGeom>
            <a:solidFill>
              <a:srgbClr val="EDEDED"/>
            </a:solidFill>
            <a:ln w="9525">
              <a:noFill/>
              <a:round/>
              <a:headEnd/>
              <a:tailEnd/>
            </a:ln>
          </p:spPr>
          <p:txBody>
            <a:bodyPr/>
            <a:lstStyle/>
            <a:p>
              <a:endParaRPr lang="en-GB"/>
            </a:p>
          </p:txBody>
        </p:sp>
        <p:sp>
          <p:nvSpPr>
            <p:cNvPr id="7211" name="Freeform 184"/>
            <p:cNvSpPr>
              <a:spLocks/>
            </p:cNvSpPr>
            <p:nvPr/>
          </p:nvSpPr>
          <p:spPr bwMode="auto">
            <a:xfrm>
              <a:off x="3126" y="1521"/>
              <a:ext cx="47" cy="46"/>
            </a:xfrm>
            <a:custGeom>
              <a:avLst/>
              <a:gdLst>
                <a:gd name="T0" fmla="*/ 1 w 93"/>
                <a:gd name="T1" fmla="*/ 2 h 91"/>
                <a:gd name="T2" fmla="*/ 1 w 93"/>
                <a:gd name="T3" fmla="*/ 2 h 91"/>
                <a:gd name="T4" fmla="*/ 1 w 93"/>
                <a:gd name="T5" fmla="*/ 2 h 91"/>
                <a:gd name="T6" fmla="*/ 1 w 93"/>
                <a:gd name="T7" fmla="*/ 1 h 91"/>
                <a:gd name="T8" fmla="*/ 1 w 93"/>
                <a:gd name="T9" fmla="*/ 1 h 91"/>
                <a:gd name="T10" fmla="*/ 1 w 93"/>
                <a:gd name="T11" fmla="*/ 1 h 91"/>
                <a:gd name="T12" fmla="*/ 1 w 93"/>
                <a:gd name="T13" fmla="*/ 1 h 91"/>
                <a:gd name="T14" fmla="*/ 1 w 93"/>
                <a:gd name="T15" fmla="*/ 1 h 91"/>
                <a:gd name="T16" fmla="*/ 1 w 93"/>
                <a:gd name="T17" fmla="*/ 1 h 91"/>
                <a:gd name="T18" fmla="*/ 1 w 93"/>
                <a:gd name="T19" fmla="*/ 1 h 91"/>
                <a:gd name="T20" fmla="*/ 2 w 93"/>
                <a:gd name="T21" fmla="*/ 1 h 91"/>
                <a:gd name="T22" fmla="*/ 2 w 93"/>
                <a:gd name="T23" fmla="*/ 1 h 91"/>
                <a:gd name="T24" fmla="*/ 2 w 93"/>
                <a:gd name="T25" fmla="*/ 1 h 91"/>
                <a:gd name="T26" fmla="*/ 2 w 93"/>
                <a:gd name="T27" fmla="*/ 2 h 91"/>
                <a:gd name="T28" fmla="*/ 2 w 93"/>
                <a:gd name="T29" fmla="*/ 2 h 91"/>
                <a:gd name="T30" fmla="*/ 2 w 93"/>
                <a:gd name="T31" fmla="*/ 2 h 91"/>
                <a:gd name="T32" fmla="*/ 2 w 93"/>
                <a:gd name="T33" fmla="*/ 2 h 91"/>
                <a:gd name="T34" fmla="*/ 2 w 93"/>
                <a:gd name="T35" fmla="*/ 2 h 91"/>
                <a:gd name="T36" fmla="*/ 2 w 93"/>
                <a:gd name="T37" fmla="*/ 2 h 91"/>
                <a:gd name="T38" fmla="*/ 2 w 93"/>
                <a:gd name="T39" fmla="*/ 1 h 91"/>
                <a:gd name="T40" fmla="*/ 2 w 93"/>
                <a:gd name="T41" fmla="*/ 1 h 91"/>
                <a:gd name="T42" fmla="*/ 2 w 93"/>
                <a:gd name="T43" fmla="*/ 1 h 91"/>
                <a:gd name="T44" fmla="*/ 2 w 93"/>
                <a:gd name="T45" fmla="*/ 1 h 91"/>
                <a:gd name="T46" fmla="*/ 1 w 93"/>
                <a:gd name="T47" fmla="*/ 1 h 91"/>
                <a:gd name="T48" fmla="*/ 1 w 93"/>
                <a:gd name="T49" fmla="*/ 0 h 91"/>
                <a:gd name="T50" fmla="*/ 1 w 93"/>
                <a:gd name="T51" fmla="*/ 1 h 91"/>
                <a:gd name="T52" fmla="*/ 1 w 93"/>
                <a:gd name="T53" fmla="*/ 1 h 91"/>
                <a:gd name="T54" fmla="*/ 1 w 93"/>
                <a:gd name="T55" fmla="*/ 1 h 91"/>
                <a:gd name="T56" fmla="*/ 0 w 93"/>
                <a:gd name="T57" fmla="*/ 1 h 91"/>
                <a:gd name="T58" fmla="*/ 0 w 93"/>
                <a:gd name="T59" fmla="*/ 1 h 91"/>
                <a:gd name="T60" fmla="*/ 1 w 93"/>
                <a:gd name="T61" fmla="*/ 1 h 91"/>
                <a:gd name="T62" fmla="*/ 1 w 93"/>
                <a:gd name="T63" fmla="*/ 2 h 91"/>
                <a:gd name="T64" fmla="*/ 1 w 93"/>
                <a:gd name="T65" fmla="*/ 2 h 91"/>
                <a:gd name="T66" fmla="*/ 1 w 93"/>
                <a:gd name="T67" fmla="*/ 2 h 9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3"/>
                <a:gd name="T103" fmla="*/ 0 h 91"/>
                <a:gd name="T104" fmla="*/ 93 w 93"/>
                <a:gd name="T105" fmla="*/ 91 h 9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3" h="91">
                  <a:moveTo>
                    <a:pt x="4" y="70"/>
                  </a:moveTo>
                  <a:lnTo>
                    <a:pt x="4" y="68"/>
                  </a:lnTo>
                  <a:lnTo>
                    <a:pt x="4" y="65"/>
                  </a:lnTo>
                  <a:lnTo>
                    <a:pt x="4" y="59"/>
                  </a:lnTo>
                  <a:lnTo>
                    <a:pt x="8" y="51"/>
                  </a:lnTo>
                  <a:lnTo>
                    <a:pt x="11" y="44"/>
                  </a:lnTo>
                  <a:lnTo>
                    <a:pt x="19" y="38"/>
                  </a:lnTo>
                  <a:lnTo>
                    <a:pt x="28" y="32"/>
                  </a:lnTo>
                  <a:lnTo>
                    <a:pt x="42" y="28"/>
                  </a:lnTo>
                  <a:lnTo>
                    <a:pt x="53" y="27"/>
                  </a:lnTo>
                  <a:lnTo>
                    <a:pt x="65" y="34"/>
                  </a:lnTo>
                  <a:lnTo>
                    <a:pt x="74" y="44"/>
                  </a:lnTo>
                  <a:lnTo>
                    <a:pt x="82" y="57"/>
                  </a:lnTo>
                  <a:lnTo>
                    <a:pt x="87" y="68"/>
                  </a:lnTo>
                  <a:lnTo>
                    <a:pt x="89" y="80"/>
                  </a:lnTo>
                  <a:lnTo>
                    <a:pt x="93" y="87"/>
                  </a:lnTo>
                  <a:lnTo>
                    <a:pt x="93" y="91"/>
                  </a:lnTo>
                  <a:lnTo>
                    <a:pt x="93" y="85"/>
                  </a:lnTo>
                  <a:lnTo>
                    <a:pt x="93" y="76"/>
                  </a:lnTo>
                  <a:lnTo>
                    <a:pt x="93" y="61"/>
                  </a:lnTo>
                  <a:lnTo>
                    <a:pt x="91" y="44"/>
                  </a:lnTo>
                  <a:lnTo>
                    <a:pt x="85" y="25"/>
                  </a:lnTo>
                  <a:lnTo>
                    <a:pt x="76" y="11"/>
                  </a:lnTo>
                  <a:lnTo>
                    <a:pt x="61" y="2"/>
                  </a:lnTo>
                  <a:lnTo>
                    <a:pt x="44" y="0"/>
                  </a:lnTo>
                  <a:lnTo>
                    <a:pt x="23" y="2"/>
                  </a:lnTo>
                  <a:lnTo>
                    <a:pt x="11" y="11"/>
                  </a:lnTo>
                  <a:lnTo>
                    <a:pt x="2" y="23"/>
                  </a:lnTo>
                  <a:lnTo>
                    <a:pt x="0" y="36"/>
                  </a:lnTo>
                  <a:lnTo>
                    <a:pt x="0" y="47"/>
                  </a:lnTo>
                  <a:lnTo>
                    <a:pt x="2" y="61"/>
                  </a:lnTo>
                  <a:lnTo>
                    <a:pt x="2" y="68"/>
                  </a:lnTo>
                  <a:lnTo>
                    <a:pt x="4" y="70"/>
                  </a:lnTo>
                  <a:close/>
                </a:path>
              </a:pathLst>
            </a:custGeom>
            <a:solidFill>
              <a:srgbClr val="EDEDED"/>
            </a:solidFill>
            <a:ln w="9525">
              <a:noFill/>
              <a:round/>
              <a:headEnd/>
              <a:tailEnd/>
            </a:ln>
          </p:spPr>
          <p:txBody>
            <a:bodyPr/>
            <a:lstStyle/>
            <a:p>
              <a:endParaRPr lang="en-GB"/>
            </a:p>
          </p:txBody>
        </p:sp>
        <p:sp>
          <p:nvSpPr>
            <p:cNvPr id="7212" name="Freeform 185"/>
            <p:cNvSpPr>
              <a:spLocks/>
            </p:cNvSpPr>
            <p:nvPr/>
          </p:nvSpPr>
          <p:spPr bwMode="auto">
            <a:xfrm>
              <a:off x="3140" y="1558"/>
              <a:ext cx="27" cy="29"/>
            </a:xfrm>
            <a:custGeom>
              <a:avLst/>
              <a:gdLst>
                <a:gd name="T0" fmla="*/ 1 w 54"/>
                <a:gd name="T1" fmla="*/ 0 h 59"/>
                <a:gd name="T2" fmla="*/ 1 w 54"/>
                <a:gd name="T3" fmla="*/ 0 h 59"/>
                <a:gd name="T4" fmla="*/ 1 w 54"/>
                <a:gd name="T5" fmla="*/ 0 h 59"/>
                <a:gd name="T6" fmla="*/ 1 w 54"/>
                <a:gd name="T7" fmla="*/ 0 h 59"/>
                <a:gd name="T8" fmla="*/ 1 w 54"/>
                <a:gd name="T9" fmla="*/ 0 h 59"/>
                <a:gd name="T10" fmla="*/ 1 w 54"/>
                <a:gd name="T11" fmla="*/ 0 h 59"/>
                <a:gd name="T12" fmla="*/ 1 w 54"/>
                <a:gd name="T13" fmla="*/ 0 h 59"/>
                <a:gd name="T14" fmla="*/ 1 w 54"/>
                <a:gd name="T15" fmla="*/ 0 h 59"/>
                <a:gd name="T16" fmla="*/ 1 w 54"/>
                <a:gd name="T17" fmla="*/ 0 h 59"/>
                <a:gd name="T18" fmla="*/ 1 w 54"/>
                <a:gd name="T19" fmla="*/ 0 h 59"/>
                <a:gd name="T20" fmla="*/ 1 w 54"/>
                <a:gd name="T21" fmla="*/ 0 h 59"/>
                <a:gd name="T22" fmla="*/ 1 w 54"/>
                <a:gd name="T23" fmla="*/ 0 h 59"/>
                <a:gd name="T24" fmla="*/ 1 w 54"/>
                <a:gd name="T25" fmla="*/ 0 h 59"/>
                <a:gd name="T26" fmla="*/ 1 w 54"/>
                <a:gd name="T27" fmla="*/ 0 h 59"/>
                <a:gd name="T28" fmla="*/ 1 w 54"/>
                <a:gd name="T29" fmla="*/ 0 h 59"/>
                <a:gd name="T30" fmla="*/ 1 w 54"/>
                <a:gd name="T31" fmla="*/ 0 h 59"/>
                <a:gd name="T32" fmla="*/ 1 w 54"/>
                <a:gd name="T33" fmla="*/ 0 h 59"/>
                <a:gd name="T34" fmla="*/ 0 w 54"/>
                <a:gd name="T35" fmla="*/ 0 h 59"/>
                <a:gd name="T36" fmla="*/ 1 w 54"/>
                <a:gd name="T37" fmla="*/ 0 h 59"/>
                <a:gd name="T38" fmla="*/ 1 w 54"/>
                <a:gd name="T39" fmla="*/ 0 h 59"/>
                <a:gd name="T40" fmla="*/ 1 w 54"/>
                <a:gd name="T41" fmla="*/ 0 h 59"/>
                <a:gd name="T42" fmla="*/ 1 w 54"/>
                <a:gd name="T43" fmla="*/ 0 h 59"/>
                <a:gd name="T44" fmla="*/ 1 w 54"/>
                <a:gd name="T45" fmla="*/ 0 h 59"/>
                <a:gd name="T46" fmla="*/ 1 w 54"/>
                <a:gd name="T47" fmla="*/ 0 h 59"/>
                <a:gd name="T48" fmla="*/ 1 w 54"/>
                <a:gd name="T49" fmla="*/ 0 h 59"/>
                <a:gd name="T50" fmla="*/ 1 w 54"/>
                <a:gd name="T51" fmla="*/ 0 h 59"/>
                <a:gd name="T52" fmla="*/ 1 w 54"/>
                <a:gd name="T53" fmla="*/ 0 h 59"/>
                <a:gd name="T54" fmla="*/ 1 w 54"/>
                <a:gd name="T55" fmla="*/ 0 h 59"/>
                <a:gd name="T56" fmla="*/ 1 w 54"/>
                <a:gd name="T57" fmla="*/ 0 h 59"/>
                <a:gd name="T58" fmla="*/ 1 w 54"/>
                <a:gd name="T59" fmla="*/ 0 h 59"/>
                <a:gd name="T60" fmla="*/ 1 w 54"/>
                <a:gd name="T61" fmla="*/ 0 h 59"/>
                <a:gd name="T62" fmla="*/ 1 w 54"/>
                <a:gd name="T63" fmla="*/ 0 h 59"/>
                <a:gd name="T64" fmla="*/ 1 w 54"/>
                <a:gd name="T65" fmla="*/ 0 h 59"/>
                <a:gd name="T66" fmla="*/ 1 w 54"/>
                <a:gd name="T67" fmla="*/ 0 h 59"/>
                <a:gd name="T68" fmla="*/ 1 w 54"/>
                <a:gd name="T69" fmla="*/ 0 h 59"/>
                <a:gd name="T70" fmla="*/ 1 w 54"/>
                <a:gd name="T71" fmla="*/ 0 h 59"/>
                <a:gd name="T72" fmla="*/ 1 w 54"/>
                <a:gd name="T73" fmla="*/ 0 h 59"/>
                <a:gd name="T74" fmla="*/ 1 w 54"/>
                <a:gd name="T75" fmla="*/ 0 h 5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4"/>
                <a:gd name="T115" fmla="*/ 0 h 59"/>
                <a:gd name="T116" fmla="*/ 54 w 54"/>
                <a:gd name="T117" fmla="*/ 59 h 5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4" h="59">
                  <a:moveTo>
                    <a:pt x="25" y="10"/>
                  </a:moveTo>
                  <a:lnTo>
                    <a:pt x="25" y="10"/>
                  </a:lnTo>
                  <a:lnTo>
                    <a:pt x="31" y="12"/>
                  </a:lnTo>
                  <a:lnTo>
                    <a:pt x="33" y="12"/>
                  </a:lnTo>
                  <a:lnTo>
                    <a:pt x="33" y="15"/>
                  </a:lnTo>
                  <a:lnTo>
                    <a:pt x="35" y="19"/>
                  </a:lnTo>
                  <a:lnTo>
                    <a:pt x="37" y="27"/>
                  </a:lnTo>
                  <a:lnTo>
                    <a:pt x="35" y="32"/>
                  </a:lnTo>
                  <a:lnTo>
                    <a:pt x="35" y="34"/>
                  </a:lnTo>
                  <a:lnTo>
                    <a:pt x="33" y="36"/>
                  </a:lnTo>
                  <a:lnTo>
                    <a:pt x="31" y="38"/>
                  </a:lnTo>
                  <a:lnTo>
                    <a:pt x="27" y="36"/>
                  </a:lnTo>
                  <a:lnTo>
                    <a:pt x="23" y="36"/>
                  </a:lnTo>
                  <a:lnTo>
                    <a:pt x="16" y="32"/>
                  </a:lnTo>
                  <a:lnTo>
                    <a:pt x="10" y="32"/>
                  </a:lnTo>
                  <a:lnTo>
                    <a:pt x="4" y="31"/>
                  </a:lnTo>
                  <a:lnTo>
                    <a:pt x="2" y="31"/>
                  </a:lnTo>
                  <a:lnTo>
                    <a:pt x="0" y="31"/>
                  </a:lnTo>
                  <a:lnTo>
                    <a:pt x="2" y="36"/>
                  </a:lnTo>
                  <a:lnTo>
                    <a:pt x="2" y="38"/>
                  </a:lnTo>
                  <a:lnTo>
                    <a:pt x="4" y="42"/>
                  </a:lnTo>
                  <a:lnTo>
                    <a:pt x="8" y="48"/>
                  </a:lnTo>
                  <a:lnTo>
                    <a:pt x="12" y="55"/>
                  </a:lnTo>
                  <a:lnTo>
                    <a:pt x="16" y="57"/>
                  </a:lnTo>
                  <a:lnTo>
                    <a:pt x="23" y="59"/>
                  </a:lnTo>
                  <a:lnTo>
                    <a:pt x="33" y="57"/>
                  </a:lnTo>
                  <a:lnTo>
                    <a:pt x="40" y="53"/>
                  </a:lnTo>
                  <a:lnTo>
                    <a:pt x="48" y="46"/>
                  </a:lnTo>
                  <a:lnTo>
                    <a:pt x="52" y="38"/>
                  </a:lnTo>
                  <a:lnTo>
                    <a:pt x="54" y="29"/>
                  </a:lnTo>
                  <a:lnTo>
                    <a:pt x="52" y="17"/>
                  </a:lnTo>
                  <a:lnTo>
                    <a:pt x="46" y="8"/>
                  </a:lnTo>
                  <a:lnTo>
                    <a:pt x="42" y="4"/>
                  </a:lnTo>
                  <a:lnTo>
                    <a:pt x="37" y="0"/>
                  </a:lnTo>
                  <a:lnTo>
                    <a:pt x="33" y="2"/>
                  </a:lnTo>
                  <a:lnTo>
                    <a:pt x="27" y="6"/>
                  </a:lnTo>
                  <a:lnTo>
                    <a:pt x="25" y="10"/>
                  </a:lnTo>
                  <a:close/>
                </a:path>
              </a:pathLst>
            </a:custGeom>
            <a:solidFill>
              <a:srgbClr val="EDEDED"/>
            </a:solidFill>
            <a:ln w="9525">
              <a:noFill/>
              <a:round/>
              <a:headEnd/>
              <a:tailEnd/>
            </a:ln>
          </p:spPr>
          <p:txBody>
            <a:bodyPr/>
            <a:lstStyle/>
            <a:p>
              <a:endParaRPr lang="en-GB"/>
            </a:p>
          </p:txBody>
        </p:sp>
        <p:sp>
          <p:nvSpPr>
            <p:cNvPr id="7213" name="Freeform 186"/>
            <p:cNvSpPr>
              <a:spLocks/>
            </p:cNvSpPr>
            <p:nvPr/>
          </p:nvSpPr>
          <p:spPr bwMode="auto">
            <a:xfrm>
              <a:off x="3166" y="1568"/>
              <a:ext cx="23" cy="99"/>
            </a:xfrm>
            <a:custGeom>
              <a:avLst/>
              <a:gdLst>
                <a:gd name="T0" fmla="*/ 1 w 45"/>
                <a:gd name="T1" fmla="*/ 1 h 198"/>
                <a:gd name="T2" fmla="*/ 1 w 45"/>
                <a:gd name="T3" fmla="*/ 1 h 198"/>
                <a:gd name="T4" fmla="*/ 1 w 45"/>
                <a:gd name="T5" fmla="*/ 1 h 198"/>
                <a:gd name="T6" fmla="*/ 1 w 45"/>
                <a:gd name="T7" fmla="*/ 1 h 198"/>
                <a:gd name="T8" fmla="*/ 1 w 45"/>
                <a:gd name="T9" fmla="*/ 1 h 198"/>
                <a:gd name="T10" fmla="*/ 1 w 45"/>
                <a:gd name="T11" fmla="*/ 1 h 198"/>
                <a:gd name="T12" fmla="*/ 1 w 45"/>
                <a:gd name="T13" fmla="*/ 1 h 198"/>
                <a:gd name="T14" fmla="*/ 1 w 45"/>
                <a:gd name="T15" fmla="*/ 1 h 198"/>
                <a:gd name="T16" fmla="*/ 1 w 45"/>
                <a:gd name="T17" fmla="*/ 2 h 198"/>
                <a:gd name="T18" fmla="*/ 1 w 45"/>
                <a:gd name="T19" fmla="*/ 2 h 198"/>
                <a:gd name="T20" fmla="*/ 1 w 45"/>
                <a:gd name="T21" fmla="*/ 2 h 198"/>
                <a:gd name="T22" fmla="*/ 1 w 45"/>
                <a:gd name="T23" fmla="*/ 3 h 198"/>
                <a:gd name="T24" fmla="*/ 1 w 45"/>
                <a:gd name="T25" fmla="*/ 3 h 198"/>
                <a:gd name="T26" fmla="*/ 1 w 45"/>
                <a:gd name="T27" fmla="*/ 3 h 198"/>
                <a:gd name="T28" fmla="*/ 0 w 45"/>
                <a:gd name="T29" fmla="*/ 3 h 198"/>
                <a:gd name="T30" fmla="*/ 0 w 45"/>
                <a:gd name="T31" fmla="*/ 3 h 198"/>
                <a:gd name="T32" fmla="*/ 1 w 45"/>
                <a:gd name="T33" fmla="*/ 3 h 198"/>
                <a:gd name="T34" fmla="*/ 1 w 45"/>
                <a:gd name="T35" fmla="*/ 3 h 198"/>
                <a:gd name="T36" fmla="*/ 1 w 45"/>
                <a:gd name="T37" fmla="*/ 3 h 198"/>
                <a:gd name="T38" fmla="*/ 1 w 45"/>
                <a:gd name="T39" fmla="*/ 3 h 198"/>
                <a:gd name="T40" fmla="*/ 1 w 45"/>
                <a:gd name="T41" fmla="*/ 2 h 198"/>
                <a:gd name="T42" fmla="*/ 1 w 45"/>
                <a:gd name="T43" fmla="*/ 2 h 198"/>
                <a:gd name="T44" fmla="*/ 1 w 45"/>
                <a:gd name="T45" fmla="*/ 2 h 198"/>
                <a:gd name="T46" fmla="*/ 1 w 45"/>
                <a:gd name="T47" fmla="*/ 1 h 198"/>
                <a:gd name="T48" fmla="*/ 1 w 45"/>
                <a:gd name="T49" fmla="*/ 1 h 198"/>
                <a:gd name="T50" fmla="*/ 1 w 45"/>
                <a:gd name="T51" fmla="*/ 1 h 198"/>
                <a:gd name="T52" fmla="*/ 1 w 45"/>
                <a:gd name="T53" fmla="*/ 1 h 198"/>
                <a:gd name="T54" fmla="*/ 1 w 45"/>
                <a:gd name="T55" fmla="*/ 1 h 198"/>
                <a:gd name="T56" fmla="*/ 1 w 45"/>
                <a:gd name="T57" fmla="*/ 1 h 198"/>
                <a:gd name="T58" fmla="*/ 1 w 45"/>
                <a:gd name="T59" fmla="*/ 1 h 198"/>
                <a:gd name="T60" fmla="*/ 0 w 45"/>
                <a:gd name="T61" fmla="*/ 0 h 198"/>
                <a:gd name="T62" fmla="*/ 0 w 45"/>
                <a:gd name="T63" fmla="*/ 1 h 198"/>
                <a:gd name="T64" fmla="*/ 1 w 45"/>
                <a:gd name="T65" fmla="*/ 1 h 198"/>
                <a:gd name="T66" fmla="*/ 1 w 45"/>
                <a:gd name="T67" fmla="*/ 1 h 19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5"/>
                <a:gd name="T103" fmla="*/ 0 h 198"/>
                <a:gd name="T104" fmla="*/ 45 w 45"/>
                <a:gd name="T105" fmla="*/ 198 h 19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5" h="198">
                  <a:moveTo>
                    <a:pt x="2" y="13"/>
                  </a:moveTo>
                  <a:lnTo>
                    <a:pt x="5" y="15"/>
                  </a:lnTo>
                  <a:lnTo>
                    <a:pt x="9" y="17"/>
                  </a:lnTo>
                  <a:lnTo>
                    <a:pt x="15" y="23"/>
                  </a:lnTo>
                  <a:lnTo>
                    <a:pt x="19" y="29"/>
                  </a:lnTo>
                  <a:lnTo>
                    <a:pt x="24" y="36"/>
                  </a:lnTo>
                  <a:lnTo>
                    <a:pt x="24" y="46"/>
                  </a:lnTo>
                  <a:lnTo>
                    <a:pt x="26" y="59"/>
                  </a:lnTo>
                  <a:lnTo>
                    <a:pt x="24" y="74"/>
                  </a:lnTo>
                  <a:lnTo>
                    <a:pt x="23" y="95"/>
                  </a:lnTo>
                  <a:lnTo>
                    <a:pt x="17" y="118"/>
                  </a:lnTo>
                  <a:lnTo>
                    <a:pt x="13" y="141"/>
                  </a:lnTo>
                  <a:lnTo>
                    <a:pt x="7" y="162"/>
                  </a:lnTo>
                  <a:lnTo>
                    <a:pt x="4" y="181"/>
                  </a:lnTo>
                  <a:lnTo>
                    <a:pt x="0" y="194"/>
                  </a:lnTo>
                  <a:lnTo>
                    <a:pt x="0" y="198"/>
                  </a:lnTo>
                  <a:lnTo>
                    <a:pt x="2" y="194"/>
                  </a:lnTo>
                  <a:lnTo>
                    <a:pt x="7" y="183"/>
                  </a:lnTo>
                  <a:lnTo>
                    <a:pt x="15" y="165"/>
                  </a:lnTo>
                  <a:lnTo>
                    <a:pt x="24" y="146"/>
                  </a:lnTo>
                  <a:lnTo>
                    <a:pt x="34" y="124"/>
                  </a:lnTo>
                  <a:lnTo>
                    <a:pt x="40" y="99"/>
                  </a:lnTo>
                  <a:lnTo>
                    <a:pt x="43" y="74"/>
                  </a:lnTo>
                  <a:lnTo>
                    <a:pt x="45" y="53"/>
                  </a:lnTo>
                  <a:lnTo>
                    <a:pt x="42" y="34"/>
                  </a:lnTo>
                  <a:lnTo>
                    <a:pt x="34" y="21"/>
                  </a:lnTo>
                  <a:lnTo>
                    <a:pt x="26" y="11"/>
                  </a:lnTo>
                  <a:lnTo>
                    <a:pt x="19" y="6"/>
                  </a:lnTo>
                  <a:lnTo>
                    <a:pt x="11" y="2"/>
                  </a:lnTo>
                  <a:lnTo>
                    <a:pt x="5" y="2"/>
                  </a:lnTo>
                  <a:lnTo>
                    <a:pt x="0" y="0"/>
                  </a:lnTo>
                  <a:lnTo>
                    <a:pt x="0" y="2"/>
                  </a:lnTo>
                  <a:lnTo>
                    <a:pt x="2" y="13"/>
                  </a:lnTo>
                  <a:close/>
                </a:path>
              </a:pathLst>
            </a:custGeom>
            <a:solidFill>
              <a:srgbClr val="EDEDED"/>
            </a:solidFill>
            <a:ln w="9525">
              <a:noFill/>
              <a:round/>
              <a:headEnd/>
              <a:tailEnd/>
            </a:ln>
          </p:spPr>
          <p:txBody>
            <a:bodyPr/>
            <a:lstStyle/>
            <a:p>
              <a:endParaRPr lang="en-GB"/>
            </a:p>
          </p:txBody>
        </p:sp>
        <p:sp>
          <p:nvSpPr>
            <p:cNvPr id="7214" name="Freeform 187"/>
            <p:cNvSpPr>
              <a:spLocks/>
            </p:cNvSpPr>
            <p:nvPr/>
          </p:nvSpPr>
          <p:spPr bwMode="auto">
            <a:xfrm>
              <a:off x="3148" y="1585"/>
              <a:ext cx="15" cy="72"/>
            </a:xfrm>
            <a:custGeom>
              <a:avLst/>
              <a:gdLst>
                <a:gd name="T0" fmla="*/ 0 w 30"/>
                <a:gd name="T1" fmla="*/ 0 h 145"/>
                <a:gd name="T2" fmla="*/ 0 w 30"/>
                <a:gd name="T3" fmla="*/ 0 h 145"/>
                <a:gd name="T4" fmla="*/ 0 w 30"/>
                <a:gd name="T5" fmla="*/ 0 h 145"/>
                <a:gd name="T6" fmla="*/ 1 w 30"/>
                <a:gd name="T7" fmla="*/ 0 h 145"/>
                <a:gd name="T8" fmla="*/ 1 w 30"/>
                <a:gd name="T9" fmla="*/ 0 h 145"/>
                <a:gd name="T10" fmla="*/ 1 w 30"/>
                <a:gd name="T11" fmla="*/ 0 h 145"/>
                <a:gd name="T12" fmla="*/ 1 w 30"/>
                <a:gd name="T13" fmla="*/ 0 h 145"/>
                <a:gd name="T14" fmla="*/ 1 w 30"/>
                <a:gd name="T15" fmla="*/ 0 h 145"/>
                <a:gd name="T16" fmla="*/ 1 w 30"/>
                <a:gd name="T17" fmla="*/ 1 h 145"/>
                <a:gd name="T18" fmla="*/ 1 w 30"/>
                <a:gd name="T19" fmla="*/ 1 h 145"/>
                <a:gd name="T20" fmla="*/ 1 w 30"/>
                <a:gd name="T21" fmla="*/ 1 h 145"/>
                <a:gd name="T22" fmla="*/ 1 w 30"/>
                <a:gd name="T23" fmla="*/ 1 h 145"/>
                <a:gd name="T24" fmla="*/ 1 w 30"/>
                <a:gd name="T25" fmla="*/ 1 h 145"/>
                <a:gd name="T26" fmla="*/ 1 w 30"/>
                <a:gd name="T27" fmla="*/ 1 h 145"/>
                <a:gd name="T28" fmla="*/ 1 w 30"/>
                <a:gd name="T29" fmla="*/ 2 h 145"/>
                <a:gd name="T30" fmla="*/ 1 w 30"/>
                <a:gd name="T31" fmla="*/ 2 h 145"/>
                <a:gd name="T32" fmla="*/ 1 w 30"/>
                <a:gd name="T33" fmla="*/ 2 h 145"/>
                <a:gd name="T34" fmla="*/ 1 w 30"/>
                <a:gd name="T35" fmla="*/ 2 h 145"/>
                <a:gd name="T36" fmla="*/ 1 w 30"/>
                <a:gd name="T37" fmla="*/ 2 h 145"/>
                <a:gd name="T38" fmla="*/ 1 w 30"/>
                <a:gd name="T39" fmla="*/ 1 h 145"/>
                <a:gd name="T40" fmla="*/ 1 w 30"/>
                <a:gd name="T41" fmla="*/ 1 h 145"/>
                <a:gd name="T42" fmla="*/ 1 w 30"/>
                <a:gd name="T43" fmla="*/ 1 h 145"/>
                <a:gd name="T44" fmla="*/ 1 w 30"/>
                <a:gd name="T45" fmla="*/ 0 h 145"/>
                <a:gd name="T46" fmla="*/ 1 w 30"/>
                <a:gd name="T47" fmla="*/ 0 h 145"/>
                <a:gd name="T48" fmla="*/ 1 w 30"/>
                <a:gd name="T49" fmla="*/ 0 h 145"/>
                <a:gd name="T50" fmla="*/ 1 w 30"/>
                <a:gd name="T51" fmla="*/ 0 h 145"/>
                <a:gd name="T52" fmla="*/ 1 w 30"/>
                <a:gd name="T53" fmla="*/ 0 h 145"/>
                <a:gd name="T54" fmla="*/ 1 w 30"/>
                <a:gd name="T55" fmla="*/ 0 h 145"/>
                <a:gd name="T56" fmla="*/ 1 w 30"/>
                <a:gd name="T57" fmla="*/ 0 h 145"/>
                <a:gd name="T58" fmla="*/ 1 w 30"/>
                <a:gd name="T59" fmla="*/ 0 h 145"/>
                <a:gd name="T60" fmla="*/ 0 w 30"/>
                <a:gd name="T61" fmla="*/ 0 h 145"/>
                <a:gd name="T62" fmla="*/ 0 w 30"/>
                <a:gd name="T63" fmla="*/ 0 h 1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0"/>
                <a:gd name="T97" fmla="*/ 0 h 145"/>
                <a:gd name="T98" fmla="*/ 30 w 30"/>
                <a:gd name="T99" fmla="*/ 145 h 14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0" h="145">
                  <a:moveTo>
                    <a:pt x="0" y="2"/>
                  </a:moveTo>
                  <a:lnTo>
                    <a:pt x="0" y="2"/>
                  </a:lnTo>
                  <a:lnTo>
                    <a:pt x="0" y="6"/>
                  </a:lnTo>
                  <a:lnTo>
                    <a:pt x="3" y="14"/>
                  </a:lnTo>
                  <a:lnTo>
                    <a:pt x="7" y="21"/>
                  </a:lnTo>
                  <a:lnTo>
                    <a:pt x="9" y="31"/>
                  </a:lnTo>
                  <a:lnTo>
                    <a:pt x="11" y="42"/>
                  </a:lnTo>
                  <a:lnTo>
                    <a:pt x="13" y="54"/>
                  </a:lnTo>
                  <a:lnTo>
                    <a:pt x="13" y="65"/>
                  </a:lnTo>
                  <a:lnTo>
                    <a:pt x="11" y="76"/>
                  </a:lnTo>
                  <a:lnTo>
                    <a:pt x="11" y="90"/>
                  </a:lnTo>
                  <a:lnTo>
                    <a:pt x="9" y="101"/>
                  </a:lnTo>
                  <a:lnTo>
                    <a:pt x="7" y="116"/>
                  </a:lnTo>
                  <a:lnTo>
                    <a:pt x="5" y="126"/>
                  </a:lnTo>
                  <a:lnTo>
                    <a:pt x="3" y="135"/>
                  </a:lnTo>
                  <a:lnTo>
                    <a:pt x="3" y="143"/>
                  </a:lnTo>
                  <a:lnTo>
                    <a:pt x="3" y="145"/>
                  </a:lnTo>
                  <a:lnTo>
                    <a:pt x="3" y="141"/>
                  </a:lnTo>
                  <a:lnTo>
                    <a:pt x="9" y="133"/>
                  </a:lnTo>
                  <a:lnTo>
                    <a:pt x="13" y="118"/>
                  </a:lnTo>
                  <a:lnTo>
                    <a:pt x="19" y="101"/>
                  </a:lnTo>
                  <a:lnTo>
                    <a:pt x="24" y="82"/>
                  </a:lnTo>
                  <a:lnTo>
                    <a:pt x="28" y="63"/>
                  </a:lnTo>
                  <a:lnTo>
                    <a:pt x="30" y="46"/>
                  </a:lnTo>
                  <a:lnTo>
                    <a:pt x="28" y="31"/>
                  </a:lnTo>
                  <a:lnTo>
                    <a:pt x="24" y="19"/>
                  </a:lnTo>
                  <a:lnTo>
                    <a:pt x="21" y="10"/>
                  </a:lnTo>
                  <a:lnTo>
                    <a:pt x="15" y="4"/>
                  </a:lnTo>
                  <a:lnTo>
                    <a:pt x="9" y="2"/>
                  </a:lnTo>
                  <a:lnTo>
                    <a:pt x="2" y="0"/>
                  </a:lnTo>
                  <a:lnTo>
                    <a:pt x="0" y="2"/>
                  </a:lnTo>
                  <a:close/>
                </a:path>
              </a:pathLst>
            </a:custGeom>
            <a:solidFill>
              <a:srgbClr val="EDEDED"/>
            </a:solidFill>
            <a:ln w="9525">
              <a:noFill/>
              <a:round/>
              <a:headEnd/>
              <a:tailEnd/>
            </a:ln>
          </p:spPr>
          <p:txBody>
            <a:bodyPr/>
            <a:lstStyle/>
            <a:p>
              <a:endParaRPr lang="en-GB"/>
            </a:p>
          </p:txBody>
        </p:sp>
        <p:sp>
          <p:nvSpPr>
            <p:cNvPr id="7215" name="Freeform 188"/>
            <p:cNvSpPr>
              <a:spLocks/>
            </p:cNvSpPr>
            <p:nvPr/>
          </p:nvSpPr>
          <p:spPr bwMode="auto">
            <a:xfrm>
              <a:off x="3082" y="1609"/>
              <a:ext cx="31" cy="36"/>
            </a:xfrm>
            <a:custGeom>
              <a:avLst/>
              <a:gdLst>
                <a:gd name="T0" fmla="*/ 1 w 60"/>
                <a:gd name="T1" fmla="*/ 0 h 72"/>
                <a:gd name="T2" fmla="*/ 1 w 60"/>
                <a:gd name="T3" fmla="*/ 1 h 72"/>
                <a:gd name="T4" fmla="*/ 1 w 60"/>
                <a:gd name="T5" fmla="*/ 1 h 72"/>
                <a:gd name="T6" fmla="*/ 1 w 60"/>
                <a:gd name="T7" fmla="*/ 1 h 72"/>
                <a:gd name="T8" fmla="*/ 1 w 60"/>
                <a:gd name="T9" fmla="*/ 1 h 72"/>
                <a:gd name="T10" fmla="*/ 1 w 60"/>
                <a:gd name="T11" fmla="*/ 1 h 72"/>
                <a:gd name="T12" fmla="*/ 1 w 60"/>
                <a:gd name="T13" fmla="*/ 1 h 72"/>
                <a:gd name="T14" fmla="*/ 1 w 60"/>
                <a:gd name="T15" fmla="*/ 1 h 72"/>
                <a:gd name="T16" fmla="*/ 1 w 60"/>
                <a:gd name="T17" fmla="*/ 1 h 72"/>
                <a:gd name="T18" fmla="*/ 1 w 60"/>
                <a:gd name="T19" fmla="*/ 1 h 72"/>
                <a:gd name="T20" fmla="*/ 1 w 60"/>
                <a:gd name="T21" fmla="*/ 1 h 72"/>
                <a:gd name="T22" fmla="*/ 1 w 60"/>
                <a:gd name="T23" fmla="*/ 1 h 72"/>
                <a:gd name="T24" fmla="*/ 1 w 60"/>
                <a:gd name="T25" fmla="*/ 1 h 72"/>
                <a:gd name="T26" fmla="*/ 1 w 60"/>
                <a:gd name="T27" fmla="*/ 1 h 72"/>
                <a:gd name="T28" fmla="*/ 0 w 60"/>
                <a:gd name="T29" fmla="*/ 1 h 72"/>
                <a:gd name="T30" fmla="*/ 0 w 60"/>
                <a:gd name="T31" fmla="*/ 1 h 72"/>
                <a:gd name="T32" fmla="*/ 0 w 60"/>
                <a:gd name="T33" fmla="*/ 1 h 72"/>
                <a:gd name="T34" fmla="*/ 1 w 60"/>
                <a:gd name="T35" fmla="*/ 1 h 72"/>
                <a:gd name="T36" fmla="*/ 1 w 60"/>
                <a:gd name="T37" fmla="*/ 1 h 72"/>
                <a:gd name="T38" fmla="*/ 1 w 60"/>
                <a:gd name="T39" fmla="*/ 1 h 72"/>
                <a:gd name="T40" fmla="*/ 1 w 60"/>
                <a:gd name="T41" fmla="*/ 1 h 72"/>
                <a:gd name="T42" fmla="*/ 1 w 60"/>
                <a:gd name="T43" fmla="*/ 1 h 72"/>
                <a:gd name="T44" fmla="*/ 1 w 60"/>
                <a:gd name="T45" fmla="*/ 1 h 72"/>
                <a:gd name="T46" fmla="*/ 1 w 60"/>
                <a:gd name="T47" fmla="*/ 1 h 72"/>
                <a:gd name="T48" fmla="*/ 1 w 60"/>
                <a:gd name="T49" fmla="*/ 1 h 72"/>
                <a:gd name="T50" fmla="*/ 1 w 60"/>
                <a:gd name="T51" fmla="*/ 1 h 72"/>
                <a:gd name="T52" fmla="*/ 1 w 60"/>
                <a:gd name="T53" fmla="*/ 1 h 72"/>
                <a:gd name="T54" fmla="*/ 1 w 60"/>
                <a:gd name="T55" fmla="*/ 1 h 72"/>
                <a:gd name="T56" fmla="*/ 1 w 60"/>
                <a:gd name="T57" fmla="*/ 1 h 72"/>
                <a:gd name="T58" fmla="*/ 1 w 60"/>
                <a:gd name="T59" fmla="*/ 1 h 72"/>
                <a:gd name="T60" fmla="*/ 1 w 60"/>
                <a:gd name="T61" fmla="*/ 0 h 72"/>
                <a:gd name="T62" fmla="*/ 1 w 60"/>
                <a:gd name="T63" fmla="*/ 0 h 72"/>
                <a:gd name="T64" fmla="*/ 1 w 60"/>
                <a:gd name="T65" fmla="*/ 0 h 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0"/>
                <a:gd name="T100" fmla="*/ 0 h 72"/>
                <a:gd name="T101" fmla="*/ 60 w 60"/>
                <a:gd name="T102" fmla="*/ 72 h 7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0" h="72">
                  <a:moveTo>
                    <a:pt x="55" y="0"/>
                  </a:moveTo>
                  <a:lnTo>
                    <a:pt x="57" y="4"/>
                  </a:lnTo>
                  <a:lnTo>
                    <a:pt x="58" y="9"/>
                  </a:lnTo>
                  <a:lnTo>
                    <a:pt x="60" y="15"/>
                  </a:lnTo>
                  <a:lnTo>
                    <a:pt x="60" y="23"/>
                  </a:lnTo>
                  <a:lnTo>
                    <a:pt x="58" y="32"/>
                  </a:lnTo>
                  <a:lnTo>
                    <a:pt x="57" y="40"/>
                  </a:lnTo>
                  <a:lnTo>
                    <a:pt x="51" y="49"/>
                  </a:lnTo>
                  <a:lnTo>
                    <a:pt x="43" y="55"/>
                  </a:lnTo>
                  <a:lnTo>
                    <a:pt x="36" y="61"/>
                  </a:lnTo>
                  <a:lnTo>
                    <a:pt x="26" y="64"/>
                  </a:lnTo>
                  <a:lnTo>
                    <a:pt x="19" y="68"/>
                  </a:lnTo>
                  <a:lnTo>
                    <a:pt x="11" y="68"/>
                  </a:lnTo>
                  <a:lnTo>
                    <a:pt x="3" y="70"/>
                  </a:lnTo>
                  <a:lnTo>
                    <a:pt x="0" y="70"/>
                  </a:lnTo>
                  <a:lnTo>
                    <a:pt x="0" y="72"/>
                  </a:lnTo>
                  <a:lnTo>
                    <a:pt x="0" y="70"/>
                  </a:lnTo>
                  <a:lnTo>
                    <a:pt x="3" y="68"/>
                  </a:lnTo>
                  <a:lnTo>
                    <a:pt x="7" y="63"/>
                  </a:lnTo>
                  <a:lnTo>
                    <a:pt x="13" y="59"/>
                  </a:lnTo>
                  <a:lnTo>
                    <a:pt x="19" y="51"/>
                  </a:lnTo>
                  <a:lnTo>
                    <a:pt x="24" y="45"/>
                  </a:lnTo>
                  <a:lnTo>
                    <a:pt x="28" y="40"/>
                  </a:lnTo>
                  <a:lnTo>
                    <a:pt x="34" y="34"/>
                  </a:lnTo>
                  <a:lnTo>
                    <a:pt x="38" y="28"/>
                  </a:lnTo>
                  <a:lnTo>
                    <a:pt x="41" y="25"/>
                  </a:lnTo>
                  <a:lnTo>
                    <a:pt x="45" y="17"/>
                  </a:lnTo>
                  <a:lnTo>
                    <a:pt x="47" y="13"/>
                  </a:lnTo>
                  <a:lnTo>
                    <a:pt x="49" y="7"/>
                  </a:lnTo>
                  <a:lnTo>
                    <a:pt x="53" y="4"/>
                  </a:lnTo>
                  <a:lnTo>
                    <a:pt x="55" y="0"/>
                  </a:lnTo>
                  <a:close/>
                </a:path>
              </a:pathLst>
            </a:custGeom>
            <a:solidFill>
              <a:srgbClr val="EDEDED"/>
            </a:solidFill>
            <a:ln w="9525">
              <a:noFill/>
              <a:round/>
              <a:headEnd/>
              <a:tailEnd/>
            </a:ln>
          </p:spPr>
          <p:txBody>
            <a:bodyPr/>
            <a:lstStyle/>
            <a:p>
              <a:endParaRPr lang="en-GB"/>
            </a:p>
          </p:txBody>
        </p:sp>
        <p:sp>
          <p:nvSpPr>
            <p:cNvPr id="7216" name="Freeform 189"/>
            <p:cNvSpPr>
              <a:spLocks/>
            </p:cNvSpPr>
            <p:nvPr/>
          </p:nvSpPr>
          <p:spPr bwMode="auto">
            <a:xfrm>
              <a:off x="3015" y="1606"/>
              <a:ext cx="77" cy="34"/>
            </a:xfrm>
            <a:custGeom>
              <a:avLst/>
              <a:gdLst>
                <a:gd name="T0" fmla="*/ 2 w 154"/>
                <a:gd name="T1" fmla="*/ 0 h 69"/>
                <a:gd name="T2" fmla="*/ 2 w 154"/>
                <a:gd name="T3" fmla="*/ 0 h 69"/>
                <a:gd name="T4" fmla="*/ 2 w 154"/>
                <a:gd name="T5" fmla="*/ 0 h 69"/>
                <a:gd name="T6" fmla="*/ 2 w 154"/>
                <a:gd name="T7" fmla="*/ 0 h 69"/>
                <a:gd name="T8" fmla="*/ 2 w 154"/>
                <a:gd name="T9" fmla="*/ 0 h 69"/>
                <a:gd name="T10" fmla="*/ 2 w 154"/>
                <a:gd name="T11" fmla="*/ 0 h 69"/>
                <a:gd name="T12" fmla="*/ 1 w 154"/>
                <a:gd name="T13" fmla="*/ 0 h 69"/>
                <a:gd name="T14" fmla="*/ 1 w 154"/>
                <a:gd name="T15" fmla="*/ 0 h 69"/>
                <a:gd name="T16" fmla="*/ 1 w 154"/>
                <a:gd name="T17" fmla="*/ 1 h 69"/>
                <a:gd name="T18" fmla="*/ 1 w 154"/>
                <a:gd name="T19" fmla="*/ 1 h 69"/>
                <a:gd name="T20" fmla="*/ 1 w 154"/>
                <a:gd name="T21" fmla="*/ 1 h 69"/>
                <a:gd name="T22" fmla="*/ 1 w 154"/>
                <a:gd name="T23" fmla="*/ 0 h 69"/>
                <a:gd name="T24" fmla="*/ 1 w 154"/>
                <a:gd name="T25" fmla="*/ 0 h 69"/>
                <a:gd name="T26" fmla="*/ 1 w 154"/>
                <a:gd name="T27" fmla="*/ 0 h 69"/>
                <a:gd name="T28" fmla="*/ 1 w 154"/>
                <a:gd name="T29" fmla="*/ 0 h 69"/>
                <a:gd name="T30" fmla="*/ 0 w 154"/>
                <a:gd name="T31" fmla="*/ 0 h 69"/>
                <a:gd name="T32" fmla="*/ 0 w 154"/>
                <a:gd name="T33" fmla="*/ 0 h 69"/>
                <a:gd name="T34" fmla="*/ 1 w 154"/>
                <a:gd name="T35" fmla="*/ 0 h 69"/>
                <a:gd name="T36" fmla="*/ 1 w 154"/>
                <a:gd name="T37" fmla="*/ 0 h 69"/>
                <a:gd name="T38" fmla="*/ 1 w 154"/>
                <a:gd name="T39" fmla="*/ 0 h 69"/>
                <a:gd name="T40" fmla="*/ 1 w 154"/>
                <a:gd name="T41" fmla="*/ 0 h 69"/>
                <a:gd name="T42" fmla="*/ 1 w 154"/>
                <a:gd name="T43" fmla="*/ 0 h 69"/>
                <a:gd name="T44" fmla="*/ 1 w 154"/>
                <a:gd name="T45" fmla="*/ 0 h 69"/>
                <a:gd name="T46" fmla="*/ 1 w 154"/>
                <a:gd name="T47" fmla="*/ 0 h 69"/>
                <a:gd name="T48" fmla="*/ 1 w 154"/>
                <a:gd name="T49" fmla="*/ 0 h 69"/>
                <a:gd name="T50" fmla="*/ 1 w 154"/>
                <a:gd name="T51" fmla="*/ 0 h 69"/>
                <a:gd name="T52" fmla="*/ 1 w 154"/>
                <a:gd name="T53" fmla="*/ 0 h 69"/>
                <a:gd name="T54" fmla="*/ 1 w 154"/>
                <a:gd name="T55" fmla="*/ 0 h 69"/>
                <a:gd name="T56" fmla="*/ 2 w 154"/>
                <a:gd name="T57" fmla="*/ 0 h 69"/>
                <a:gd name="T58" fmla="*/ 2 w 154"/>
                <a:gd name="T59" fmla="*/ 0 h 69"/>
                <a:gd name="T60" fmla="*/ 2 w 154"/>
                <a:gd name="T61" fmla="*/ 0 h 69"/>
                <a:gd name="T62" fmla="*/ 2 w 154"/>
                <a:gd name="T63" fmla="*/ 0 h 69"/>
                <a:gd name="T64" fmla="*/ 2 w 154"/>
                <a:gd name="T65" fmla="*/ 0 h 69"/>
                <a:gd name="T66" fmla="*/ 2 w 154"/>
                <a:gd name="T67" fmla="*/ 0 h 6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4"/>
                <a:gd name="T103" fmla="*/ 0 h 69"/>
                <a:gd name="T104" fmla="*/ 154 w 154"/>
                <a:gd name="T105" fmla="*/ 69 h 6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4" h="69">
                  <a:moveTo>
                    <a:pt x="154" y="0"/>
                  </a:moveTo>
                  <a:lnTo>
                    <a:pt x="152" y="2"/>
                  </a:lnTo>
                  <a:lnTo>
                    <a:pt x="150" y="8"/>
                  </a:lnTo>
                  <a:lnTo>
                    <a:pt x="146" y="17"/>
                  </a:lnTo>
                  <a:lnTo>
                    <a:pt x="140" y="29"/>
                  </a:lnTo>
                  <a:lnTo>
                    <a:pt x="131" y="38"/>
                  </a:lnTo>
                  <a:lnTo>
                    <a:pt x="121" y="50"/>
                  </a:lnTo>
                  <a:lnTo>
                    <a:pt x="106" y="59"/>
                  </a:lnTo>
                  <a:lnTo>
                    <a:pt x="87" y="67"/>
                  </a:lnTo>
                  <a:lnTo>
                    <a:pt x="68" y="69"/>
                  </a:lnTo>
                  <a:lnTo>
                    <a:pt x="51" y="65"/>
                  </a:lnTo>
                  <a:lnTo>
                    <a:pt x="36" y="57"/>
                  </a:lnTo>
                  <a:lnTo>
                    <a:pt x="22" y="48"/>
                  </a:lnTo>
                  <a:lnTo>
                    <a:pt x="13" y="36"/>
                  </a:lnTo>
                  <a:lnTo>
                    <a:pt x="5" y="29"/>
                  </a:lnTo>
                  <a:lnTo>
                    <a:pt x="0" y="21"/>
                  </a:lnTo>
                  <a:lnTo>
                    <a:pt x="0" y="19"/>
                  </a:lnTo>
                  <a:lnTo>
                    <a:pt x="1" y="19"/>
                  </a:lnTo>
                  <a:lnTo>
                    <a:pt x="7" y="23"/>
                  </a:lnTo>
                  <a:lnTo>
                    <a:pt x="17" y="31"/>
                  </a:lnTo>
                  <a:lnTo>
                    <a:pt x="30" y="36"/>
                  </a:lnTo>
                  <a:lnTo>
                    <a:pt x="43" y="42"/>
                  </a:lnTo>
                  <a:lnTo>
                    <a:pt x="57" y="48"/>
                  </a:lnTo>
                  <a:lnTo>
                    <a:pt x="70" y="48"/>
                  </a:lnTo>
                  <a:lnTo>
                    <a:pt x="81" y="48"/>
                  </a:lnTo>
                  <a:lnTo>
                    <a:pt x="93" y="42"/>
                  </a:lnTo>
                  <a:lnTo>
                    <a:pt x="104" y="36"/>
                  </a:lnTo>
                  <a:lnTo>
                    <a:pt x="115" y="29"/>
                  </a:lnTo>
                  <a:lnTo>
                    <a:pt x="129" y="21"/>
                  </a:lnTo>
                  <a:lnTo>
                    <a:pt x="138" y="13"/>
                  </a:lnTo>
                  <a:lnTo>
                    <a:pt x="146" y="6"/>
                  </a:lnTo>
                  <a:lnTo>
                    <a:pt x="150" y="2"/>
                  </a:lnTo>
                  <a:lnTo>
                    <a:pt x="154" y="0"/>
                  </a:lnTo>
                  <a:close/>
                </a:path>
              </a:pathLst>
            </a:custGeom>
            <a:solidFill>
              <a:srgbClr val="EDEDED"/>
            </a:solidFill>
            <a:ln w="9525">
              <a:noFill/>
              <a:round/>
              <a:headEnd/>
              <a:tailEnd/>
            </a:ln>
          </p:spPr>
          <p:txBody>
            <a:bodyPr/>
            <a:lstStyle/>
            <a:p>
              <a:endParaRPr lang="en-GB"/>
            </a:p>
          </p:txBody>
        </p:sp>
        <p:sp>
          <p:nvSpPr>
            <p:cNvPr id="7217" name="Freeform 190"/>
            <p:cNvSpPr>
              <a:spLocks/>
            </p:cNvSpPr>
            <p:nvPr/>
          </p:nvSpPr>
          <p:spPr bwMode="auto">
            <a:xfrm>
              <a:off x="3043" y="1636"/>
              <a:ext cx="40" cy="62"/>
            </a:xfrm>
            <a:custGeom>
              <a:avLst/>
              <a:gdLst>
                <a:gd name="T0" fmla="*/ 0 w 79"/>
                <a:gd name="T1" fmla="*/ 0 h 126"/>
                <a:gd name="T2" fmla="*/ 0 w 79"/>
                <a:gd name="T3" fmla="*/ 0 h 126"/>
                <a:gd name="T4" fmla="*/ 1 w 79"/>
                <a:gd name="T5" fmla="*/ 0 h 126"/>
                <a:gd name="T6" fmla="*/ 1 w 79"/>
                <a:gd name="T7" fmla="*/ 0 h 126"/>
                <a:gd name="T8" fmla="*/ 1 w 79"/>
                <a:gd name="T9" fmla="*/ 0 h 126"/>
                <a:gd name="T10" fmla="*/ 1 w 79"/>
                <a:gd name="T11" fmla="*/ 0 h 126"/>
                <a:gd name="T12" fmla="*/ 1 w 79"/>
                <a:gd name="T13" fmla="*/ 1 h 126"/>
                <a:gd name="T14" fmla="*/ 1 w 79"/>
                <a:gd name="T15" fmla="*/ 1 h 126"/>
                <a:gd name="T16" fmla="*/ 1 w 79"/>
                <a:gd name="T17" fmla="*/ 1 h 126"/>
                <a:gd name="T18" fmla="*/ 1 w 79"/>
                <a:gd name="T19" fmla="*/ 1 h 126"/>
                <a:gd name="T20" fmla="*/ 1 w 79"/>
                <a:gd name="T21" fmla="*/ 1 h 126"/>
                <a:gd name="T22" fmla="*/ 1 w 79"/>
                <a:gd name="T23" fmla="*/ 1 h 126"/>
                <a:gd name="T24" fmla="*/ 2 w 79"/>
                <a:gd name="T25" fmla="*/ 1 h 126"/>
                <a:gd name="T26" fmla="*/ 2 w 79"/>
                <a:gd name="T27" fmla="*/ 1 h 126"/>
                <a:gd name="T28" fmla="*/ 2 w 79"/>
                <a:gd name="T29" fmla="*/ 1 h 126"/>
                <a:gd name="T30" fmla="*/ 2 w 79"/>
                <a:gd name="T31" fmla="*/ 1 h 126"/>
                <a:gd name="T32" fmla="*/ 2 w 79"/>
                <a:gd name="T33" fmla="*/ 1 h 126"/>
                <a:gd name="T34" fmla="*/ 2 w 79"/>
                <a:gd name="T35" fmla="*/ 1 h 126"/>
                <a:gd name="T36" fmla="*/ 2 w 79"/>
                <a:gd name="T37" fmla="*/ 1 h 126"/>
                <a:gd name="T38" fmla="*/ 2 w 79"/>
                <a:gd name="T39" fmla="*/ 1 h 126"/>
                <a:gd name="T40" fmla="*/ 2 w 79"/>
                <a:gd name="T41" fmla="*/ 1 h 126"/>
                <a:gd name="T42" fmla="*/ 1 w 79"/>
                <a:gd name="T43" fmla="*/ 1 h 126"/>
                <a:gd name="T44" fmla="*/ 1 w 79"/>
                <a:gd name="T45" fmla="*/ 1 h 126"/>
                <a:gd name="T46" fmla="*/ 1 w 79"/>
                <a:gd name="T47" fmla="*/ 1 h 126"/>
                <a:gd name="T48" fmla="*/ 1 w 79"/>
                <a:gd name="T49" fmla="*/ 0 h 126"/>
                <a:gd name="T50" fmla="*/ 1 w 79"/>
                <a:gd name="T51" fmla="*/ 0 h 126"/>
                <a:gd name="T52" fmla="*/ 1 w 79"/>
                <a:gd name="T53" fmla="*/ 0 h 126"/>
                <a:gd name="T54" fmla="*/ 1 w 79"/>
                <a:gd name="T55" fmla="*/ 0 h 126"/>
                <a:gd name="T56" fmla="*/ 1 w 79"/>
                <a:gd name="T57" fmla="*/ 0 h 126"/>
                <a:gd name="T58" fmla="*/ 1 w 79"/>
                <a:gd name="T59" fmla="*/ 0 h 126"/>
                <a:gd name="T60" fmla="*/ 1 w 79"/>
                <a:gd name="T61" fmla="*/ 0 h 126"/>
                <a:gd name="T62" fmla="*/ 1 w 79"/>
                <a:gd name="T63" fmla="*/ 0 h 126"/>
                <a:gd name="T64" fmla="*/ 1 w 79"/>
                <a:gd name="T65" fmla="*/ 0 h 126"/>
                <a:gd name="T66" fmla="*/ 0 w 79"/>
                <a:gd name="T67" fmla="*/ 0 h 126"/>
                <a:gd name="T68" fmla="*/ 0 w 79"/>
                <a:gd name="T69" fmla="*/ 0 h 12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79"/>
                <a:gd name="T106" fmla="*/ 0 h 126"/>
                <a:gd name="T107" fmla="*/ 79 w 79"/>
                <a:gd name="T108" fmla="*/ 126 h 12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79" h="126">
                  <a:moveTo>
                    <a:pt x="0" y="8"/>
                  </a:moveTo>
                  <a:lnTo>
                    <a:pt x="0" y="10"/>
                  </a:lnTo>
                  <a:lnTo>
                    <a:pt x="3" y="17"/>
                  </a:lnTo>
                  <a:lnTo>
                    <a:pt x="7" y="29"/>
                  </a:lnTo>
                  <a:lnTo>
                    <a:pt x="15" y="42"/>
                  </a:lnTo>
                  <a:lnTo>
                    <a:pt x="20" y="55"/>
                  </a:lnTo>
                  <a:lnTo>
                    <a:pt x="28" y="68"/>
                  </a:lnTo>
                  <a:lnTo>
                    <a:pt x="36" y="82"/>
                  </a:lnTo>
                  <a:lnTo>
                    <a:pt x="41" y="93"/>
                  </a:lnTo>
                  <a:lnTo>
                    <a:pt x="47" y="99"/>
                  </a:lnTo>
                  <a:lnTo>
                    <a:pt x="55" y="105"/>
                  </a:lnTo>
                  <a:lnTo>
                    <a:pt x="58" y="110"/>
                  </a:lnTo>
                  <a:lnTo>
                    <a:pt x="66" y="116"/>
                  </a:lnTo>
                  <a:lnTo>
                    <a:pt x="70" y="120"/>
                  </a:lnTo>
                  <a:lnTo>
                    <a:pt x="74" y="124"/>
                  </a:lnTo>
                  <a:lnTo>
                    <a:pt x="78" y="126"/>
                  </a:lnTo>
                  <a:lnTo>
                    <a:pt x="79" y="126"/>
                  </a:lnTo>
                  <a:lnTo>
                    <a:pt x="78" y="124"/>
                  </a:lnTo>
                  <a:lnTo>
                    <a:pt x="76" y="118"/>
                  </a:lnTo>
                  <a:lnTo>
                    <a:pt x="72" y="110"/>
                  </a:lnTo>
                  <a:lnTo>
                    <a:pt x="66" y="101"/>
                  </a:lnTo>
                  <a:lnTo>
                    <a:pt x="62" y="88"/>
                  </a:lnTo>
                  <a:lnTo>
                    <a:pt x="57" y="76"/>
                  </a:lnTo>
                  <a:lnTo>
                    <a:pt x="51" y="67"/>
                  </a:lnTo>
                  <a:lnTo>
                    <a:pt x="47" y="57"/>
                  </a:lnTo>
                  <a:lnTo>
                    <a:pt x="41" y="46"/>
                  </a:lnTo>
                  <a:lnTo>
                    <a:pt x="36" y="36"/>
                  </a:lnTo>
                  <a:lnTo>
                    <a:pt x="32" y="27"/>
                  </a:lnTo>
                  <a:lnTo>
                    <a:pt x="30" y="19"/>
                  </a:lnTo>
                  <a:lnTo>
                    <a:pt x="26" y="10"/>
                  </a:lnTo>
                  <a:lnTo>
                    <a:pt x="24" y="6"/>
                  </a:lnTo>
                  <a:lnTo>
                    <a:pt x="22" y="0"/>
                  </a:lnTo>
                  <a:lnTo>
                    <a:pt x="0" y="8"/>
                  </a:lnTo>
                  <a:close/>
                </a:path>
              </a:pathLst>
            </a:custGeom>
            <a:solidFill>
              <a:srgbClr val="EDEDED"/>
            </a:solidFill>
            <a:ln w="9525">
              <a:noFill/>
              <a:round/>
              <a:headEnd/>
              <a:tailEnd/>
            </a:ln>
          </p:spPr>
          <p:txBody>
            <a:bodyPr/>
            <a:lstStyle/>
            <a:p>
              <a:endParaRPr lang="en-GB"/>
            </a:p>
          </p:txBody>
        </p:sp>
        <p:sp>
          <p:nvSpPr>
            <p:cNvPr id="7218" name="Freeform 191"/>
            <p:cNvSpPr>
              <a:spLocks/>
            </p:cNvSpPr>
            <p:nvPr/>
          </p:nvSpPr>
          <p:spPr bwMode="auto">
            <a:xfrm>
              <a:off x="3090" y="1666"/>
              <a:ext cx="26" cy="32"/>
            </a:xfrm>
            <a:custGeom>
              <a:avLst/>
              <a:gdLst>
                <a:gd name="T0" fmla="*/ 0 w 53"/>
                <a:gd name="T1" fmla="*/ 0 h 65"/>
                <a:gd name="T2" fmla="*/ 0 w 53"/>
                <a:gd name="T3" fmla="*/ 0 h 65"/>
                <a:gd name="T4" fmla="*/ 0 w 53"/>
                <a:gd name="T5" fmla="*/ 0 h 65"/>
                <a:gd name="T6" fmla="*/ 0 w 53"/>
                <a:gd name="T7" fmla="*/ 0 h 65"/>
                <a:gd name="T8" fmla="*/ 0 w 53"/>
                <a:gd name="T9" fmla="*/ 0 h 65"/>
                <a:gd name="T10" fmla="*/ 0 w 53"/>
                <a:gd name="T11" fmla="*/ 0 h 65"/>
                <a:gd name="T12" fmla="*/ 0 w 53"/>
                <a:gd name="T13" fmla="*/ 0 h 65"/>
                <a:gd name="T14" fmla="*/ 0 w 53"/>
                <a:gd name="T15" fmla="*/ 0 h 65"/>
                <a:gd name="T16" fmla="*/ 0 w 53"/>
                <a:gd name="T17" fmla="*/ 0 h 65"/>
                <a:gd name="T18" fmla="*/ 0 w 53"/>
                <a:gd name="T19" fmla="*/ 0 h 65"/>
                <a:gd name="T20" fmla="*/ 0 w 53"/>
                <a:gd name="T21" fmla="*/ 0 h 65"/>
                <a:gd name="T22" fmla="*/ 0 w 53"/>
                <a:gd name="T23" fmla="*/ 0 h 65"/>
                <a:gd name="T24" fmla="*/ 0 w 53"/>
                <a:gd name="T25" fmla="*/ 0 h 65"/>
                <a:gd name="T26" fmla="*/ 0 w 53"/>
                <a:gd name="T27" fmla="*/ 0 h 65"/>
                <a:gd name="T28" fmla="*/ 0 w 53"/>
                <a:gd name="T29" fmla="*/ 0 h 65"/>
                <a:gd name="T30" fmla="*/ 0 w 53"/>
                <a:gd name="T31" fmla="*/ 0 h 65"/>
                <a:gd name="T32" fmla="*/ 0 w 53"/>
                <a:gd name="T33" fmla="*/ 0 h 65"/>
                <a:gd name="T34" fmla="*/ 0 w 53"/>
                <a:gd name="T35" fmla="*/ 0 h 65"/>
                <a:gd name="T36" fmla="*/ 0 w 53"/>
                <a:gd name="T37" fmla="*/ 1 h 65"/>
                <a:gd name="T38" fmla="*/ 0 w 53"/>
                <a:gd name="T39" fmla="*/ 1 h 65"/>
                <a:gd name="T40" fmla="*/ 0 w 53"/>
                <a:gd name="T41" fmla="*/ 0 h 65"/>
                <a:gd name="T42" fmla="*/ 0 w 53"/>
                <a:gd name="T43" fmla="*/ 0 h 65"/>
                <a:gd name="T44" fmla="*/ 0 w 53"/>
                <a:gd name="T45" fmla="*/ 0 h 65"/>
                <a:gd name="T46" fmla="*/ 0 w 53"/>
                <a:gd name="T47" fmla="*/ 0 h 65"/>
                <a:gd name="T48" fmla="*/ 0 w 53"/>
                <a:gd name="T49" fmla="*/ 0 h 65"/>
                <a:gd name="T50" fmla="*/ 0 w 53"/>
                <a:gd name="T51" fmla="*/ 0 h 65"/>
                <a:gd name="T52" fmla="*/ 0 w 53"/>
                <a:gd name="T53" fmla="*/ 0 h 65"/>
                <a:gd name="T54" fmla="*/ 0 w 53"/>
                <a:gd name="T55" fmla="*/ 0 h 65"/>
                <a:gd name="T56" fmla="*/ 0 w 53"/>
                <a:gd name="T57" fmla="*/ 0 h 65"/>
                <a:gd name="T58" fmla="*/ 0 w 53"/>
                <a:gd name="T59" fmla="*/ 0 h 6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3"/>
                <a:gd name="T91" fmla="*/ 0 h 65"/>
                <a:gd name="T92" fmla="*/ 53 w 53"/>
                <a:gd name="T93" fmla="*/ 65 h 6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3" h="65">
                  <a:moveTo>
                    <a:pt x="53" y="0"/>
                  </a:moveTo>
                  <a:lnTo>
                    <a:pt x="51" y="2"/>
                  </a:lnTo>
                  <a:lnTo>
                    <a:pt x="49" y="6"/>
                  </a:lnTo>
                  <a:lnTo>
                    <a:pt x="45" y="9"/>
                  </a:lnTo>
                  <a:lnTo>
                    <a:pt x="42" y="17"/>
                  </a:lnTo>
                  <a:lnTo>
                    <a:pt x="38" y="23"/>
                  </a:lnTo>
                  <a:lnTo>
                    <a:pt x="34" y="28"/>
                  </a:lnTo>
                  <a:lnTo>
                    <a:pt x="28" y="34"/>
                  </a:lnTo>
                  <a:lnTo>
                    <a:pt x="26" y="40"/>
                  </a:lnTo>
                  <a:lnTo>
                    <a:pt x="21" y="40"/>
                  </a:lnTo>
                  <a:lnTo>
                    <a:pt x="17" y="44"/>
                  </a:lnTo>
                  <a:lnTo>
                    <a:pt x="11" y="46"/>
                  </a:lnTo>
                  <a:lnTo>
                    <a:pt x="7" y="49"/>
                  </a:lnTo>
                  <a:lnTo>
                    <a:pt x="2" y="51"/>
                  </a:lnTo>
                  <a:lnTo>
                    <a:pt x="0" y="53"/>
                  </a:lnTo>
                  <a:lnTo>
                    <a:pt x="0" y="55"/>
                  </a:lnTo>
                  <a:lnTo>
                    <a:pt x="2" y="61"/>
                  </a:lnTo>
                  <a:lnTo>
                    <a:pt x="4" y="63"/>
                  </a:lnTo>
                  <a:lnTo>
                    <a:pt x="9" y="65"/>
                  </a:lnTo>
                  <a:lnTo>
                    <a:pt x="17" y="65"/>
                  </a:lnTo>
                  <a:lnTo>
                    <a:pt x="26" y="61"/>
                  </a:lnTo>
                  <a:lnTo>
                    <a:pt x="36" y="55"/>
                  </a:lnTo>
                  <a:lnTo>
                    <a:pt x="42" y="46"/>
                  </a:lnTo>
                  <a:lnTo>
                    <a:pt x="47" y="36"/>
                  </a:lnTo>
                  <a:lnTo>
                    <a:pt x="51" y="25"/>
                  </a:lnTo>
                  <a:lnTo>
                    <a:pt x="51" y="15"/>
                  </a:lnTo>
                  <a:lnTo>
                    <a:pt x="53" y="7"/>
                  </a:lnTo>
                  <a:lnTo>
                    <a:pt x="53" y="2"/>
                  </a:lnTo>
                  <a:lnTo>
                    <a:pt x="53" y="0"/>
                  </a:lnTo>
                  <a:close/>
                </a:path>
              </a:pathLst>
            </a:custGeom>
            <a:solidFill>
              <a:srgbClr val="EDEDED"/>
            </a:solidFill>
            <a:ln w="9525">
              <a:noFill/>
              <a:round/>
              <a:headEnd/>
              <a:tailEnd/>
            </a:ln>
          </p:spPr>
          <p:txBody>
            <a:bodyPr/>
            <a:lstStyle/>
            <a:p>
              <a:endParaRPr lang="en-GB"/>
            </a:p>
          </p:txBody>
        </p:sp>
        <p:sp>
          <p:nvSpPr>
            <p:cNvPr id="7219" name="Freeform 192"/>
            <p:cNvSpPr>
              <a:spLocks/>
            </p:cNvSpPr>
            <p:nvPr/>
          </p:nvSpPr>
          <p:spPr bwMode="auto">
            <a:xfrm>
              <a:off x="3146" y="1659"/>
              <a:ext cx="55" cy="54"/>
            </a:xfrm>
            <a:custGeom>
              <a:avLst/>
              <a:gdLst>
                <a:gd name="T0" fmla="*/ 2 w 110"/>
                <a:gd name="T1" fmla="*/ 0 h 108"/>
                <a:gd name="T2" fmla="*/ 2 w 110"/>
                <a:gd name="T3" fmla="*/ 1 h 108"/>
                <a:gd name="T4" fmla="*/ 2 w 110"/>
                <a:gd name="T5" fmla="*/ 1 h 108"/>
                <a:gd name="T6" fmla="*/ 2 w 110"/>
                <a:gd name="T7" fmla="*/ 1 h 108"/>
                <a:gd name="T8" fmla="*/ 2 w 110"/>
                <a:gd name="T9" fmla="*/ 1 h 108"/>
                <a:gd name="T10" fmla="*/ 2 w 110"/>
                <a:gd name="T11" fmla="*/ 1 h 108"/>
                <a:gd name="T12" fmla="*/ 2 w 110"/>
                <a:gd name="T13" fmla="*/ 1 h 108"/>
                <a:gd name="T14" fmla="*/ 2 w 110"/>
                <a:gd name="T15" fmla="*/ 1 h 108"/>
                <a:gd name="T16" fmla="*/ 1 w 110"/>
                <a:gd name="T17" fmla="*/ 2 h 108"/>
                <a:gd name="T18" fmla="*/ 1 w 110"/>
                <a:gd name="T19" fmla="*/ 2 h 108"/>
                <a:gd name="T20" fmla="*/ 1 w 110"/>
                <a:gd name="T21" fmla="*/ 2 h 108"/>
                <a:gd name="T22" fmla="*/ 1 w 110"/>
                <a:gd name="T23" fmla="*/ 2 h 108"/>
                <a:gd name="T24" fmla="*/ 1 w 110"/>
                <a:gd name="T25" fmla="*/ 2 h 108"/>
                <a:gd name="T26" fmla="*/ 1 w 110"/>
                <a:gd name="T27" fmla="*/ 2 h 108"/>
                <a:gd name="T28" fmla="*/ 1 w 110"/>
                <a:gd name="T29" fmla="*/ 2 h 108"/>
                <a:gd name="T30" fmla="*/ 0 w 110"/>
                <a:gd name="T31" fmla="*/ 2 h 108"/>
                <a:gd name="T32" fmla="*/ 0 w 110"/>
                <a:gd name="T33" fmla="*/ 2 h 108"/>
                <a:gd name="T34" fmla="*/ 0 w 110"/>
                <a:gd name="T35" fmla="*/ 2 h 108"/>
                <a:gd name="T36" fmla="*/ 1 w 110"/>
                <a:gd name="T37" fmla="*/ 2 h 108"/>
                <a:gd name="T38" fmla="*/ 1 w 110"/>
                <a:gd name="T39" fmla="*/ 2 h 108"/>
                <a:gd name="T40" fmla="*/ 1 w 110"/>
                <a:gd name="T41" fmla="*/ 2 h 108"/>
                <a:gd name="T42" fmla="*/ 1 w 110"/>
                <a:gd name="T43" fmla="*/ 2 h 108"/>
                <a:gd name="T44" fmla="*/ 1 w 110"/>
                <a:gd name="T45" fmla="*/ 2 h 108"/>
                <a:gd name="T46" fmla="*/ 1 w 110"/>
                <a:gd name="T47" fmla="*/ 2 h 108"/>
                <a:gd name="T48" fmla="*/ 1 w 110"/>
                <a:gd name="T49" fmla="*/ 2 h 108"/>
                <a:gd name="T50" fmla="*/ 2 w 110"/>
                <a:gd name="T51" fmla="*/ 2 h 108"/>
                <a:gd name="T52" fmla="*/ 2 w 110"/>
                <a:gd name="T53" fmla="*/ 2 h 108"/>
                <a:gd name="T54" fmla="*/ 2 w 110"/>
                <a:gd name="T55" fmla="*/ 1 h 108"/>
                <a:gd name="T56" fmla="*/ 2 w 110"/>
                <a:gd name="T57" fmla="*/ 1 h 108"/>
                <a:gd name="T58" fmla="*/ 2 w 110"/>
                <a:gd name="T59" fmla="*/ 1 h 108"/>
                <a:gd name="T60" fmla="*/ 2 w 110"/>
                <a:gd name="T61" fmla="*/ 1 h 108"/>
                <a:gd name="T62" fmla="*/ 2 w 110"/>
                <a:gd name="T63" fmla="*/ 1 h 108"/>
                <a:gd name="T64" fmla="*/ 2 w 110"/>
                <a:gd name="T65" fmla="*/ 0 h 108"/>
                <a:gd name="T66" fmla="*/ 2 w 110"/>
                <a:gd name="T67" fmla="*/ 0 h 1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0"/>
                <a:gd name="T103" fmla="*/ 0 h 108"/>
                <a:gd name="T104" fmla="*/ 110 w 110"/>
                <a:gd name="T105" fmla="*/ 108 h 10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0" h="108">
                  <a:moveTo>
                    <a:pt x="110" y="0"/>
                  </a:moveTo>
                  <a:lnTo>
                    <a:pt x="108" y="1"/>
                  </a:lnTo>
                  <a:lnTo>
                    <a:pt x="106" y="7"/>
                  </a:lnTo>
                  <a:lnTo>
                    <a:pt x="103" y="15"/>
                  </a:lnTo>
                  <a:lnTo>
                    <a:pt x="97" y="26"/>
                  </a:lnTo>
                  <a:lnTo>
                    <a:pt x="89" y="36"/>
                  </a:lnTo>
                  <a:lnTo>
                    <a:pt x="82" y="47"/>
                  </a:lnTo>
                  <a:lnTo>
                    <a:pt x="70" y="59"/>
                  </a:lnTo>
                  <a:lnTo>
                    <a:pt x="59" y="68"/>
                  </a:lnTo>
                  <a:lnTo>
                    <a:pt x="47" y="76"/>
                  </a:lnTo>
                  <a:lnTo>
                    <a:pt x="36" y="81"/>
                  </a:lnTo>
                  <a:lnTo>
                    <a:pt x="25" y="87"/>
                  </a:lnTo>
                  <a:lnTo>
                    <a:pt x="17" y="91"/>
                  </a:lnTo>
                  <a:lnTo>
                    <a:pt x="9" y="95"/>
                  </a:lnTo>
                  <a:lnTo>
                    <a:pt x="4" y="97"/>
                  </a:lnTo>
                  <a:lnTo>
                    <a:pt x="0" y="98"/>
                  </a:lnTo>
                  <a:lnTo>
                    <a:pt x="4" y="102"/>
                  </a:lnTo>
                  <a:lnTo>
                    <a:pt x="9" y="104"/>
                  </a:lnTo>
                  <a:lnTo>
                    <a:pt x="17" y="106"/>
                  </a:lnTo>
                  <a:lnTo>
                    <a:pt x="25" y="108"/>
                  </a:lnTo>
                  <a:lnTo>
                    <a:pt x="38" y="106"/>
                  </a:lnTo>
                  <a:lnTo>
                    <a:pt x="49" y="104"/>
                  </a:lnTo>
                  <a:lnTo>
                    <a:pt x="64" y="97"/>
                  </a:lnTo>
                  <a:lnTo>
                    <a:pt x="80" y="85"/>
                  </a:lnTo>
                  <a:lnTo>
                    <a:pt x="91" y="72"/>
                  </a:lnTo>
                  <a:lnTo>
                    <a:pt x="99" y="55"/>
                  </a:lnTo>
                  <a:lnTo>
                    <a:pt x="103" y="40"/>
                  </a:lnTo>
                  <a:lnTo>
                    <a:pt x="106" y="24"/>
                  </a:lnTo>
                  <a:lnTo>
                    <a:pt x="108" y="11"/>
                  </a:lnTo>
                  <a:lnTo>
                    <a:pt x="108" y="1"/>
                  </a:lnTo>
                  <a:lnTo>
                    <a:pt x="110" y="0"/>
                  </a:lnTo>
                  <a:close/>
                </a:path>
              </a:pathLst>
            </a:custGeom>
            <a:solidFill>
              <a:srgbClr val="EDEDED"/>
            </a:solidFill>
            <a:ln w="9525">
              <a:noFill/>
              <a:round/>
              <a:headEnd/>
              <a:tailEnd/>
            </a:ln>
          </p:spPr>
          <p:txBody>
            <a:bodyPr/>
            <a:lstStyle/>
            <a:p>
              <a:endParaRPr lang="en-GB"/>
            </a:p>
          </p:txBody>
        </p:sp>
        <p:sp>
          <p:nvSpPr>
            <p:cNvPr id="7220" name="Freeform 193"/>
            <p:cNvSpPr>
              <a:spLocks/>
            </p:cNvSpPr>
            <p:nvPr/>
          </p:nvSpPr>
          <p:spPr bwMode="auto">
            <a:xfrm>
              <a:off x="3077" y="1689"/>
              <a:ext cx="82" cy="79"/>
            </a:xfrm>
            <a:custGeom>
              <a:avLst/>
              <a:gdLst>
                <a:gd name="T0" fmla="*/ 2 w 165"/>
                <a:gd name="T1" fmla="*/ 0 h 157"/>
                <a:gd name="T2" fmla="*/ 2 w 165"/>
                <a:gd name="T3" fmla="*/ 1 h 157"/>
                <a:gd name="T4" fmla="*/ 2 w 165"/>
                <a:gd name="T5" fmla="*/ 1 h 157"/>
                <a:gd name="T6" fmla="*/ 2 w 165"/>
                <a:gd name="T7" fmla="*/ 1 h 157"/>
                <a:gd name="T8" fmla="*/ 2 w 165"/>
                <a:gd name="T9" fmla="*/ 1 h 157"/>
                <a:gd name="T10" fmla="*/ 2 w 165"/>
                <a:gd name="T11" fmla="*/ 2 h 157"/>
                <a:gd name="T12" fmla="*/ 2 w 165"/>
                <a:gd name="T13" fmla="*/ 2 h 157"/>
                <a:gd name="T14" fmla="*/ 1 w 165"/>
                <a:gd name="T15" fmla="*/ 2 h 157"/>
                <a:gd name="T16" fmla="*/ 1 w 165"/>
                <a:gd name="T17" fmla="*/ 3 h 157"/>
                <a:gd name="T18" fmla="*/ 1 w 165"/>
                <a:gd name="T19" fmla="*/ 3 h 157"/>
                <a:gd name="T20" fmla="*/ 0 w 165"/>
                <a:gd name="T21" fmla="*/ 3 h 157"/>
                <a:gd name="T22" fmla="*/ 0 w 165"/>
                <a:gd name="T23" fmla="*/ 3 h 157"/>
                <a:gd name="T24" fmla="*/ 0 w 165"/>
                <a:gd name="T25" fmla="*/ 3 h 157"/>
                <a:gd name="T26" fmla="*/ 0 w 165"/>
                <a:gd name="T27" fmla="*/ 3 h 157"/>
                <a:gd name="T28" fmla="*/ 0 w 165"/>
                <a:gd name="T29" fmla="*/ 3 h 157"/>
                <a:gd name="T30" fmla="*/ 0 w 165"/>
                <a:gd name="T31" fmla="*/ 3 h 157"/>
                <a:gd name="T32" fmla="*/ 0 w 165"/>
                <a:gd name="T33" fmla="*/ 3 h 157"/>
                <a:gd name="T34" fmla="*/ 0 w 165"/>
                <a:gd name="T35" fmla="*/ 3 h 157"/>
                <a:gd name="T36" fmla="*/ 0 w 165"/>
                <a:gd name="T37" fmla="*/ 3 h 157"/>
                <a:gd name="T38" fmla="*/ 0 w 165"/>
                <a:gd name="T39" fmla="*/ 3 h 157"/>
                <a:gd name="T40" fmla="*/ 0 w 165"/>
                <a:gd name="T41" fmla="*/ 3 h 157"/>
                <a:gd name="T42" fmla="*/ 0 w 165"/>
                <a:gd name="T43" fmla="*/ 3 h 157"/>
                <a:gd name="T44" fmla="*/ 1 w 165"/>
                <a:gd name="T45" fmla="*/ 2 h 157"/>
                <a:gd name="T46" fmla="*/ 1 w 165"/>
                <a:gd name="T47" fmla="*/ 2 h 157"/>
                <a:gd name="T48" fmla="*/ 1 w 165"/>
                <a:gd name="T49" fmla="*/ 2 h 157"/>
                <a:gd name="T50" fmla="*/ 1 w 165"/>
                <a:gd name="T51" fmla="*/ 2 h 157"/>
                <a:gd name="T52" fmla="*/ 2 w 165"/>
                <a:gd name="T53" fmla="*/ 2 h 157"/>
                <a:gd name="T54" fmla="*/ 2 w 165"/>
                <a:gd name="T55" fmla="*/ 1 h 157"/>
                <a:gd name="T56" fmla="*/ 2 w 165"/>
                <a:gd name="T57" fmla="*/ 1 h 157"/>
                <a:gd name="T58" fmla="*/ 2 w 165"/>
                <a:gd name="T59" fmla="*/ 1 h 157"/>
                <a:gd name="T60" fmla="*/ 2 w 165"/>
                <a:gd name="T61" fmla="*/ 1 h 157"/>
                <a:gd name="T62" fmla="*/ 2 w 165"/>
                <a:gd name="T63" fmla="*/ 1 h 157"/>
                <a:gd name="T64" fmla="*/ 2 w 165"/>
                <a:gd name="T65" fmla="*/ 0 h 157"/>
                <a:gd name="T66" fmla="*/ 2 w 165"/>
                <a:gd name="T67" fmla="*/ 0 h 15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65"/>
                <a:gd name="T103" fmla="*/ 0 h 157"/>
                <a:gd name="T104" fmla="*/ 165 w 165"/>
                <a:gd name="T105" fmla="*/ 157 h 15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65" h="157">
                  <a:moveTo>
                    <a:pt x="165" y="0"/>
                  </a:moveTo>
                  <a:lnTo>
                    <a:pt x="165" y="3"/>
                  </a:lnTo>
                  <a:lnTo>
                    <a:pt x="164" y="15"/>
                  </a:lnTo>
                  <a:lnTo>
                    <a:pt x="162" y="30"/>
                  </a:lnTo>
                  <a:lnTo>
                    <a:pt x="158" y="53"/>
                  </a:lnTo>
                  <a:lnTo>
                    <a:pt x="150" y="76"/>
                  </a:lnTo>
                  <a:lnTo>
                    <a:pt x="139" y="98"/>
                  </a:lnTo>
                  <a:lnTo>
                    <a:pt x="124" y="119"/>
                  </a:lnTo>
                  <a:lnTo>
                    <a:pt x="103" y="136"/>
                  </a:lnTo>
                  <a:lnTo>
                    <a:pt x="80" y="150"/>
                  </a:lnTo>
                  <a:lnTo>
                    <a:pt x="59" y="155"/>
                  </a:lnTo>
                  <a:lnTo>
                    <a:pt x="42" y="157"/>
                  </a:lnTo>
                  <a:lnTo>
                    <a:pt x="27" y="157"/>
                  </a:lnTo>
                  <a:lnTo>
                    <a:pt x="15" y="155"/>
                  </a:lnTo>
                  <a:lnTo>
                    <a:pt x="8" y="152"/>
                  </a:lnTo>
                  <a:lnTo>
                    <a:pt x="2" y="150"/>
                  </a:lnTo>
                  <a:lnTo>
                    <a:pt x="0" y="148"/>
                  </a:lnTo>
                  <a:lnTo>
                    <a:pt x="4" y="148"/>
                  </a:lnTo>
                  <a:lnTo>
                    <a:pt x="12" y="146"/>
                  </a:lnTo>
                  <a:lnTo>
                    <a:pt x="25" y="142"/>
                  </a:lnTo>
                  <a:lnTo>
                    <a:pt x="40" y="140"/>
                  </a:lnTo>
                  <a:lnTo>
                    <a:pt x="57" y="135"/>
                  </a:lnTo>
                  <a:lnTo>
                    <a:pt x="74" y="127"/>
                  </a:lnTo>
                  <a:lnTo>
                    <a:pt x="91" y="115"/>
                  </a:lnTo>
                  <a:lnTo>
                    <a:pt x="108" y="104"/>
                  </a:lnTo>
                  <a:lnTo>
                    <a:pt x="120" y="87"/>
                  </a:lnTo>
                  <a:lnTo>
                    <a:pt x="131" y="70"/>
                  </a:lnTo>
                  <a:lnTo>
                    <a:pt x="141" y="53"/>
                  </a:lnTo>
                  <a:lnTo>
                    <a:pt x="150" y="36"/>
                  </a:lnTo>
                  <a:lnTo>
                    <a:pt x="156" y="20"/>
                  </a:lnTo>
                  <a:lnTo>
                    <a:pt x="162" y="9"/>
                  </a:lnTo>
                  <a:lnTo>
                    <a:pt x="164" y="1"/>
                  </a:lnTo>
                  <a:lnTo>
                    <a:pt x="165" y="0"/>
                  </a:lnTo>
                  <a:close/>
                </a:path>
              </a:pathLst>
            </a:custGeom>
            <a:solidFill>
              <a:srgbClr val="EDEDED"/>
            </a:solidFill>
            <a:ln w="9525">
              <a:noFill/>
              <a:round/>
              <a:headEnd/>
              <a:tailEnd/>
            </a:ln>
          </p:spPr>
          <p:txBody>
            <a:bodyPr/>
            <a:lstStyle/>
            <a:p>
              <a:endParaRPr lang="en-GB"/>
            </a:p>
          </p:txBody>
        </p:sp>
        <p:sp>
          <p:nvSpPr>
            <p:cNvPr id="7221" name="Freeform 194"/>
            <p:cNvSpPr>
              <a:spLocks/>
            </p:cNvSpPr>
            <p:nvPr/>
          </p:nvSpPr>
          <p:spPr bwMode="auto">
            <a:xfrm>
              <a:off x="3060" y="1674"/>
              <a:ext cx="39" cy="68"/>
            </a:xfrm>
            <a:custGeom>
              <a:avLst/>
              <a:gdLst>
                <a:gd name="T0" fmla="*/ 1 w 78"/>
                <a:gd name="T1" fmla="*/ 0 h 137"/>
                <a:gd name="T2" fmla="*/ 1 w 78"/>
                <a:gd name="T3" fmla="*/ 0 h 137"/>
                <a:gd name="T4" fmla="*/ 1 w 78"/>
                <a:gd name="T5" fmla="*/ 0 h 137"/>
                <a:gd name="T6" fmla="*/ 1 w 78"/>
                <a:gd name="T7" fmla="*/ 0 h 137"/>
                <a:gd name="T8" fmla="*/ 1 w 78"/>
                <a:gd name="T9" fmla="*/ 0 h 137"/>
                <a:gd name="T10" fmla="*/ 1 w 78"/>
                <a:gd name="T11" fmla="*/ 0 h 137"/>
                <a:gd name="T12" fmla="*/ 1 w 78"/>
                <a:gd name="T13" fmla="*/ 0 h 137"/>
                <a:gd name="T14" fmla="*/ 1 w 78"/>
                <a:gd name="T15" fmla="*/ 0 h 137"/>
                <a:gd name="T16" fmla="*/ 1 w 78"/>
                <a:gd name="T17" fmla="*/ 1 h 137"/>
                <a:gd name="T18" fmla="*/ 1 w 78"/>
                <a:gd name="T19" fmla="*/ 1 h 137"/>
                <a:gd name="T20" fmla="*/ 1 w 78"/>
                <a:gd name="T21" fmla="*/ 1 h 137"/>
                <a:gd name="T22" fmla="*/ 1 w 78"/>
                <a:gd name="T23" fmla="*/ 1 h 137"/>
                <a:gd name="T24" fmla="*/ 1 w 78"/>
                <a:gd name="T25" fmla="*/ 1 h 137"/>
                <a:gd name="T26" fmla="*/ 1 w 78"/>
                <a:gd name="T27" fmla="*/ 2 h 137"/>
                <a:gd name="T28" fmla="*/ 1 w 78"/>
                <a:gd name="T29" fmla="*/ 2 h 137"/>
                <a:gd name="T30" fmla="*/ 1 w 78"/>
                <a:gd name="T31" fmla="*/ 2 h 137"/>
                <a:gd name="T32" fmla="*/ 1 w 78"/>
                <a:gd name="T33" fmla="*/ 2 h 137"/>
                <a:gd name="T34" fmla="*/ 1 w 78"/>
                <a:gd name="T35" fmla="*/ 2 h 137"/>
                <a:gd name="T36" fmla="*/ 1 w 78"/>
                <a:gd name="T37" fmla="*/ 2 h 137"/>
                <a:gd name="T38" fmla="*/ 1 w 78"/>
                <a:gd name="T39" fmla="*/ 2 h 137"/>
                <a:gd name="T40" fmla="*/ 1 w 78"/>
                <a:gd name="T41" fmla="*/ 2 h 137"/>
                <a:gd name="T42" fmla="*/ 1 w 78"/>
                <a:gd name="T43" fmla="*/ 1 h 137"/>
                <a:gd name="T44" fmla="*/ 1 w 78"/>
                <a:gd name="T45" fmla="*/ 1 h 137"/>
                <a:gd name="T46" fmla="*/ 1 w 78"/>
                <a:gd name="T47" fmla="*/ 1 h 137"/>
                <a:gd name="T48" fmla="*/ 1 w 78"/>
                <a:gd name="T49" fmla="*/ 1 h 137"/>
                <a:gd name="T50" fmla="*/ 0 w 78"/>
                <a:gd name="T51" fmla="*/ 1 h 137"/>
                <a:gd name="T52" fmla="*/ 0 w 78"/>
                <a:gd name="T53" fmla="*/ 0 h 137"/>
                <a:gd name="T54" fmla="*/ 1 w 78"/>
                <a:gd name="T55" fmla="*/ 0 h 137"/>
                <a:gd name="T56" fmla="*/ 1 w 78"/>
                <a:gd name="T57" fmla="*/ 0 h 137"/>
                <a:gd name="T58" fmla="*/ 1 w 78"/>
                <a:gd name="T59" fmla="*/ 0 h 137"/>
                <a:gd name="T60" fmla="*/ 1 w 78"/>
                <a:gd name="T61" fmla="*/ 0 h 137"/>
                <a:gd name="T62" fmla="*/ 1 w 78"/>
                <a:gd name="T63" fmla="*/ 0 h 137"/>
                <a:gd name="T64" fmla="*/ 1 w 78"/>
                <a:gd name="T65" fmla="*/ 0 h 137"/>
                <a:gd name="T66" fmla="*/ 1 w 78"/>
                <a:gd name="T67" fmla="*/ 0 h 1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8"/>
                <a:gd name="T103" fmla="*/ 0 h 137"/>
                <a:gd name="T104" fmla="*/ 78 w 78"/>
                <a:gd name="T105" fmla="*/ 137 h 1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8" h="137">
                  <a:moveTo>
                    <a:pt x="21" y="0"/>
                  </a:moveTo>
                  <a:lnTo>
                    <a:pt x="19" y="2"/>
                  </a:lnTo>
                  <a:lnTo>
                    <a:pt x="19" y="6"/>
                  </a:lnTo>
                  <a:lnTo>
                    <a:pt x="17" y="13"/>
                  </a:lnTo>
                  <a:lnTo>
                    <a:pt x="17" y="23"/>
                  </a:lnTo>
                  <a:lnTo>
                    <a:pt x="15" y="32"/>
                  </a:lnTo>
                  <a:lnTo>
                    <a:pt x="15" y="46"/>
                  </a:lnTo>
                  <a:lnTo>
                    <a:pt x="17" y="61"/>
                  </a:lnTo>
                  <a:lnTo>
                    <a:pt x="21" y="78"/>
                  </a:lnTo>
                  <a:lnTo>
                    <a:pt x="24" y="91"/>
                  </a:lnTo>
                  <a:lnTo>
                    <a:pt x="32" y="105"/>
                  </a:lnTo>
                  <a:lnTo>
                    <a:pt x="42" y="114"/>
                  </a:lnTo>
                  <a:lnTo>
                    <a:pt x="51" y="124"/>
                  </a:lnTo>
                  <a:lnTo>
                    <a:pt x="61" y="129"/>
                  </a:lnTo>
                  <a:lnTo>
                    <a:pt x="70" y="133"/>
                  </a:lnTo>
                  <a:lnTo>
                    <a:pt x="74" y="135"/>
                  </a:lnTo>
                  <a:lnTo>
                    <a:pt x="78" y="137"/>
                  </a:lnTo>
                  <a:lnTo>
                    <a:pt x="74" y="137"/>
                  </a:lnTo>
                  <a:lnTo>
                    <a:pt x="66" y="137"/>
                  </a:lnTo>
                  <a:lnTo>
                    <a:pt x="57" y="133"/>
                  </a:lnTo>
                  <a:lnTo>
                    <a:pt x="44" y="131"/>
                  </a:lnTo>
                  <a:lnTo>
                    <a:pt x="30" y="124"/>
                  </a:lnTo>
                  <a:lnTo>
                    <a:pt x="19" y="114"/>
                  </a:lnTo>
                  <a:lnTo>
                    <a:pt x="9" y="103"/>
                  </a:lnTo>
                  <a:lnTo>
                    <a:pt x="4" y="86"/>
                  </a:lnTo>
                  <a:lnTo>
                    <a:pt x="0" y="65"/>
                  </a:lnTo>
                  <a:lnTo>
                    <a:pt x="0" y="50"/>
                  </a:lnTo>
                  <a:lnTo>
                    <a:pt x="2" y="34"/>
                  </a:lnTo>
                  <a:lnTo>
                    <a:pt x="5" y="23"/>
                  </a:lnTo>
                  <a:lnTo>
                    <a:pt x="11" y="13"/>
                  </a:lnTo>
                  <a:lnTo>
                    <a:pt x="15" y="6"/>
                  </a:lnTo>
                  <a:lnTo>
                    <a:pt x="19" y="2"/>
                  </a:lnTo>
                  <a:lnTo>
                    <a:pt x="21" y="0"/>
                  </a:lnTo>
                  <a:close/>
                </a:path>
              </a:pathLst>
            </a:custGeom>
            <a:solidFill>
              <a:srgbClr val="EDEDED"/>
            </a:solidFill>
            <a:ln w="9525">
              <a:noFill/>
              <a:round/>
              <a:headEnd/>
              <a:tailEnd/>
            </a:ln>
          </p:spPr>
          <p:txBody>
            <a:bodyPr/>
            <a:lstStyle/>
            <a:p>
              <a:endParaRPr lang="en-GB"/>
            </a:p>
          </p:txBody>
        </p:sp>
        <p:sp>
          <p:nvSpPr>
            <p:cNvPr id="7222" name="Freeform 195"/>
            <p:cNvSpPr>
              <a:spLocks/>
            </p:cNvSpPr>
            <p:nvPr/>
          </p:nvSpPr>
          <p:spPr bwMode="auto">
            <a:xfrm>
              <a:off x="3036" y="1674"/>
              <a:ext cx="24" cy="80"/>
            </a:xfrm>
            <a:custGeom>
              <a:avLst/>
              <a:gdLst>
                <a:gd name="T0" fmla="*/ 0 w 50"/>
                <a:gd name="T1" fmla="*/ 0 h 162"/>
                <a:gd name="T2" fmla="*/ 0 w 50"/>
                <a:gd name="T3" fmla="*/ 0 h 162"/>
                <a:gd name="T4" fmla="*/ 0 w 50"/>
                <a:gd name="T5" fmla="*/ 0 h 162"/>
                <a:gd name="T6" fmla="*/ 0 w 50"/>
                <a:gd name="T7" fmla="*/ 0 h 162"/>
                <a:gd name="T8" fmla="*/ 0 w 50"/>
                <a:gd name="T9" fmla="*/ 0 h 162"/>
                <a:gd name="T10" fmla="*/ 0 w 50"/>
                <a:gd name="T11" fmla="*/ 0 h 162"/>
                <a:gd name="T12" fmla="*/ 0 w 50"/>
                <a:gd name="T13" fmla="*/ 0 h 162"/>
                <a:gd name="T14" fmla="*/ 0 w 50"/>
                <a:gd name="T15" fmla="*/ 1 h 162"/>
                <a:gd name="T16" fmla="*/ 0 w 50"/>
                <a:gd name="T17" fmla="*/ 1 h 162"/>
                <a:gd name="T18" fmla="*/ 0 w 50"/>
                <a:gd name="T19" fmla="*/ 1 h 162"/>
                <a:gd name="T20" fmla="*/ 0 w 50"/>
                <a:gd name="T21" fmla="*/ 1 h 162"/>
                <a:gd name="T22" fmla="*/ 0 w 50"/>
                <a:gd name="T23" fmla="*/ 2 h 162"/>
                <a:gd name="T24" fmla="*/ 0 w 50"/>
                <a:gd name="T25" fmla="*/ 2 h 162"/>
                <a:gd name="T26" fmla="*/ 0 w 50"/>
                <a:gd name="T27" fmla="*/ 2 h 162"/>
                <a:gd name="T28" fmla="*/ 0 w 50"/>
                <a:gd name="T29" fmla="*/ 2 h 162"/>
                <a:gd name="T30" fmla="*/ 0 w 50"/>
                <a:gd name="T31" fmla="*/ 2 h 162"/>
                <a:gd name="T32" fmla="*/ 0 w 50"/>
                <a:gd name="T33" fmla="*/ 2 h 162"/>
                <a:gd name="T34" fmla="*/ 0 w 50"/>
                <a:gd name="T35" fmla="*/ 2 h 162"/>
                <a:gd name="T36" fmla="*/ 0 w 50"/>
                <a:gd name="T37" fmla="*/ 2 h 162"/>
                <a:gd name="T38" fmla="*/ 0 w 50"/>
                <a:gd name="T39" fmla="*/ 2 h 162"/>
                <a:gd name="T40" fmla="*/ 0 w 50"/>
                <a:gd name="T41" fmla="*/ 2 h 162"/>
                <a:gd name="T42" fmla="*/ 0 w 50"/>
                <a:gd name="T43" fmla="*/ 2 h 162"/>
                <a:gd name="T44" fmla="*/ 0 w 50"/>
                <a:gd name="T45" fmla="*/ 1 h 162"/>
                <a:gd name="T46" fmla="*/ 0 w 50"/>
                <a:gd name="T47" fmla="*/ 1 h 162"/>
                <a:gd name="T48" fmla="*/ 0 w 50"/>
                <a:gd name="T49" fmla="*/ 1 h 162"/>
                <a:gd name="T50" fmla="*/ 0 w 50"/>
                <a:gd name="T51" fmla="*/ 1 h 162"/>
                <a:gd name="T52" fmla="*/ 0 w 50"/>
                <a:gd name="T53" fmla="*/ 0 h 162"/>
                <a:gd name="T54" fmla="*/ 0 w 50"/>
                <a:gd name="T55" fmla="*/ 0 h 162"/>
                <a:gd name="T56" fmla="*/ 0 w 50"/>
                <a:gd name="T57" fmla="*/ 0 h 162"/>
                <a:gd name="T58" fmla="*/ 0 w 50"/>
                <a:gd name="T59" fmla="*/ 0 h 162"/>
                <a:gd name="T60" fmla="*/ 0 w 50"/>
                <a:gd name="T61" fmla="*/ 0 h 162"/>
                <a:gd name="T62" fmla="*/ 0 w 50"/>
                <a:gd name="T63" fmla="*/ 0 h 162"/>
                <a:gd name="T64" fmla="*/ 0 w 50"/>
                <a:gd name="T65" fmla="*/ 0 h 162"/>
                <a:gd name="T66" fmla="*/ 0 w 50"/>
                <a:gd name="T67" fmla="*/ 0 h 16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0"/>
                <a:gd name="T103" fmla="*/ 0 h 162"/>
                <a:gd name="T104" fmla="*/ 50 w 50"/>
                <a:gd name="T105" fmla="*/ 162 h 16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0" h="162">
                  <a:moveTo>
                    <a:pt x="23" y="0"/>
                  </a:moveTo>
                  <a:lnTo>
                    <a:pt x="23" y="0"/>
                  </a:lnTo>
                  <a:lnTo>
                    <a:pt x="21" y="8"/>
                  </a:lnTo>
                  <a:lnTo>
                    <a:pt x="19" y="15"/>
                  </a:lnTo>
                  <a:lnTo>
                    <a:pt x="17" y="29"/>
                  </a:lnTo>
                  <a:lnTo>
                    <a:pt x="16" y="42"/>
                  </a:lnTo>
                  <a:lnTo>
                    <a:pt x="16" y="59"/>
                  </a:lnTo>
                  <a:lnTo>
                    <a:pt x="16" y="76"/>
                  </a:lnTo>
                  <a:lnTo>
                    <a:pt x="19" y="95"/>
                  </a:lnTo>
                  <a:lnTo>
                    <a:pt x="23" y="110"/>
                  </a:lnTo>
                  <a:lnTo>
                    <a:pt x="27" y="126"/>
                  </a:lnTo>
                  <a:lnTo>
                    <a:pt x="33" y="137"/>
                  </a:lnTo>
                  <a:lnTo>
                    <a:pt x="38" y="146"/>
                  </a:lnTo>
                  <a:lnTo>
                    <a:pt x="42" y="154"/>
                  </a:lnTo>
                  <a:lnTo>
                    <a:pt x="46" y="158"/>
                  </a:lnTo>
                  <a:lnTo>
                    <a:pt x="48" y="160"/>
                  </a:lnTo>
                  <a:lnTo>
                    <a:pt x="50" y="162"/>
                  </a:lnTo>
                  <a:lnTo>
                    <a:pt x="48" y="162"/>
                  </a:lnTo>
                  <a:lnTo>
                    <a:pt x="42" y="158"/>
                  </a:lnTo>
                  <a:lnTo>
                    <a:pt x="36" y="154"/>
                  </a:lnTo>
                  <a:lnTo>
                    <a:pt x="29" y="148"/>
                  </a:lnTo>
                  <a:lnTo>
                    <a:pt x="19" y="139"/>
                  </a:lnTo>
                  <a:lnTo>
                    <a:pt x="10" y="127"/>
                  </a:lnTo>
                  <a:lnTo>
                    <a:pt x="4" y="112"/>
                  </a:lnTo>
                  <a:lnTo>
                    <a:pt x="2" y="95"/>
                  </a:lnTo>
                  <a:lnTo>
                    <a:pt x="0" y="74"/>
                  </a:lnTo>
                  <a:lnTo>
                    <a:pt x="2" y="55"/>
                  </a:lnTo>
                  <a:lnTo>
                    <a:pt x="4" y="40"/>
                  </a:lnTo>
                  <a:lnTo>
                    <a:pt x="10" y="25"/>
                  </a:lnTo>
                  <a:lnTo>
                    <a:pt x="14" y="13"/>
                  </a:lnTo>
                  <a:lnTo>
                    <a:pt x="19" y="6"/>
                  </a:lnTo>
                  <a:lnTo>
                    <a:pt x="21" y="0"/>
                  </a:lnTo>
                  <a:lnTo>
                    <a:pt x="23" y="0"/>
                  </a:lnTo>
                  <a:close/>
                </a:path>
              </a:pathLst>
            </a:custGeom>
            <a:solidFill>
              <a:srgbClr val="EDEDED"/>
            </a:solidFill>
            <a:ln w="9525">
              <a:noFill/>
              <a:round/>
              <a:headEnd/>
              <a:tailEnd/>
            </a:ln>
          </p:spPr>
          <p:txBody>
            <a:bodyPr/>
            <a:lstStyle/>
            <a:p>
              <a:endParaRPr lang="en-GB"/>
            </a:p>
          </p:txBody>
        </p:sp>
        <p:sp>
          <p:nvSpPr>
            <p:cNvPr id="7223" name="Freeform 196"/>
            <p:cNvSpPr>
              <a:spLocks/>
            </p:cNvSpPr>
            <p:nvPr/>
          </p:nvSpPr>
          <p:spPr bwMode="auto">
            <a:xfrm>
              <a:off x="3178" y="1593"/>
              <a:ext cx="45" cy="32"/>
            </a:xfrm>
            <a:custGeom>
              <a:avLst/>
              <a:gdLst>
                <a:gd name="T0" fmla="*/ 0 w 90"/>
                <a:gd name="T1" fmla="*/ 0 h 64"/>
                <a:gd name="T2" fmla="*/ 0 w 90"/>
                <a:gd name="T3" fmla="*/ 1 h 64"/>
                <a:gd name="T4" fmla="*/ 1 w 90"/>
                <a:gd name="T5" fmla="*/ 1 h 64"/>
                <a:gd name="T6" fmla="*/ 1 w 90"/>
                <a:gd name="T7" fmla="*/ 1 h 64"/>
                <a:gd name="T8" fmla="*/ 1 w 90"/>
                <a:gd name="T9" fmla="*/ 1 h 64"/>
                <a:gd name="T10" fmla="*/ 1 w 90"/>
                <a:gd name="T11" fmla="*/ 1 h 64"/>
                <a:gd name="T12" fmla="*/ 1 w 90"/>
                <a:gd name="T13" fmla="*/ 1 h 64"/>
                <a:gd name="T14" fmla="*/ 1 w 90"/>
                <a:gd name="T15" fmla="*/ 1 h 64"/>
                <a:gd name="T16" fmla="*/ 1 w 90"/>
                <a:gd name="T17" fmla="*/ 1 h 64"/>
                <a:gd name="T18" fmla="*/ 1 w 90"/>
                <a:gd name="T19" fmla="*/ 1 h 64"/>
                <a:gd name="T20" fmla="*/ 1 w 90"/>
                <a:gd name="T21" fmla="*/ 1 h 64"/>
                <a:gd name="T22" fmla="*/ 1 w 90"/>
                <a:gd name="T23" fmla="*/ 1 h 64"/>
                <a:gd name="T24" fmla="*/ 1 w 90"/>
                <a:gd name="T25" fmla="*/ 1 h 64"/>
                <a:gd name="T26" fmla="*/ 1 w 90"/>
                <a:gd name="T27" fmla="*/ 1 h 64"/>
                <a:gd name="T28" fmla="*/ 1 w 90"/>
                <a:gd name="T29" fmla="*/ 1 h 64"/>
                <a:gd name="T30" fmla="*/ 1 w 90"/>
                <a:gd name="T31" fmla="*/ 1 h 64"/>
                <a:gd name="T32" fmla="*/ 1 w 90"/>
                <a:gd name="T33" fmla="*/ 1 h 64"/>
                <a:gd name="T34" fmla="*/ 1 w 90"/>
                <a:gd name="T35" fmla="*/ 1 h 64"/>
                <a:gd name="T36" fmla="*/ 1 w 90"/>
                <a:gd name="T37" fmla="*/ 1 h 64"/>
                <a:gd name="T38" fmla="*/ 1 w 90"/>
                <a:gd name="T39" fmla="*/ 1 h 64"/>
                <a:gd name="T40" fmla="*/ 1 w 90"/>
                <a:gd name="T41" fmla="*/ 1 h 64"/>
                <a:gd name="T42" fmla="*/ 1 w 90"/>
                <a:gd name="T43" fmla="*/ 1 h 64"/>
                <a:gd name="T44" fmla="*/ 1 w 90"/>
                <a:gd name="T45" fmla="*/ 1 h 64"/>
                <a:gd name="T46" fmla="*/ 1 w 90"/>
                <a:gd name="T47" fmla="*/ 1 h 64"/>
                <a:gd name="T48" fmla="*/ 1 w 90"/>
                <a:gd name="T49" fmla="*/ 1 h 64"/>
                <a:gd name="T50" fmla="*/ 1 w 90"/>
                <a:gd name="T51" fmla="*/ 1 h 64"/>
                <a:gd name="T52" fmla="*/ 1 w 90"/>
                <a:gd name="T53" fmla="*/ 1 h 64"/>
                <a:gd name="T54" fmla="*/ 1 w 90"/>
                <a:gd name="T55" fmla="*/ 1 h 64"/>
                <a:gd name="T56" fmla="*/ 1 w 90"/>
                <a:gd name="T57" fmla="*/ 1 h 64"/>
                <a:gd name="T58" fmla="*/ 1 w 90"/>
                <a:gd name="T59" fmla="*/ 1 h 64"/>
                <a:gd name="T60" fmla="*/ 1 w 90"/>
                <a:gd name="T61" fmla="*/ 1 h 64"/>
                <a:gd name="T62" fmla="*/ 0 w 90"/>
                <a:gd name="T63" fmla="*/ 0 h 64"/>
                <a:gd name="T64" fmla="*/ 0 w 90"/>
                <a:gd name="T65" fmla="*/ 0 h 6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0"/>
                <a:gd name="T100" fmla="*/ 0 h 64"/>
                <a:gd name="T101" fmla="*/ 90 w 90"/>
                <a:gd name="T102" fmla="*/ 64 h 6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0" h="64">
                  <a:moveTo>
                    <a:pt x="0" y="0"/>
                  </a:moveTo>
                  <a:lnTo>
                    <a:pt x="0" y="1"/>
                  </a:lnTo>
                  <a:lnTo>
                    <a:pt x="4" y="3"/>
                  </a:lnTo>
                  <a:lnTo>
                    <a:pt x="10" y="9"/>
                  </a:lnTo>
                  <a:lnTo>
                    <a:pt x="18" y="15"/>
                  </a:lnTo>
                  <a:lnTo>
                    <a:pt x="25" y="22"/>
                  </a:lnTo>
                  <a:lnTo>
                    <a:pt x="35" y="28"/>
                  </a:lnTo>
                  <a:lnTo>
                    <a:pt x="42" y="34"/>
                  </a:lnTo>
                  <a:lnTo>
                    <a:pt x="50" y="39"/>
                  </a:lnTo>
                  <a:lnTo>
                    <a:pt x="54" y="43"/>
                  </a:lnTo>
                  <a:lnTo>
                    <a:pt x="61" y="47"/>
                  </a:lnTo>
                  <a:lnTo>
                    <a:pt x="69" y="51"/>
                  </a:lnTo>
                  <a:lnTo>
                    <a:pt x="77" y="57"/>
                  </a:lnTo>
                  <a:lnTo>
                    <a:pt x="80" y="58"/>
                  </a:lnTo>
                  <a:lnTo>
                    <a:pt x="86" y="60"/>
                  </a:lnTo>
                  <a:lnTo>
                    <a:pt x="88" y="62"/>
                  </a:lnTo>
                  <a:lnTo>
                    <a:pt x="90" y="64"/>
                  </a:lnTo>
                  <a:lnTo>
                    <a:pt x="88" y="62"/>
                  </a:lnTo>
                  <a:lnTo>
                    <a:pt x="84" y="62"/>
                  </a:lnTo>
                  <a:lnTo>
                    <a:pt x="77" y="62"/>
                  </a:lnTo>
                  <a:lnTo>
                    <a:pt x="69" y="62"/>
                  </a:lnTo>
                  <a:lnTo>
                    <a:pt x="59" y="60"/>
                  </a:lnTo>
                  <a:lnTo>
                    <a:pt x="50" y="60"/>
                  </a:lnTo>
                  <a:lnTo>
                    <a:pt x="42" y="57"/>
                  </a:lnTo>
                  <a:lnTo>
                    <a:pt x="37" y="57"/>
                  </a:lnTo>
                  <a:lnTo>
                    <a:pt x="31" y="51"/>
                  </a:lnTo>
                  <a:lnTo>
                    <a:pt x="25" y="47"/>
                  </a:lnTo>
                  <a:lnTo>
                    <a:pt x="19" y="41"/>
                  </a:lnTo>
                  <a:lnTo>
                    <a:pt x="16" y="39"/>
                  </a:lnTo>
                  <a:lnTo>
                    <a:pt x="8" y="32"/>
                  </a:lnTo>
                  <a:lnTo>
                    <a:pt x="4" y="30"/>
                  </a:lnTo>
                  <a:lnTo>
                    <a:pt x="0" y="0"/>
                  </a:lnTo>
                  <a:close/>
                </a:path>
              </a:pathLst>
            </a:custGeom>
            <a:solidFill>
              <a:srgbClr val="EDEDED"/>
            </a:solidFill>
            <a:ln w="9525">
              <a:noFill/>
              <a:round/>
              <a:headEnd/>
              <a:tailEnd/>
            </a:ln>
          </p:spPr>
          <p:txBody>
            <a:bodyPr/>
            <a:lstStyle/>
            <a:p>
              <a:endParaRPr lang="en-GB"/>
            </a:p>
          </p:txBody>
        </p:sp>
        <p:sp>
          <p:nvSpPr>
            <p:cNvPr id="7224" name="Freeform 197"/>
            <p:cNvSpPr>
              <a:spLocks/>
            </p:cNvSpPr>
            <p:nvPr/>
          </p:nvSpPr>
          <p:spPr bwMode="auto">
            <a:xfrm>
              <a:off x="3193" y="1517"/>
              <a:ext cx="38" cy="110"/>
            </a:xfrm>
            <a:custGeom>
              <a:avLst/>
              <a:gdLst>
                <a:gd name="T0" fmla="*/ 0 w 74"/>
                <a:gd name="T1" fmla="*/ 0 h 221"/>
                <a:gd name="T2" fmla="*/ 0 w 74"/>
                <a:gd name="T3" fmla="*/ 0 h 221"/>
                <a:gd name="T4" fmla="*/ 1 w 74"/>
                <a:gd name="T5" fmla="*/ 0 h 221"/>
                <a:gd name="T6" fmla="*/ 1 w 74"/>
                <a:gd name="T7" fmla="*/ 0 h 221"/>
                <a:gd name="T8" fmla="*/ 1 w 74"/>
                <a:gd name="T9" fmla="*/ 0 h 221"/>
                <a:gd name="T10" fmla="*/ 1 w 74"/>
                <a:gd name="T11" fmla="*/ 0 h 221"/>
                <a:gd name="T12" fmla="*/ 1 w 74"/>
                <a:gd name="T13" fmla="*/ 1 h 221"/>
                <a:gd name="T14" fmla="*/ 1 w 74"/>
                <a:gd name="T15" fmla="*/ 1 h 221"/>
                <a:gd name="T16" fmla="*/ 1 w 74"/>
                <a:gd name="T17" fmla="*/ 1 h 221"/>
                <a:gd name="T18" fmla="*/ 1 w 74"/>
                <a:gd name="T19" fmla="*/ 2 h 221"/>
                <a:gd name="T20" fmla="*/ 1 w 74"/>
                <a:gd name="T21" fmla="*/ 2 h 221"/>
                <a:gd name="T22" fmla="*/ 1 w 74"/>
                <a:gd name="T23" fmla="*/ 2 h 221"/>
                <a:gd name="T24" fmla="*/ 1 w 74"/>
                <a:gd name="T25" fmla="*/ 2 h 221"/>
                <a:gd name="T26" fmla="*/ 1 w 74"/>
                <a:gd name="T27" fmla="*/ 3 h 221"/>
                <a:gd name="T28" fmla="*/ 1 w 74"/>
                <a:gd name="T29" fmla="*/ 3 h 221"/>
                <a:gd name="T30" fmla="*/ 1 w 74"/>
                <a:gd name="T31" fmla="*/ 3 h 221"/>
                <a:gd name="T32" fmla="*/ 1 w 74"/>
                <a:gd name="T33" fmla="*/ 3 h 221"/>
                <a:gd name="T34" fmla="*/ 1 w 74"/>
                <a:gd name="T35" fmla="*/ 3 h 221"/>
                <a:gd name="T36" fmla="*/ 1 w 74"/>
                <a:gd name="T37" fmla="*/ 3 h 221"/>
                <a:gd name="T38" fmla="*/ 2 w 74"/>
                <a:gd name="T39" fmla="*/ 3 h 221"/>
                <a:gd name="T40" fmla="*/ 2 w 74"/>
                <a:gd name="T41" fmla="*/ 2 h 221"/>
                <a:gd name="T42" fmla="*/ 2 w 74"/>
                <a:gd name="T43" fmla="*/ 2 h 221"/>
                <a:gd name="T44" fmla="*/ 2 w 74"/>
                <a:gd name="T45" fmla="*/ 2 h 221"/>
                <a:gd name="T46" fmla="*/ 2 w 74"/>
                <a:gd name="T47" fmla="*/ 1 h 221"/>
                <a:gd name="T48" fmla="*/ 2 w 74"/>
                <a:gd name="T49" fmla="*/ 1 h 221"/>
                <a:gd name="T50" fmla="*/ 1 w 74"/>
                <a:gd name="T51" fmla="*/ 1 h 221"/>
                <a:gd name="T52" fmla="*/ 1 w 74"/>
                <a:gd name="T53" fmla="*/ 0 h 221"/>
                <a:gd name="T54" fmla="*/ 1 w 74"/>
                <a:gd name="T55" fmla="*/ 0 h 221"/>
                <a:gd name="T56" fmla="*/ 1 w 74"/>
                <a:gd name="T57" fmla="*/ 0 h 221"/>
                <a:gd name="T58" fmla="*/ 1 w 74"/>
                <a:gd name="T59" fmla="*/ 0 h 221"/>
                <a:gd name="T60" fmla="*/ 1 w 74"/>
                <a:gd name="T61" fmla="*/ 0 h 221"/>
                <a:gd name="T62" fmla="*/ 1 w 74"/>
                <a:gd name="T63" fmla="*/ 0 h 221"/>
                <a:gd name="T64" fmla="*/ 0 w 74"/>
                <a:gd name="T65" fmla="*/ 0 h 221"/>
                <a:gd name="T66" fmla="*/ 0 w 74"/>
                <a:gd name="T67" fmla="*/ 0 h 22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4"/>
                <a:gd name="T103" fmla="*/ 0 h 221"/>
                <a:gd name="T104" fmla="*/ 74 w 74"/>
                <a:gd name="T105" fmla="*/ 221 h 22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4" h="221">
                  <a:moveTo>
                    <a:pt x="0" y="0"/>
                  </a:moveTo>
                  <a:lnTo>
                    <a:pt x="0" y="2"/>
                  </a:lnTo>
                  <a:lnTo>
                    <a:pt x="6" y="10"/>
                  </a:lnTo>
                  <a:lnTo>
                    <a:pt x="11" y="23"/>
                  </a:lnTo>
                  <a:lnTo>
                    <a:pt x="21" y="38"/>
                  </a:lnTo>
                  <a:lnTo>
                    <a:pt x="28" y="56"/>
                  </a:lnTo>
                  <a:lnTo>
                    <a:pt x="36" y="76"/>
                  </a:lnTo>
                  <a:lnTo>
                    <a:pt x="42" y="94"/>
                  </a:lnTo>
                  <a:lnTo>
                    <a:pt x="47" y="113"/>
                  </a:lnTo>
                  <a:lnTo>
                    <a:pt x="51" y="130"/>
                  </a:lnTo>
                  <a:lnTo>
                    <a:pt x="55" y="147"/>
                  </a:lnTo>
                  <a:lnTo>
                    <a:pt x="55" y="164"/>
                  </a:lnTo>
                  <a:lnTo>
                    <a:pt x="59" y="181"/>
                  </a:lnTo>
                  <a:lnTo>
                    <a:pt x="59" y="194"/>
                  </a:lnTo>
                  <a:lnTo>
                    <a:pt x="59" y="208"/>
                  </a:lnTo>
                  <a:lnTo>
                    <a:pt x="59" y="215"/>
                  </a:lnTo>
                  <a:lnTo>
                    <a:pt x="59" y="221"/>
                  </a:lnTo>
                  <a:lnTo>
                    <a:pt x="59" y="219"/>
                  </a:lnTo>
                  <a:lnTo>
                    <a:pt x="63" y="213"/>
                  </a:lnTo>
                  <a:lnTo>
                    <a:pt x="66" y="202"/>
                  </a:lnTo>
                  <a:lnTo>
                    <a:pt x="70" y="187"/>
                  </a:lnTo>
                  <a:lnTo>
                    <a:pt x="72" y="166"/>
                  </a:lnTo>
                  <a:lnTo>
                    <a:pt x="74" y="145"/>
                  </a:lnTo>
                  <a:lnTo>
                    <a:pt x="72" y="120"/>
                  </a:lnTo>
                  <a:lnTo>
                    <a:pt x="68" y="94"/>
                  </a:lnTo>
                  <a:lnTo>
                    <a:pt x="59" y="69"/>
                  </a:lnTo>
                  <a:lnTo>
                    <a:pt x="47" y="48"/>
                  </a:lnTo>
                  <a:lnTo>
                    <a:pt x="36" y="31"/>
                  </a:lnTo>
                  <a:lnTo>
                    <a:pt x="27" y="19"/>
                  </a:lnTo>
                  <a:lnTo>
                    <a:pt x="15" y="10"/>
                  </a:lnTo>
                  <a:lnTo>
                    <a:pt x="8" y="4"/>
                  </a:lnTo>
                  <a:lnTo>
                    <a:pt x="2" y="0"/>
                  </a:lnTo>
                  <a:lnTo>
                    <a:pt x="0" y="0"/>
                  </a:lnTo>
                  <a:close/>
                </a:path>
              </a:pathLst>
            </a:custGeom>
            <a:solidFill>
              <a:srgbClr val="EDEDED"/>
            </a:solidFill>
            <a:ln w="9525">
              <a:noFill/>
              <a:round/>
              <a:headEnd/>
              <a:tailEnd/>
            </a:ln>
          </p:spPr>
          <p:txBody>
            <a:bodyPr/>
            <a:lstStyle/>
            <a:p>
              <a:endParaRPr lang="en-GB"/>
            </a:p>
          </p:txBody>
        </p:sp>
        <p:sp>
          <p:nvSpPr>
            <p:cNvPr id="7225" name="Freeform 198"/>
            <p:cNvSpPr>
              <a:spLocks/>
            </p:cNvSpPr>
            <p:nvPr/>
          </p:nvSpPr>
          <p:spPr bwMode="auto">
            <a:xfrm>
              <a:off x="3231" y="1625"/>
              <a:ext cx="157" cy="73"/>
            </a:xfrm>
            <a:custGeom>
              <a:avLst/>
              <a:gdLst>
                <a:gd name="T0" fmla="*/ 0 w 314"/>
                <a:gd name="T1" fmla="*/ 0 h 147"/>
                <a:gd name="T2" fmla="*/ 1 w 314"/>
                <a:gd name="T3" fmla="*/ 0 h 147"/>
                <a:gd name="T4" fmla="*/ 1 w 314"/>
                <a:gd name="T5" fmla="*/ 0 h 147"/>
                <a:gd name="T6" fmla="*/ 1 w 314"/>
                <a:gd name="T7" fmla="*/ 0 h 147"/>
                <a:gd name="T8" fmla="*/ 1 w 314"/>
                <a:gd name="T9" fmla="*/ 0 h 147"/>
                <a:gd name="T10" fmla="*/ 1 w 314"/>
                <a:gd name="T11" fmla="*/ 0 h 147"/>
                <a:gd name="T12" fmla="*/ 1 w 314"/>
                <a:gd name="T13" fmla="*/ 0 h 147"/>
                <a:gd name="T14" fmla="*/ 2 w 314"/>
                <a:gd name="T15" fmla="*/ 0 h 147"/>
                <a:gd name="T16" fmla="*/ 2 w 314"/>
                <a:gd name="T17" fmla="*/ 0 h 147"/>
                <a:gd name="T18" fmla="*/ 3 w 314"/>
                <a:gd name="T19" fmla="*/ 0 h 147"/>
                <a:gd name="T20" fmla="*/ 3 w 314"/>
                <a:gd name="T21" fmla="*/ 1 h 147"/>
                <a:gd name="T22" fmla="*/ 3 w 314"/>
                <a:gd name="T23" fmla="*/ 1 h 147"/>
                <a:gd name="T24" fmla="*/ 5 w 314"/>
                <a:gd name="T25" fmla="*/ 1 h 147"/>
                <a:gd name="T26" fmla="*/ 5 w 314"/>
                <a:gd name="T27" fmla="*/ 1 h 147"/>
                <a:gd name="T28" fmla="*/ 5 w 314"/>
                <a:gd name="T29" fmla="*/ 2 h 147"/>
                <a:gd name="T30" fmla="*/ 5 w 314"/>
                <a:gd name="T31" fmla="*/ 2 h 147"/>
                <a:gd name="T32" fmla="*/ 5 w 314"/>
                <a:gd name="T33" fmla="*/ 2 h 147"/>
                <a:gd name="T34" fmla="*/ 5 w 314"/>
                <a:gd name="T35" fmla="*/ 2 h 147"/>
                <a:gd name="T36" fmla="*/ 5 w 314"/>
                <a:gd name="T37" fmla="*/ 2 h 147"/>
                <a:gd name="T38" fmla="*/ 5 w 314"/>
                <a:gd name="T39" fmla="*/ 1 h 147"/>
                <a:gd name="T40" fmla="*/ 5 w 314"/>
                <a:gd name="T41" fmla="*/ 1 h 147"/>
                <a:gd name="T42" fmla="*/ 5 w 314"/>
                <a:gd name="T43" fmla="*/ 1 h 147"/>
                <a:gd name="T44" fmla="*/ 3 w 314"/>
                <a:gd name="T45" fmla="*/ 0 h 147"/>
                <a:gd name="T46" fmla="*/ 3 w 314"/>
                <a:gd name="T47" fmla="*/ 0 h 147"/>
                <a:gd name="T48" fmla="*/ 2 w 314"/>
                <a:gd name="T49" fmla="*/ 0 h 147"/>
                <a:gd name="T50" fmla="*/ 2 w 314"/>
                <a:gd name="T51" fmla="*/ 0 h 147"/>
                <a:gd name="T52" fmla="*/ 1 w 314"/>
                <a:gd name="T53" fmla="*/ 0 h 147"/>
                <a:gd name="T54" fmla="*/ 1 w 314"/>
                <a:gd name="T55" fmla="*/ 0 h 147"/>
                <a:gd name="T56" fmla="*/ 1 w 314"/>
                <a:gd name="T57" fmla="*/ 0 h 147"/>
                <a:gd name="T58" fmla="*/ 1 w 314"/>
                <a:gd name="T59" fmla="*/ 0 h 147"/>
                <a:gd name="T60" fmla="*/ 1 w 314"/>
                <a:gd name="T61" fmla="*/ 0 h 147"/>
                <a:gd name="T62" fmla="*/ 1 w 314"/>
                <a:gd name="T63" fmla="*/ 0 h 147"/>
                <a:gd name="T64" fmla="*/ 0 w 314"/>
                <a:gd name="T65" fmla="*/ 0 h 147"/>
                <a:gd name="T66" fmla="*/ 0 w 314"/>
                <a:gd name="T67" fmla="*/ 0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4"/>
                <a:gd name="T103" fmla="*/ 0 h 147"/>
                <a:gd name="T104" fmla="*/ 314 w 314"/>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4" h="147">
                  <a:moveTo>
                    <a:pt x="0" y="10"/>
                  </a:moveTo>
                  <a:lnTo>
                    <a:pt x="6" y="10"/>
                  </a:lnTo>
                  <a:lnTo>
                    <a:pt x="17" y="10"/>
                  </a:lnTo>
                  <a:lnTo>
                    <a:pt x="38" y="13"/>
                  </a:lnTo>
                  <a:lnTo>
                    <a:pt x="63" y="17"/>
                  </a:lnTo>
                  <a:lnTo>
                    <a:pt x="89" y="21"/>
                  </a:lnTo>
                  <a:lnTo>
                    <a:pt x="120" y="29"/>
                  </a:lnTo>
                  <a:lnTo>
                    <a:pt x="148" y="36"/>
                  </a:lnTo>
                  <a:lnTo>
                    <a:pt x="177" y="48"/>
                  </a:lnTo>
                  <a:lnTo>
                    <a:pt x="201" y="59"/>
                  </a:lnTo>
                  <a:lnTo>
                    <a:pt x="226" y="74"/>
                  </a:lnTo>
                  <a:lnTo>
                    <a:pt x="249" y="89"/>
                  </a:lnTo>
                  <a:lnTo>
                    <a:pt x="270" y="107"/>
                  </a:lnTo>
                  <a:lnTo>
                    <a:pt x="287" y="122"/>
                  </a:lnTo>
                  <a:lnTo>
                    <a:pt x="302" y="135"/>
                  </a:lnTo>
                  <a:lnTo>
                    <a:pt x="310" y="143"/>
                  </a:lnTo>
                  <a:lnTo>
                    <a:pt x="314" y="147"/>
                  </a:lnTo>
                  <a:lnTo>
                    <a:pt x="312" y="141"/>
                  </a:lnTo>
                  <a:lnTo>
                    <a:pt x="304" y="131"/>
                  </a:lnTo>
                  <a:lnTo>
                    <a:pt x="293" y="112"/>
                  </a:lnTo>
                  <a:lnTo>
                    <a:pt x="279" y="93"/>
                  </a:lnTo>
                  <a:lnTo>
                    <a:pt x="258" y="70"/>
                  </a:lnTo>
                  <a:lnTo>
                    <a:pt x="234" y="50"/>
                  </a:lnTo>
                  <a:lnTo>
                    <a:pt x="205" y="31"/>
                  </a:lnTo>
                  <a:lnTo>
                    <a:pt x="173" y="17"/>
                  </a:lnTo>
                  <a:lnTo>
                    <a:pt x="137" y="8"/>
                  </a:lnTo>
                  <a:lnTo>
                    <a:pt x="104" y="2"/>
                  </a:lnTo>
                  <a:lnTo>
                    <a:pt x="74" y="0"/>
                  </a:lnTo>
                  <a:lnTo>
                    <a:pt x="49" y="0"/>
                  </a:lnTo>
                  <a:lnTo>
                    <a:pt x="28" y="2"/>
                  </a:lnTo>
                  <a:lnTo>
                    <a:pt x="13" y="6"/>
                  </a:lnTo>
                  <a:lnTo>
                    <a:pt x="4" y="8"/>
                  </a:lnTo>
                  <a:lnTo>
                    <a:pt x="0" y="10"/>
                  </a:lnTo>
                  <a:close/>
                </a:path>
              </a:pathLst>
            </a:custGeom>
            <a:solidFill>
              <a:srgbClr val="EDEDED"/>
            </a:solidFill>
            <a:ln w="9525">
              <a:noFill/>
              <a:round/>
              <a:headEnd/>
              <a:tailEnd/>
            </a:ln>
          </p:spPr>
          <p:txBody>
            <a:bodyPr/>
            <a:lstStyle/>
            <a:p>
              <a:endParaRPr lang="en-GB"/>
            </a:p>
          </p:txBody>
        </p:sp>
        <p:sp>
          <p:nvSpPr>
            <p:cNvPr id="7226" name="Freeform 199"/>
            <p:cNvSpPr>
              <a:spLocks/>
            </p:cNvSpPr>
            <p:nvPr/>
          </p:nvSpPr>
          <p:spPr bwMode="auto">
            <a:xfrm>
              <a:off x="3205" y="1682"/>
              <a:ext cx="50" cy="153"/>
            </a:xfrm>
            <a:custGeom>
              <a:avLst/>
              <a:gdLst>
                <a:gd name="T0" fmla="*/ 2 w 100"/>
                <a:gd name="T1" fmla="*/ 1 h 306"/>
                <a:gd name="T2" fmla="*/ 2 w 100"/>
                <a:gd name="T3" fmla="*/ 1 h 306"/>
                <a:gd name="T4" fmla="*/ 2 w 100"/>
                <a:gd name="T5" fmla="*/ 1 h 306"/>
                <a:gd name="T6" fmla="*/ 2 w 100"/>
                <a:gd name="T7" fmla="*/ 1 h 306"/>
                <a:gd name="T8" fmla="*/ 2 w 100"/>
                <a:gd name="T9" fmla="*/ 1 h 306"/>
                <a:gd name="T10" fmla="*/ 1 w 100"/>
                <a:gd name="T11" fmla="*/ 1 h 306"/>
                <a:gd name="T12" fmla="*/ 1 w 100"/>
                <a:gd name="T13" fmla="*/ 1 h 306"/>
                <a:gd name="T14" fmla="*/ 1 w 100"/>
                <a:gd name="T15" fmla="*/ 1 h 306"/>
                <a:gd name="T16" fmla="*/ 1 w 100"/>
                <a:gd name="T17" fmla="*/ 2 h 306"/>
                <a:gd name="T18" fmla="*/ 1 w 100"/>
                <a:gd name="T19" fmla="*/ 2 h 306"/>
                <a:gd name="T20" fmla="*/ 1 w 100"/>
                <a:gd name="T21" fmla="*/ 3 h 306"/>
                <a:gd name="T22" fmla="*/ 1 w 100"/>
                <a:gd name="T23" fmla="*/ 3 h 306"/>
                <a:gd name="T24" fmla="*/ 1 w 100"/>
                <a:gd name="T25" fmla="*/ 3 h 306"/>
                <a:gd name="T26" fmla="*/ 1 w 100"/>
                <a:gd name="T27" fmla="*/ 5 h 306"/>
                <a:gd name="T28" fmla="*/ 1 w 100"/>
                <a:gd name="T29" fmla="*/ 5 h 306"/>
                <a:gd name="T30" fmla="*/ 1 w 100"/>
                <a:gd name="T31" fmla="*/ 5 h 306"/>
                <a:gd name="T32" fmla="*/ 1 w 100"/>
                <a:gd name="T33" fmla="*/ 5 h 306"/>
                <a:gd name="T34" fmla="*/ 1 w 100"/>
                <a:gd name="T35" fmla="*/ 5 h 306"/>
                <a:gd name="T36" fmla="*/ 1 w 100"/>
                <a:gd name="T37" fmla="*/ 5 h 306"/>
                <a:gd name="T38" fmla="*/ 1 w 100"/>
                <a:gd name="T39" fmla="*/ 5 h 306"/>
                <a:gd name="T40" fmla="*/ 1 w 100"/>
                <a:gd name="T41" fmla="*/ 3 h 306"/>
                <a:gd name="T42" fmla="*/ 1 w 100"/>
                <a:gd name="T43" fmla="*/ 3 h 306"/>
                <a:gd name="T44" fmla="*/ 0 w 100"/>
                <a:gd name="T45" fmla="*/ 2 h 306"/>
                <a:gd name="T46" fmla="*/ 1 w 100"/>
                <a:gd name="T47" fmla="*/ 2 h 306"/>
                <a:gd name="T48" fmla="*/ 1 w 100"/>
                <a:gd name="T49" fmla="*/ 1 h 306"/>
                <a:gd name="T50" fmla="*/ 1 w 100"/>
                <a:gd name="T51" fmla="*/ 1 h 306"/>
                <a:gd name="T52" fmla="*/ 1 w 100"/>
                <a:gd name="T53" fmla="*/ 1 h 306"/>
                <a:gd name="T54" fmla="*/ 1 w 100"/>
                <a:gd name="T55" fmla="*/ 1 h 306"/>
                <a:gd name="T56" fmla="*/ 2 w 100"/>
                <a:gd name="T57" fmla="*/ 1 h 306"/>
                <a:gd name="T58" fmla="*/ 2 w 100"/>
                <a:gd name="T59" fmla="*/ 1 h 306"/>
                <a:gd name="T60" fmla="*/ 2 w 100"/>
                <a:gd name="T61" fmla="*/ 1 h 306"/>
                <a:gd name="T62" fmla="*/ 2 w 100"/>
                <a:gd name="T63" fmla="*/ 0 h 306"/>
                <a:gd name="T64" fmla="*/ 2 w 100"/>
                <a:gd name="T65" fmla="*/ 1 h 306"/>
                <a:gd name="T66" fmla="*/ 2 w 100"/>
                <a:gd name="T67" fmla="*/ 1 h 30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00"/>
                <a:gd name="T103" fmla="*/ 0 h 306"/>
                <a:gd name="T104" fmla="*/ 100 w 100"/>
                <a:gd name="T105" fmla="*/ 306 h 30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00" h="306">
                  <a:moveTo>
                    <a:pt x="100" y="2"/>
                  </a:moveTo>
                  <a:lnTo>
                    <a:pt x="99" y="4"/>
                  </a:lnTo>
                  <a:lnTo>
                    <a:pt x="93" y="10"/>
                  </a:lnTo>
                  <a:lnTo>
                    <a:pt x="85" y="19"/>
                  </a:lnTo>
                  <a:lnTo>
                    <a:pt x="76" y="34"/>
                  </a:lnTo>
                  <a:lnTo>
                    <a:pt x="62" y="52"/>
                  </a:lnTo>
                  <a:lnTo>
                    <a:pt x="51" y="76"/>
                  </a:lnTo>
                  <a:lnTo>
                    <a:pt x="42" y="103"/>
                  </a:lnTo>
                  <a:lnTo>
                    <a:pt x="32" y="135"/>
                  </a:lnTo>
                  <a:lnTo>
                    <a:pt x="24" y="169"/>
                  </a:lnTo>
                  <a:lnTo>
                    <a:pt x="21" y="200"/>
                  </a:lnTo>
                  <a:lnTo>
                    <a:pt x="19" y="228"/>
                  </a:lnTo>
                  <a:lnTo>
                    <a:pt x="19" y="255"/>
                  </a:lnTo>
                  <a:lnTo>
                    <a:pt x="21" y="276"/>
                  </a:lnTo>
                  <a:lnTo>
                    <a:pt x="23" y="293"/>
                  </a:lnTo>
                  <a:lnTo>
                    <a:pt x="24" y="303"/>
                  </a:lnTo>
                  <a:lnTo>
                    <a:pt x="24" y="306"/>
                  </a:lnTo>
                  <a:lnTo>
                    <a:pt x="23" y="301"/>
                  </a:lnTo>
                  <a:lnTo>
                    <a:pt x="19" y="289"/>
                  </a:lnTo>
                  <a:lnTo>
                    <a:pt x="13" y="270"/>
                  </a:lnTo>
                  <a:lnTo>
                    <a:pt x="5" y="245"/>
                  </a:lnTo>
                  <a:lnTo>
                    <a:pt x="2" y="215"/>
                  </a:lnTo>
                  <a:lnTo>
                    <a:pt x="0" y="181"/>
                  </a:lnTo>
                  <a:lnTo>
                    <a:pt x="4" y="143"/>
                  </a:lnTo>
                  <a:lnTo>
                    <a:pt x="11" y="105"/>
                  </a:lnTo>
                  <a:lnTo>
                    <a:pt x="24" y="69"/>
                  </a:lnTo>
                  <a:lnTo>
                    <a:pt x="40" y="44"/>
                  </a:lnTo>
                  <a:lnTo>
                    <a:pt x="53" y="25"/>
                  </a:lnTo>
                  <a:lnTo>
                    <a:pt x="68" y="14"/>
                  </a:lnTo>
                  <a:lnTo>
                    <a:pt x="80" y="6"/>
                  </a:lnTo>
                  <a:lnTo>
                    <a:pt x="91" y="2"/>
                  </a:lnTo>
                  <a:lnTo>
                    <a:pt x="97" y="0"/>
                  </a:lnTo>
                  <a:lnTo>
                    <a:pt x="100" y="2"/>
                  </a:lnTo>
                  <a:close/>
                </a:path>
              </a:pathLst>
            </a:custGeom>
            <a:solidFill>
              <a:srgbClr val="EDEDED"/>
            </a:solidFill>
            <a:ln w="9525">
              <a:noFill/>
              <a:round/>
              <a:headEnd/>
              <a:tailEnd/>
            </a:ln>
          </p:spPr>
          <p:txBody>
            <a:bodyPr/>
            <a:lstStyle/>
            <a:p>
              <a:endParaRPr lang="en-GB"/>
            </a:p>
          </p:txBody>
        </p:sp>
        <p:sp>
          <p:nvSpPr>
            <p:cNvPr id="7227" name="Freeform 200"/>
            <p:cNvSpPr>
              <a:spLocks/>
            </p:cNvSpPr>
            <p:nvPr/>
          </p:nvSpPr>
          <p:spPr bwMode="auto">
            <a:xfrm>
              <a:off x="3126" y="1766"/>
              <a:ext cx="40" cy="229"/>
            </a:xfrm>
            <a:custGeom>
              <a:avLst/>
              <a:gdLst>
                <a:gd name="T0" fmla="*/ 1 w 80"/>
                <a:gd name="T1" fmla="*/ 0 h 458"/>
                <a:gd name="T2" fmla="*/ 1 w 80"/>
                <a:gd name="T3" fmla="*/ 1 h 458"/>
                <a:gd name="T4" fmla="*/ 1 w 80"/>
                <a:gd name="T5" fmla="*/ 1 h 458"/>
                <a:gd name="T6" fmla="*/ 1 w 80"/>
                <a:gd name="T7" fmla="*/ 1 h 458"/>
                <a:gd name="T8" fmla="*/ 1 w 80"/>
                <a:gd name="T9" fmla="*/ 1 h 458"/>
                <a:gd name="T10" fmla="*/ 1 w 80"/>
                <a:gd name="T11" fmla="*/ 1 h 458"/>
                <a:gd name="T12" fmla="*/ 1 w 80"/>
                <a:gd name="T13" fmla="*/ 2 h 458"/>
                <a:gd name="T14" fmla="*/ 1 w 80"/>
                <a:gd name="T15" fmla="*/ 2 h 458"/>
                <a:gd name="T16" fmla="*/ 1 w 80"/>
                <a:gd name="T17" fmla="*/ 3 h 458"/>
                <a:gd name="T18" fmla="*/ 1 w 80"/>
                <a:gd name="T19" fmla="*/ 3 h 458"/>
                <a:gd name="T20" fmla="*/ 1 w 80"/>
                <a:gd name="T21" fmla="*/ 4 h 458"/>
                <a:gd name="T22" fmla="*/ 1 w 80"/>
                <a:gd name="T23" fmla="*/ 5 h 458"/>
                <a:gd name="T24" fmla="*/ 1 w 80"/>
                <a:gd name="T25" fmla="*/ 6 h 458"/>
                <a:gd name="T26" fmla="*/ 1 w 80"/>
                <a:gd name="T27" fmla="*/ 6 h 458"/>
                <a:gd name="T28" fmla="*/ 1 w 80"/>
                <a:gd name="T29" fmla="*/ 7 h 458"/>
                <a:gd name="T30" fmla="*/ 1 w 80"/>
                <a:gd name="T31" fmla="*/ 7 h 458"/>
                <a:gd name="T32" fmla="*/ 1 w 80"/>
                <a:gd name="T33" fmla="*/ 7 h 458"/>
                <a:gd name="T34" fmla="*/ 1 w 80"/>
                <a:gd name="T35" fmla="*/ 7 h 458"/>
                <a:gd name="T36" fmla="*/ 1 w 80"/>
                <a:gd name="T37" fmla="*/ 7 h 458"/>
                <a:gd name="T38" fmla="*/ 1 w 80"/>
                <a:gd name="T39" fmla="*/ 7 h 458"/>
                <a:gd name="T40" fmla="*/ 1 w 80"/>
                <a:gd name="T41" fmla="*/ 6 h 458"/>
                <a:gd name="T42" fmla="*/ 1 w 80"/>
                <a:gd name="T43" fmla="*/ 6 h 458"/>
                <a:gd name="T44" fmla="*/ 1 w 80"/>
                <a:gd name="T45" fmla="*/ 5 h 458"/>
                <a:gd name="T46" fmla="*/ 1 w 80"/>
                <a:gd name="T47" fmla="*/ 4 h 458"/>
                <a:gd name="T48" fmla="*/ 1 w 80"/>
                <a:gd name="T49" fmla="*/ 3 h 458"/>
                <a:gd name="T50" fmla="*/ 0 w 80"/>
                <a:gd name="T51" fmla="*/ 2 h 458"/>
                <a:gd name="T52" fmla="*/ 0 w 80"/>
                <a:gd name="T53" fmla="*/ 2 h 458"/>
                <a:gd name="T54" fmla="*/ 1 w 80"/>
                <a:gd name="T55" fmla="*/ 1 h 458"/>
                <a:gd name="T56" fmla="*/ 1 w 80"/>
                <a:gd name="T57" fmla="*/ 1 h 458"/>
                <a:gd name="T58" fmla="*/ 1 w 80"/>
                <a:gd name="T59" fmla="*/ 1 h 458"/>
                <a:gd name="T60" fmla="*/ 1 w 80"/>
                <a:gd name="T61" fmla="*/ 1 h 458"/>
                <a:gd name="T62" fmla="*/ 1 w 80"/>
                <a:gd name="T63" fmla="*/ 1 h 458"/>
                <a:gd name="T64" fmla="*/ 1 w 80"/>
                <a:gd name="T65" fmla="*/ 0 h 458"/>
                <a:gd name="T66" fmla="*/ 1 w 80"/>
                <a:gd name="T67" fmla="*/ 0 h 4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0"/>
                <a:gd name="T103" fmla="*/ 0 h 458"/>
                <a:gd name="T104" fmla="*/ 80 w 80"/>
                <a:gd name="T105" fmla="*/ 458 h 4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0" h="458">
                  <a:moveTo>
                    <a:pt x="28" y="0"/>
                  </a:moveTo>
                  <a:lnTo>
                    <a:pt x="28" y="1"/>
                  </a:lnTo>
                  <a:lnTo>
                    <a:pt x="28" y="9"/>
                  </a:lnTo>
                  <a:lnTo>
                    <a:pt x="27" y="22"/>
                  </a:lnTo>
                  <a:lnTo>
                    <a:pt x="27" y="38"/>
                  </a:lnTo>
                  <a:lnTo>
                    <a:pt x="27" y="58"/>
                  </a:lnTo>
                  <a:lnTo>
                    <a:pt x="27" y="81"/>
                  </a:lnTo>
                  <a:lnTo>
                    <a:pt x="27" y="108"/>
                  </a:lnTo>
                  <a:lnTo>
                    <a:pt x="28" y="138"/>
                  </a:lnTo>
                  <a:lnTo>
                    <a:pt x="32" y="174"/>
                  </a:lnTo>
                  <a:lnTo>
                    <a:pt x="38" y="222"/>
                  </a:lnTo>
                  <a:lnTo>
                    <a:pt x="46" y="273"/>
                  </a:lnTo>
                  <a:lnTo>
                    <a:pt x="55" y="328"/>
                  </a:lnTo>
                  <a:lnTo>
                    <a:pt x="65" y="378"/>
                  </a:lnTo>
                  <a:lnTo>
                    <a:pt x="72" y="420"/>
                  </a:lnTo>
                  <a:lnTo>
                    <a:pt x="78" y="446"/>
                  </a:lnTo>
                  <a:lnTo>
                    <a:pt x="80" y="458"/>
                  </a:lnTo>
                  <a:lnTo>
                    <a:pt x="76" y="452"/>
                  </a:lnTo>
                  <a:lnTo>
                    <a:pt x="70" y="435"/>
                  </a:lnTo>
                  <a:lnTo>
                    <a:pt x="59" y="408"/>
                  </a:lnTo>
                  <a:lnTo>
                    <a:pt x="47" y="374"/>
                  </a:lnTo>
                  <a:lnTo>
                    <a:pt x="34" y="332"/>
                  </a:lnTo>
                  <a:lnTo>
                    <a:pt x="23" y="285"/>
                  </a:lnTo>
                  <a:lnTo>
                    <a:pt x="11" y="231"/>
                  </a:lnTo>
                  <a:lnTo>
                    <a:pt x="4" y="174"/>
                  </a:lnTo>
                  <a:lnTo>
                    <a:pt x="0" y="121"/>
                  </a:lnTo>
                  <a:lnTo>
                    <a:pt x="0" y="81"/>
                  </a:lnTo>
                  <a:lnTo>
                    <a:pt x="2" y="49"/>
                  </a:lnTo>
                  <a:lnTo>
                    <a:pt x="9" y="28"/>
                  </a:lnTo>
                  <a:lnTo>
                    <a:pt x="15" y="13"/>
                  </a:lnTo>
                  <a:lnTo>
                    <a:pt x="21" y="5"/>
                  </a:lnTo>
                  <a:lnTo>
                    <a:pt x="27" y="1"/>
                  </a:lnTo>
                  <a:lnTo>
                    <a:pt x="28" y="0"/>
                  </a:lnTo>
                  <a:close/>
                </a:path>
              </a:pathLst>
            </a:custGeom>
            <a:solidFill>
              <a:srgbClr val="EDEDED"/>
            </a:solidFill>
            <a:ln w="9525">
              <a:noFill/>
              <a:round/>
              <a:headEnd/>
              <a:tailEnd/>
            </a:ln>
          </p:spPr>
          <p:txBody>
            <a:bodyPr/>
            <a:lstStyle/>
            <a:p>
              <a:endParaRPr lang="en-GB"/>
            </a:p>
          </p:txBody>
        </p:sp>
        <p:sp>
          <p:nvSpPr>
            <p:cNvPr id="7228" name="Freeform 201"/>
            <p:cNvSpPr>
              <a:spLocks/>
            </p:cNvSpPr>
            <p:nvPr/>
          </p:nvSpPr>
          <p:spPr bwMode="auto">
            <a:xfrm>
              <a:off x="3246" y="1797"/>
              <a:ext cx="48" cy="145"/>
            </a:xfrm>
            <a:custGeom>
              <a:avLst/>
              <a:gdLst>
                <a:gd name="T0" fmla="*/ 0 w 97"/>
                <a:gd name="T1" fmla="*/ 0 h 289"/>
                <a:gd name="T2" fmla="*/ 0 w 97"/>
                <a:gd name="T3" fmla="*/ 1 h 289"/>
                <a:gd name="T4" fmla="*/ 0 w 97"/>
                <a:gd name="T5" fmla="*/ 1 h 289"/>
                <a:gd name="T6" fmla="*/ 0 w 97"/>
                <a:gd name="T7" fmla="*/ 1 h 289"/>
                <a:gd name="T8" fmla="*/ 0 w 97"/>
                <a:gd name="T9" fmla="*/ 1 h 289"/>
                <a:gd name="T10" fmla="*/ 0 w 97"/>
                <a:gd name="T11" fmla="*/ 2 h 289"/>
                <a:gd name="T12" fmla="*/ 0 w 97"/>
                <a:gd name="T13" fmla="*/ 2 h 289"/>
                <a:gd name="T14" fmla="*/ 0 w 97"/>
                <a:gd name="T15" fmla="*/ 2 h 289"/>
                <a:gd name="T16" fmla="*/ 0 w 97"/>
                <a:gd name="T17" fmla="*/ 3 h 289"/>
                <a:gd name="T18" fmla="*/ 0 w 97"/>
                <a:gd name="T19" fmla="*/ 3 h 289"/>
                <a:gd name="T20" fmla="*/ 1 w 97"/>
                <a:gd name="T21" fmla="*/ 4 h 289"/>
                <a:gd name="T22" fmla="*/ 1 w 97"/>
                <a:gd name="T23" fmla="*/ 4 h 289"/>
                <a:gd name="T24" fmla="*/ 1 w 97"/>
                <a:gd name="T25" fmla="*/ 4 h 289"/>
                <a:gd name="T26" fmla="*/ 1 w 97"/>
                <a:gd name="T27" fmla="*/ 5 h 289"/>
                <a:gd name="T28" fmla="*/ 1 w 97"/>
                <a:gd name="T29" fmla="*/ 5 h 289"/>
                <a:gd name="T30" fmla="*/ 1 w 97"/>
                <a:gd name="T31" fmla="*/ 5 h 289"/>
                <a:gd name="T32" fmla="*/ 1 w 97"/>
                <a:gd name="T33" fmla="*/ 5 h 289"/>
                <a:gd name="T34" fmla="*/ 1 w 97"/>
                <a:gd name="T35" fmla="*/ 5 h 289"/>
                <a:gd name="T36" fmla="*/ 1 w 97"/>
                <a:gd name="T37" fmla="*/ 5 h 289"/>
                <a:gd name="T38" fmla="*/ 1 w 97"/>
                <a:gd name="T39" fmla="*/ 5 h 289"/>
                <a:gd name="T40" fmla="*/ 1 w 97"/>
                <a:gd name="T41" fmla="*/ 4 h 289"/>
                <a:gd name="T42" fmla="*/ 0 w 97"/>
                <a:gd name="T43" fmla="*/ 4 h 289"/>
                <a:gd name="T44" fmla="*/ 0 w 97"/>
                <a:gd name="T45" fmla="*/ 4 h 289"/>
                <a:gd name="T46" fmla="*/ 0 w 97"/>
                <a:gd name="T47" fmla="*/ 3 h 289"/>
                <a:gd name="T48" fmla="*/ 0 w 97"/>
                <a:gd name="T49" fmla="*/ 3 h 289"/>
                <a:gd name="T50" fmla="*/ 0 w 97"/>
                <a:gd name="T51" fmla="*/ 2 h 289"/>
                <a:gd name="T52" fmla="*/ 0 w 97"/>
                <a:gd name="T53" fmla="*/ 2 h 289"/>
                <a:gd name="T54" fmla="*/ 0 w 97"/>
                <a:gd name="T55" fmla="*/ 1 h 289"/>
                <a:gd name="T56" fmla="*/ 0 w 97"/>
                <a:gd name="T57" fmla="*/ 1 h 289"/>
                <a:gd name="T58" fmla="*/ 0 w 97"/>
                <a:gd name="T59" fmla="*/ 1 h 289"/>
                <a:gd name="T60" fmla="*/ 0 w 97"/>
                <a:gd name="T61" fmla="*/ 1 h 289"/>
                <a:gd name="T62" fmla="*/ 0 w 97"/>
                <a:gd name="T63" fmla="*/ 1 h 289"/>
                <a:gd name="T64" fmla="*/ 0 w 97"/>
                <a:gd name="T65" fmla="*/ 0 h 289"/>
                <a:gd name="T66" fmla="*/ 0 w 97"/>
                <a:gd name="T67" fmla="*/ 0 h 28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
                <a:gd name="T103" fmla="*/ 0 h 289"/>
                <a:gd name="T104" fmla="*/ 97 w 97"/>
                <a:gd name="T105" fmla="*/ 289 h 28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 h="289">
                  <a:moveTo>
                    <a:pt x="6" y="0"/>
                  </a:moveTo>
                  <a:lnTo>
                    <a:pt x="6" y="4"/>
                  </a:lnTo>
                  <a:lnTo>
                    <a:pt x="10" y="14"/>
                  </a:lnTo>
                  <a:lnTo>
                    <a:pt x="14" y="31"/>
                  </a:lnTo>
                  <a:lnTo>
                    <a:pt x="19" y="50"/>
                  </a:lnTo>
                  <a:lnTo>
                    <a:pt x="27" y="74"/>
                  </a:lnTo>
                  <a:lnTo>
                    <a:pt x="35" y="101"/>
                  </a:lnTo>
                  <a:lnTo>
                    <a:pt x="44" y="128"/>
                  </a:lnTo>
                  <a:lnTo>
                    <a:pt x="54" y="154"/>
                  </a:lnTo>
                  <a:lnTo>
                    <a:pt x="63" y="181"/>
                  </a:lnTo>
                  <a:lnTo>
                    <a:pt x="71" y="206"/>
                  </a:lnTo>
                  <a:lnTo>
                    <a:pt x="78" y="228"/>
                  </a:lnTo>
                  <a:lnTo>
                    <a:pt x="86" y="249"/>
                  </a:lnTo>
                  <a:lnTo>
                    <a:pt x="90" y="265"/>
                  </a:lnTo>
                  <a:lnTo>
                    <a:pt x="94" y="278"/>
                  </a:lnTo>
                  <a:lnTo>
                    <a:pt x="97" y="285"/>
                  </a:lnTo>
                  <a:lnTo>
                    <a:pt x="97" y="289"/>
                  </a:lnTo>
                  <a:lnTo>
                    <a:pt x="95" y="287"/>
                  </a:lnTo>
                  <a:lnTo>
                    <a:pt x="88" y="280"/>
                  </a:lnTo>
                  <a:lnTo>
                    <a:pt x="78" y="266"/>
                  </a:lnTo>
                  <a:lnTo>
                    <a:pt x="67" y="249"/>
                  </a:lnTo>
                  <a:lnTo>
                    <a:pt x="54" y="228"/>
                  </a:lnTo>
                  <a:lnTo>
                    <a:pt x="40" y="204"/>
                  </a:lnTo>
                  <a:lnTo>
                    <a:pt x="27" y="175"/>
                  </a:lnTo>
                  <a:lnTo>
                    <a:pt x="18" y="143"/>
                  </a:lnTo>
                  <a:lnTo>
                    <a:pt x="8" y="109"/>
                  </a:lnTo>
                  <a:lnTo>
                    <a:pt x="4" y="80"/>
                  </a:lnTo>
                  <a:lnTo>
                    <a:pt x="0" y="57"/>
                  </a:lnTo>
                  <a:lnTo>
                    <a:pt x="0" y="36"/>
                  </a:lnTo>
                  <a:lnTo>
                    <a:pt x="2" y="21"/>
                  </a:lnTo>
                  <a:lnTo>
                    <a:pt x="4" y="10"/>
                  </a:lnTo>
                  <a:lnTo>
                    <a:pt x="4" y="2"/>
                  </a:lnTo>
                  <a:lnTo>
                    <a:pt x="6" y="0"/>
                  </a:lnTo>
                  <a:close/>
                </a:path>
              </a:pathLst>
            </a:custGeom>
            <a:solidFill>
              <a:srgbClr val="EDEDED"/>
            </a:solidFill>
            <a:ln w="9525">
              <a:noFill/>
              <a:round/>
              <a:headEnd/>
              <a:tailEnd/>
            </a:ln>
          </p:spPr>
          <p:txBody>
            <a:bodyPr/>
            <a:lstStyle/>
            <a:p>
              <a:endParaRPr lang="en-GB"/>
            </a:p>
          </p:txBody>
        </p:sp>
        <p:sp>
          <p:nvSpPr>
            <p:cNvPr id="7229" name="Freeform 202"/>
            <p:cNvSpPr>
              <a:spLocks/>
            </p:cNvSpPr>
            <p:nvPr/>
          </p:nvSpPr>
          <p:spPr bwMode="auto">
            <a:xfrm>
              <a:off x="3388" y="1721"/>
              <a:ext cx="69" cy="278"/>
            </a:xfrm>
            <a:custGeom>
              <a:avLst/>
              <a:gdLst>
                <a:gd name="T0" fmla="*/ 0 w 136"/>
                <a:gd name="T1" fmla="*/ 0 h 555"/>
                <a:gd name="T2" fmla="*/ 1 w 136"/>
                <a:gd name="T3" fmla="*/ 1 h 555"/>
                <a:gd name="T4" fmla="*/ 1 w 136"/>
                <a:gd name="T5" fmla="*/ 1 h 555"/>
                <a:gd name="T6" fmla="*/ 1 w 136"/>
                <a:gd name="T7" fmla="*/ 1 h 555"/>
                <a:gd name="T8" fmla="*/ 1 w 136"/>
                <a:gd name="T9" fmla="*/ 2 h 555"/>
                <a:gd name="T10" fmla="*/ 1 w 136"/>
                <a:gd name="T11" fmla="*/ 2 h 555"/>
                <a:gd name="T12" fmla="*/ 2 w 136"/>
                <a:gd name="T13" fmla="*/ 3 h 555"/>
                <a:gd name="T14" fmla="*/ 2 w 136"/>
                <a:gd name="T15" fmla="*/ 4 h 555"/>
                <a:gd name="T16" fmla="*/ 2 w 136"/>
                <a:gd name="T17" fmla="*/ 4 h 555"/>
                <a:gd name="T18" fmla="*/ 2 w 136"/>
                <a:gd name="T19" fmla="*/ 5 h 555"/>
                <a:gd name="T20" fmla="*/ 2 w 136"/>
                <a:gd name="T21" fmla="*/ 6 h 555"/>
                <a:gd name="T22" fmla="*/ 2 w 136"/>
                <a:gd name="T23" fmla="*/ 7 h 555"/>
                <a:gd name="T24" fmla="*/ 2 w 136"/>
                <a:gd name="T25" fmla="*/ 7 h 555"/>
                <a:gd name="T26" fmla="*/ 2 w 136"/>
                <a:gd name="T27" fmla="*/ 8 h 555"/>
                <a:gd name="T28" fmla="*/ 2 w 136"/>
                <a:gd name="T29" fmla="*/ 9 h 555"/>
                <a:gd name="T30" fmla="*/ 3 w 136"/>
                <a:gd name="T31" fmla="*/ 9 h 555"/>
                <a:gd name="T32" fmla="*/ 3 w 136"/>
                <a:gd name="T33" fmla="*/ 9 h 555"/>
                <a:gd name="T34" fmla="*/ 3 w 136"/>
                <a:gd name="T35" fmla="*/ 9 h 555"/>
                <a:gd name="T36" fmla="*/ 3 w 136"/>
                <a:gd name="T37" fmla="*/ 9 h 555"/>
                <a:gd name="T38" fmla="*/ 3 w 136"/>
                <a:gd name="T39" fmla="*/ 8 h 555"/>
                <a:gd name="T40" fmla="*/ 3 w 136"/>
                <a:gd name="T41" fmla="*/ 7 h 555"/>
                <a:gd name="T42" fmla="*/ 3 w 136"/>
                <a:gd name="T43" fmla="*/ 6 h 555"/>
                <a:gd name="T44" fmla="*/ 3 w 136"/>
                <a:gd name="T45" fmla="*/ 6 h 555"/>
                <a:gd name="T46" fmla="*/ 2 w 136"/>
                <a:gd name="T47" fmla="*/ 5 h 555"/>
                <a:gd name="T48" fmla="*/ 2 w 136"/>
                <a:gd name="T49" fmla="*/ 4 h 555"/>
                <a:gd name="T50" fmla="*/ 2 w 136"/>
                <a:gd name="T51" fmla="*/ 3 h 555"/>
                <a:gd name="T52" fmla="*/ 2 w 136"/>
                <a:gd name="T53" fmla="*/ 2 h 555"/>
                <a:gd name="T54" fmla="*/ 1 w 136"/>
                <a:gd name="T55" fmla="*/ 2 h 555"/>
                <a:gd name="T56" fmla="*/ 1 w 136"/>
                <a:gd name="T57" fmla="*/ 1 h 555"/>
                <a:gd name="T58" fmla="*/ 1 w 136"/>
                <a:gd name="T59" fmla="*/ 1 h 555"/>
                <a:gd name="T60" fmla="*/ 1 w 136"/>
                <a:gd name="T61" fmla="*/ 1 h 555"/>
                <a:gd name="T62" fmla="*/ 1 w 136"/>
                <a:gd name="T63" fmla="*/ 1 h 555"/>
                <a:gd name="T64" fmla="*/ 0 w 136"/>
                <a:gd name="T65" fmla="*/ 0 h 555"/>
                <a:gd name="T66" fmla="*/ 0 w 136"/>
                <a:gd name="T67" fmla="*/ 0 h 55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36"/>
                <a:gd name="T103" fmla="*/ 0 h 555"/>
                <a:gd name="T104" fmla="*/ 136 w 136"/>
                <a:gd name="T105" fmla="*/ 555 h 55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36" h="555">
                  <a:moveTo>
                    <a:pt x="0" y="0"/>
                  </a:moveTo>
                  <a:lnTo>
                    <a:pt x="3" y="6"/>
                  </a:lnTo>
                  <a:lnTo>
                    <a:pt x="11" y="23"/>
                  </a:lnTo>
                  <a:lnTo>
                    <a:pt x="24" y="51"/>
                  </a:lnTo>
                  <a:lnTo>
                    <a:pt x="39" y="88"/>
                  </a:lnTo>
                  <a:lnTo>
                    <a:pt x="55" y="126"/>
                  </a:lnTo>
                  <a:lnTo>
                    <a:pt x="70" y="169"/>
                  </a:lnTo>
                  <a:lnTo>
                    <a:pt x="83" y="213"/>
                  </a:lnTo>
                  <a:lnTo>
                    <a:pt x="95" y="255"/>
                  </a:lnTo>
                  <a:lnTo>
                    <a:pt x="100" y="299"/>
                  </a:lnTo>
                  <a:lnTo>
                    <a:pt x="108" y="346"/>
                  </a:lnTo>
                  <a:lnTo>
                    <a:pt x="114" y="398"/>
                  </a:lnTo>
                  <a:lnTo>
                    <a:pt x="119" y="445"/>
                  </a:lnTo>
                  <a:lnTo>
                    <a:pt x="123" y="489"/>
                  </a:lnTo>
                  <a:lnTo>
                    <a:pt x="127" y="523"/>
                  </a:lnTo>
                  <a:lnTo>
                    <a:pt x="129" y="546"/>
                  </a:lnTo>
                  <a:lnTo>
                    <a:pt x="129" y="555"/>
                  </a:lnTo>
                  <a:lnTo>
                    <a:pt x="129" y="546"/>
                  </a:lnTo>
                  <a:lnTo>
                    <a:pt x="133" y="521"/>
                  </a:lnTo>
                  <a:lnTo>
                    <a:pt x="135" y="481"/>
                  </a:lnTo>
                  <a:lnTo>
                    <a:pt x="136" y="434"/>
                  </a:lnTo>
                  <a:lnTo>
                    <a:pt x="136" y="379"/>
                  </a:lnTo>
                  <a:lnTo>
                    <a:pt x="133" y="321"/>
                  </a:lnTo>
                  <a:lnTo>
                    <a:pt x="127" y="264"/>
                  </a:lnTo>
                  <a:lnTo>
                    <a:pt x="116" y="213"/>
                  </a:lnTo>
                  <a:lnTo>
                    <a:pt x="100" y="166"/>
                  </a:lnTo>
                  <a:lnTo>
                    <a:pt x="83" y="122"/>
                  </a:lnTo>
                  <a:lnTo>
                    <a:pt x="62" y="86"/>
                  </a:lnTo>
                  <a:lnTo>
                    <a:pt x="45" y="55"/>
                  </a:lnTo>
                  <a:lnTo>
                    <a:pt x="26" y="31"/>
                  </a:lnTo>
                  <a:lnTo>
                    <a:pt x="13" y="13"/>
                  </a:lnTo>
                  <a:lnTo>
                    <a:pt x="3" y="2"/>
                  </a:lnTo>
                  <a:lnTo>
                    <a:pt x="0" y="0"/>
                  </a:lnTo>
                  <a:close/>
                </a:path>
              </a:pathLst>
            </a:custGeom>
            <a:solidFill>
              <a:srgbClr val="EDEDED"/>
            </a:solidFill>
            <a:ln w="9525">
              <a:noFill/>
              <a:round/>
              <a:headEnd/>
              <a:tailEnd/>
            </a:ln>
          </p:spPr>
          <p:txBody>
            <a:bodyPr/>
            <a:lstStyle/>
            <a:p>
              <a:endParaRPr lang="en-GB"/>
            </a:p>
          </p:txBody>
        </p:sp>
        <p:sp>
          <p:nvSpPr>
            <p:cNvPr id="7230" name="Freeform 203"/>
            <p:cNvSpPr>
              <a:spLocks/>
            </p:cNvSpPr>
            <p:nvPr/>
          </p:nvSpPr>
          <p:spPr bwMode="auto">
            <a:xfrm>
              <a:off x="3043" y="1961"/>
              <a:ext cx="252" cy="102"/>
            </a:xfrm>
            <a:custGeom>
              <a:avLst/>
              <a:gdLst>
                <a:gd name="T0" fmla="*/ 8 w 503"/>
                <a:gd name="T1" fmla="*/ 0 h 206"/>
                <a:gd name="T2" fmla="*/ 8 w 503"/>
                <a:gd name="T3" fmla="*/ 0 h 206"/>
                <a:gd name="T4" fmla="*/ 8 w 503"/>
                <a:gd name="T5" fmla="*/ 0 h 206"/>
                <a:gd name="T6" fmla="*/ 8 w 503"/>
                <a:gd name="T7" fmla="*/ 0 h 206"/>
                <a:gd name="T8" fmla="*/ 8 w 503"/>
                <a:gd name="T9" fmla="*/ 0 h 206"/>
                <a:gd name="T10" fmla="*/ 8 w 503"/>
                <a:gd name="T11" fmla="*/ 1 h 206"/>
                <a:gd name="T12" fmla="*/ 7 w 503"/>
                <a:gd name="T13" fmla="*/ 1 h 206"/>
                <a:gd name="T14" fmla="*/ 7 w 503"/>
                <a:gd name="T15" fmla="*/ 2 h 206"/>
                <a:gd name="T16" fmla="*/ 6 w 503"/>
                <a:gd name="T17" fmla="*/ 2 h 206"/>
                <a:gd name="T18" fmla="*/ 5 w 503"/>
                <a:gd name="T19" fmla="*/ 2 h 206"/>
                <a:gd name="T20" fmla="*/ 4 w 503"/>
                <a:gd name="T21" fmla="*/ 2 h 206"/>
                <a:gd name="T22" fmla="*/ 3 w 503"/>
                <a:gd name="T23" fmla="*/ 3 h 206"/>
                <a:gd name="T24" fmla="*/ 2 w 503"/>
                <a:gd name="T25" fmla="*/ 3 h 206"/>
                <a:gd name="T26" fmla="*/ 1 w 503"/>
                <a:gd name="T27" fmla="*/ 3 h 206"/>
                <a:gd name="T28" fmla="*/ 1 w 503"/>
                <a:gd name="T29" fmla="*/ 3 h 206"/>
                <a:gd name="T30" fmla="*/ 1 w 503"/>
                <a:gd name="T31" fmla="*/ 3 h 206"/>
                <a:gd name="T32" fmla="*/ 0 w 503"/>
                <a:gd name="T33" fmla="*/ 3 h 206"/>
                <a:gd name="T34" fmla="*/ 1 w 503"/>
                <a:gd name="T35" fmla="*/ 3 h 206"/>
                <a:gd name="T36" fmla="*/ 1 w 503"/>
                <a:gd name="T37" fmla="*/ 3 h 206"/>
                <a:gd name="T38" fmla="*/ 2 w 503"/>
                <a:gd name="T39" fmla="*/ 2 h 206"/>
                <a:gd name="T40" fmla="*/ 3 w 503"/>
                <a:gd name="T41" fmla="*/ 2 h 206"/>
                <a:gd name="T42" fmla="*/ 3 w 503"/>
                <a:gd name="T43" fmla="*/ 2 h 206"/>
                <a:gd name="T44" fmla="*/ 4 w 503"/>
                <a:gd name="T45" fmla="*/ 2 h 206"/>
                <a:gd name="T46" fmla="*/ 5 w 503"/>
                <a:gd name="T47" fmla="*/ 2 h 206"/>
                <a:gd name="T48" fmla="*/ 6 w 503"/>
                <a:gd name="T49" fmla="*/ 1 h 206"/>
                <a:gd name="T50" fmla="*/ 6 w 503"/>
                <a:gd name="T51" fmla="*/ 1 h 206"/>
                <a:gd name="T52" fmla="*/ 7 w 503"/>
                <a:gd name="T53" fmla="*/ 1 h 206"/>
                <a:gd name="T54" fmla="*/ 7 w 503"/>
                <a:gd name="T55" fmla="*/ 1 h 206"/>
                <a:gd name="T56" fmla="*/ 8 w 503"/>
                <a:gd name="T57" fmla="*/ 0 h 206"/>
                <a:gd name="T58" fmla="*/ 8 w 503"/>
                <a:gd name="T59" fmla="*/ 0 h 206"/>
                <a:gd name="T60" fmla="*/ 8 w 503"/>
                <a:gd name="T61" fmla="*/ 0 h 206"/>
                <a:gd name="T62" fmla="*/ 8 w 503"/>
                <a:gd name="T63" fmla="*/ 0 h 206"/>
                <a:gd name="T64" fmla="*/ 8 w 503"/>
                <a:gd name="T65" fmla="*/ 0 h 206"/>
                <a:gd name="T66" fmla="*/ 8 w 503"/>
                <a:gd name="T67" fmla="*/ 0 h 20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03"/>
                <a:gd name="T103" fmla="*/ 0 h 206"/>
                <a:gd name="T104" fmla="*/ 503 w 503"/>
                <a:gd name="T105" fmla="*/ 206 h 20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03" h="206">
                  <a:moveTo>
                    <a:pt x="503" y="0"/>
                  </a:moveTo>
                  <a:lnTo>
                    <a:pt x="503" y="4"/>
                  </a:lnTo>
                  <a:lnTo>
                    <a:pt x="499" y="15"/>
                  </a:lnTo>
                  <a:lnTo>
                    <a:pt x="492" y="33"/>
                  </a:lnTo>
                  <a:lnTo>
                    <a:pt x="480" y="54"/>
                  </a:lnTo>
                  <a:lnTo>
                    <a:pt x="461" y="78"/>
                  </a:lnTo>
                  <a:lnTo>
                    <a:pt x="431" y="103"/>
                  </a:lnTo>
                  <a:lnTo>
                    <a:pt x="391" y="130"/>
                  </a:lnTo>
                  <a:lnTo>
                    <a:pt x="340" y="156"/>
                  </a:lnTo>
                  <a:lnTo>
                    <a:pt x="279" y="177"/>
                  </a:lnTo>
                  <a:lnTo>
                    <a:pt x="218" y="190"/>
                  </a:lnTo>
                  <a:lnTo>
                    <a:pt x="161" y="198"/>
                  </a:lnTo>
                  <a:lnTo>
                    <a:pt x="110" y="204"/>
                  </a:lnTo>
                  <a:lnTo>
                    <a:pt x="64" y="206"/>
                  </a:lnTo>
                  <a:lnTo>
                    <a:pt x="30" y="206"/>
                  </a:lnTo>
                  <a:lnTo>
                    <a:pt x="7" y="204"/>
                  </a:lnTo>
                  <a:lnTo>
                    <a:pt x="0" y="204"/>
                  </a:lnTo>
                  <a:lnTo>
                    <a:pt x="9" y="202"/>
                  </a:lnTo>
                  <a:lnTo>
                    <a:pt x="38" y="196"/>
                  </a:lnTo>
                  <a:lnTo>
                    <a:pt x="78" y="188"/>
                  </a:lnTo>
                  <a:lnTo>
                    <a:pt x="129" y="179"/>
                  </a:lnTo>
                  <a:lnTo>
                    <a:pt x="182" y="166"/>
                  </a:lnTo>
                  <a:lnTo>
                    <a:pt x="237" y="154"/>
                  </a:lnTo>
                  <a:lnTo>
                    <a:pt x="287" y="139"/>
                  </a:lnTo>
                  <a:lnTo>
                    <a:pt x="330" y="128"/>
                  </a:lnTo>
                  <a:lnTo>
                    <a:pt x="365" y="111"/>
                  </a:lnTo>
                  <a:lnTo>
                    <a:pt x="399" y="92"/>
                  </a:lnTo>
                  <a:lnTo>
                    <a:pt x="427" y="71"/>
                  </a:lnTo>
                  <a:lnTo>
                    <a:pt x="454" y="50"/>
                  </a:lnTo>
                  <a:lnTo>
                    <a:pt x="475" y="31"/>
                  </a:lnTo>
                  <a:lnTo>
                    <a:pt x="490" y="15"/>
                  </a:lnTo>
                  <a:lnTo>
                    <a:pt x="499" y="4"/>
                  </a:lnTo>
                  <a:lnTo>
                    <a:pt x="503" y="0"/>
                  </a:lnTo>
                  <a:close/>
                </a:path>
              </a:pathLst>
            </a:custGeom>
            <a:solidFill>
              <a:srgbClr val="EDEDED"/>
            </a:solidFill>
            <a:ln w="9525">
              <a:noFill/>
              <a:round/>
              <a:headEnd/>
              <a:tailEnd/>
            </a:ln>
          </p:spPr>
          <p:txBody>
            <a:bodyPr/>
            <a:lstStyle/>
            <a:p>
              <a:endParaRPr lang="en-GB"/>
            </a:p>
          </p:txBody>
        </p:sp>
        <p:sp>
          <p:nvSpPr>
            <p:cNvPr id="7231" name="Freeform 204"/>
            <p:cNvSpPr>
              <a:spLocks/>
            </p:cNvSpPr>
            <p:nvPr/>
          </p:nvSpPr>
          <p:spPr bwMode="auto">
            <a:xfrm>
              <a:off x="3119" y="2024"/>
              <a:ext cx="324" cy="157"/>
            </a:xfrm>
            <a:custGeom>
              <a:avLst/>
              <a:gdLst>
                <a:gd name="T0" fmla="*/ 10 w 648"/>
                <a:gd name="T1" fmla="*/ 0 h 313"/>
                <a:gd name="T2" fmla="*/ 10 w 648"/>
                <a:gd name="T3" fmla="*/ 1 h 313"/>
                <a:gd name="T4" fmla="*/ 10 w 648"/>
                <a:gd name="T5" fmla="*/ 1 h 313"/>
                <a:gd name="T6" fmla="*/ 10 w 648"/>
                <a:gd name="T7" fmla="*/ 1 h 313"/>
                <a:gd name="T8" fmla="*/ 10 w 648"/>
                <a:gd name="T9" fmla="*/ 2 h 313"/>
                <a:gd name="T10" fmla="*/ 9 w 648"/>
                <a:gd name="T11" fmla="*/ 2 h 313"/>
                <a:gd name="T12" fmla="*/ 9 w 648"/>
                <a:gd name="T13" fmla="*/ 3 h 313"/>
                <a:gd name="T14" fmla="*/ 7 w 648"/>
                <a:gd name="T15" fmla="*/ 3 h 313"/>
                <a:gd name="T16" fmla="*/ 6 w 648"/>
                <a:gd name="T17" fmla="*/ 4 h 313"/>
                <a:gd name="T18" fmla="*/ 5 w 648"/>
                <a:gd name="T19" fmla="*/ 4 h 313"/>
                <a:gd name="T20" fmla="*/ 3 w 648"/>
                <a:gd name="T21" fmla="*/ 5 h 313"/>
                <a:gd name="T22" fmla="*/ 3 w 648"/>
                <a:gd name="T23" fmla="*/ 5 h 313"/>
                <a:gd name="T24" fmla="*/ 1 w 648"/>
                <a:gd name="T25" fmla="*/ 5 h 313"/>
                <a:gd name="T26" fmla="*/ 1 w 648"/>
                <a:gd name="T27" fmla="*/ 5 h 313"/>
                <a:gd name="T28" fmla="*/ 1 w 648"/>
                <a:gd name="T29" fmla="*/ 5 h 313"/>
                <a:gd name="T30" fmla="*/ 1 w 648"/>
                <a:gd name="T31" fmla="*/ 5 h 313"/>
                <a:gd name="T32" fmla="*/ 0 w 648"/>
                <a:gd name="T33" fmla="*/ 5 h 313"/>
                <a:gd name="T34" fmla="*/ 1 w 648"/>
                <a:gd name="T35" fmla="*/ 5 h 313"/>
                <a:gd name="T36" fmla="*/ 1 w 648"/>
                <a:gd name="T37" fmla="*/ 5 h 313"/>
                <a:gd name="T38" fmla="*/ 1 w 648"/>
                <a:gd name="T39" fmla="*/ 5 h 313"/>
                <a:gd name="T40" fmla="*/ 3 w 648"/>
                <a:gd name="T41" fmla="*/ 5 h 313"/>
                <a:gd name="T42" fmla="*/ 3 w 648"/>
                <a:gd name="T43" fmla="*/ 5 h 313"/>
                <a:gd name="T44" fmla="*/ 5 w 648"/>
                <a:gd name="T45" fmla="*/ 5 h 313"/>
                <a:gd name="T46" fmla="*/ 5 w 648"/>
                <a:gd name="T47" fmla="*/ 5 h 313"/>
                <a:gd name="T48" fmla="*/ 7 w 648"/>
                <a:gd name="T49" fmla="*/ 4 h 313"/>
                <a:gd name="T50" fmla="*/ 9 w 648"/>
                <a:gd name="T51" fmla="*/ 3 h 313"/>
                <a:gd name="T52" fmla="*/ 10 w 648"/>
                <a:gd name="T53" fmla="*/ 3 h 313"/>
                <a:gd name="T54" fmla="*/ 10 w 648"/>
                <a:gd name="T55" fmla="*/ 2 h 313"/>
                <a:gd name="T56" fmla="*/ 10 w 648"/>
                <a:gd name="T57" fmla="*/ 1 h 313"/>
                <a:gd name="T58" fmla="*/ 10 w 648"/>
                <a:gd name="T59" fmla="*/ 1 h 313"/>
                <a:gd name="T60" fmla="*/ 10 w 648"/>
                <a:gd name="T61" fmla="*/ 1 h 313"/>
                <a:gd name="T62" fmla="*/ 10 w 648"/>
                <a:gd name="T63" fmla="*/ 1 h 313"/>
                <a:gd name="T64" fmla="*/ 10 w 648"/>
                <a:gd name="T65" fmla="*/ 0 h 313"/>
                <a:gd name="T66" fmla="*/ 10 w 648"/>
                <a:gd name="T67" fmla="*/ 0 h 31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48"/>
                <a:gd name="T103" fmla="*/ 0 h 313"/>
                <a:gd name="T104" fmla="*/ 648 w 648"/>
                <a:gd name="T105" fmla="*/ 313 h 313"/>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48" h="313">
                  <a:moveTo>
                    <a:pt x="648" y="0"/>
                  </a:moveTo>
                  <a:lnTo>
                    <a:pt x="644" y="3"/>
                  </a:lnTo>
                  <a:lnTo>
                    <a:pt x="636" y="19"/>
                  </a:lnTo>
                  <a:lnTo>
                    <a:pt x="621" y="43"/>
                  </a:lnTo>
                  <a:lnTo>
                    <a:pt x="598" y="74"/>
                  </a:lnTo>
                  <a:lnTo>
                    <a:pt x="564" y="108"/>
                  </a:lnTo>
                  <a:lnTo>
                    <a:pt x="519" y="146"/>
                  </a:lnTo>
                  <a:lnTo>
                    <a:pt x="458" y="182"/>
                  </a:lnTo>
                  <a:lnTo>
                    <a:pt x="386" y="218"/>
                  </a:lnTo>
                  <a:lnTo>
                    <a:pt x="306" y="249"/>
                  </a:lnTo>
                  <a:lnTo>
                    <a:pt x="232" y="270"/>
                  </a:lnTo>
                  <a:lnTo>
                    <a:pt x="167" y="287"/>
                  </a:lnTo>
                  <a:lnTo>
                    <a:pt x="110" y="296"/>
                  </a:lnTo>
                  <a:lnTo>
                    <a:pt x="64" y="304"/>
                  </a:lnTo>
                  <a:lnTo>
                    <a:pt x="30" y="306"/>
                  </a:lnTo>
                  <a:lnTo>
                    <a:pt x="7" y="308"/>
                  </a:lnTo>
                  <a:lnTo>
                    <a:pt x="0" y="310"/>
                  </a:lnTo>
                  <a:lnTo>
                    <a:pt x="11" y="310"/>
                  </a:lnTo>
                  <a:lnTo>
                    <a:pt x="41" y="313"/>
                  </a:lnTo>
                  <a:lnTo>
                    <a:pt x="87" y="313"/>
                  </a:lnTo>
                  <a:lnTo>
                    <a:pt x="148" y="311"/>
                  </a:lnTo>
                  <a:lnTo>
                    <a:pt x="216" y="302"/>
                  </a:lnTo>
                  <a:lnTo>
                    <a:pt x="294" y="287"/>
                  </a:lnTo>
                  <a:lnTo>
                    <a:pt x="374" y="260"/>
                  </a:lnTo>
                  <a:lnTo>
                    <a:pt x="458" y="220"/>
                  </a:lnTo>
                  <a:lnTo>
                    <a:pt x="526" y="175"/>
                  </a:lnTo>
                  <a:lnTo>
                    <a:pt x="577" y="133"/>
                  </a:lnTo>
                  <a:lnTo>
                    <a:pt x="612" y="97"/>
                  </a:lnTo>
                  <a:lnTo>
                    <a:pt x="633" y="62"/>
                  </a:lnTo>
                  <a:lnTo>
                    <a:pt x="644" y="36"/>
                  </a:lnTo>
                  <a:lnTo>
                    <a:pt x="648" y="15"/>
                  </a:lnTo>
                  <a:lnTo>
                    <a:pt x="648" y="3"/>
                  </a:lnTo>
                  <a:lnTo>
                    <a:pt x="648" y="0"/>
                  </a:lnTo>
                  <a:close/>
                </a:path>
              </a:pathLst>
            </a:custGeom>
            <a:solidFill>
              <a:srgbClr val="EDEDED"/>
            </a:solidFill>
            <a:ln w="9525">
              <a:noFill/>
              <a:round/>
              <a:headEnd/>
              <a:tailEnd/>
            </a:ln>
          </p:spPr>
          <p:txBody>
            <a:bodyPr/>
            <a:lstStyle/>
            <a:p>
              <a:endParaRPr lang="en-GB"/>
            </a:p>
          </p:txBody>
        </p:sp>
        <p:sp>
          <p:nvSpPr>
            <p:cNvPr id="7232" name="Freeform 205"/>
            <p:cNvSpPr>
              <a:spLocks/>
            </p:cNvSpPr>
            <p:nvPr/>
          </p:nvSpPr>
          <p:spPr bwMode="auto">
            <a:xfrm>
              <a:off x="3022" y="2068"/>
              <a:ext cx="38" cy="119"/>
            </a:xfrm>
            <a:custGeom>
              <a:avLst/>
              <a:gdLst>
                <a:gd name="T0" fmla="*/ 1 w 76"/>
                <a:gd name="T1" fmla="*/ 0 h 238"/>
                <a:gd name="T2" fmla="*/ 1 w 76"/>
                <a:gd name="T3" fmla="*/ 1 h 238"/>
                <a:gd name="T4" fmla="*/ 1 w 76"/>
                <a:gd name="T5" fmla="*/ 1 h 238"/>
                <a:gd name="T6" fmla="*/ 1 w 76"/>
                <a:gd name="T7" fmla="*/ 1 h 238"/>
                <a:gd name="T8" fmla="*/ 1 w 76"/>
                <a:gd name="T9" fmla="*/ 1 h 238"/>
                <a:gd name="T10" fmla="*/ 1 w 76"/>
                <a:gd name="T11" fmla="*/ 1 h 238"/>
                <a:gd name="T12" fmla="*/ 1 w 76"/>
                <a:gd name="T13" fmla="*/ 1 h 238"/>
                <a:gd name="T14" fmla="*/ 1 w 76"/>
                <a:gd name="T15" fmla="*/ 2 h 238"/>
                <a:gd name="T16" fmla="*/ 1 w 76"/>
                <a:gd name="T17" fmla="*/ 2 h 238"/>
                <a:gd name="T18" fmla="*/ 1 w 76"/>
                <a:gd name="T19" fmla="*/ 2 h 238"/>
                <a:gd name="T20" fmla="*/ 1 w 76"/>
                <a:gd name="T21" fmla="*/ 3 h 238"/>
                <a:gd name="T22" fmla="*/ 1 w 76"/>
                <a:gd name="T23" fmla="*/ 3 h 238"/>
                <a:gd name="T24" fmla="*/ 1 w 76"/>
                <a:gd name="T25" fmla="*/ 3 h 238"/>
                <a:gd name="T26" fmla="*/ 1 w 76"/>
                <a:gd name="T27" fmla="*/ 4 h 238"/>
                <a:gd name="T28" fmla="*/ 1 w 76"/>
                <a:gd name="T29" fmla="*/ 4 h 238"/>
                <a:gd name="T30" fmla="*/ 1 w 76"/>
                <a:gd name="T31" fmla="*/ 4 h 238"/>
                <a:gd name="T32" fmla="*/ 1 w 76"/>
                <a:gd name="T33" fmla="*/ 4 h 238"/>
                <a:gd name="T34" fmla="*/ 1 w 76"/>
                <a:gd name="T35" fmla="*/ 4 h 238"/>
                <a:gd name="T36" fmla="*/ 1 w 76"/>
                <a:gd name="T37" fmla="*/ 4 h 238"/>
                <a:gd name="T38" fmla="*/ 1 w 76"/>
                <a:gd name="T39" fmla="*/ 4 h 238"/>
                <a:gd name="T40" fmla="*/ 1 w 76"/>
                <a:gd name="T41" fmla="*/ 4 h 238"/>
                <a:gd name="T42" fmla="*/ 1 w 76"/>
                <a:gd name="T43" fmla="*/ 3 h 238"/>
                <a:gd name="T44" fmla="*/ 1 w 76"/>
                <a:gd name="T45" fmla="*/ 3 h 238"/>
                <a:gd name="T46" fmla="*/ 1 w 76"/>
                <a:gd name="T47" fmla="*/ 3 h 238"/>
                <a:gd name="T48" fmla="*/ 1 w 76"/>
                <a:gd name="T49" fmla="*/ 2 h 238"/>
                <a:gd name="T50" fmla="*/ 1 w 76"/>
                <a:gd name="T51" fmla="*/ 2 h 238"/>
                <a:gd name="T52" fmla="*/ 1 w 76"/>
                <a:gd name="T53" fmla="*/ 1 h 238"/>
                <a:gd name="T54" fmla="*/ 0 w 76"/>
                <a:gd name="T55" fmla="*/ 1 h 238"/>
                <a:gd name="T56" fmla="*/ 1 w 76"/>
                <a:gd name="T57" fmla="*/ 1 h 238"/>
                <a:gd name="T58" fmla="*/ 1 w 76"/>
                <a:gd name="T59" fmla="*/ 1 h 238"/>
                <a:gd name="T60" fmla="*/ 1 w 76"/>
                <a:gd name="T61" fmla="*/ 1 h 238"/>
                <a:gd name="T62" fmla="*/ 1 w 76"/>
                <a:gd name="T63" fmla="*/ 0 h 238"/>
                <a:gd name="T64" fmla="*/ 1 w 76"/>
                <a:gd name="T65" fmla="*/ 0 h 238"/>
                <a:gd name="T66" fmla="*/ 1 w 76"/>
                <a:gd name="T67" fmla="*/ 0 h 238"/>
                <a:gd name="T68" fmla="*/ 1 w 76"/>
                <a:gd name="T69" fmla="*/ 0 h 23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76"/>
                <a:gd name="T106" fmla="*/ 0 h 238"/>
                <a:gd name="T107" fmla="*/ 76 w 76"/>
                <a:gd name="T108" fmla="*/ 238 h 23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76" h="238">
                  <a:moveTo>
                    <a:pt x="30" y="0"/>
                  </a:moveTo>
                  <a:lnTo>
                    <a:pt x="30" y="2"/>
                  </a:lnTo>
                  <a:lnTo>
                    <a:pt x="30" y="8"/>
                  </a:lnTo>
                  <a:lnTo>
                    <a:pt x="30" y="15"/>
                  </a:lnTo>
                  <a:lnTo>
                    <a:pt x="30" y="25"/>
                  </a:lnTo>
                  <a:lnTo>
                    <a:pt x="30" y="38"/>
                  </a:lnTo>
                  <a:lnTo>
                    <a:pt x="30" y="55"/>
                  </a:lnTo>
                  <a:lnTo>
                    <a:pt x="32" y="74"/>
                  </a:lnTo>
                  <a:lnTo>
                    <a:pt x="36" y="95"/>
                  </a:lnTo>
                  <a:lnTo>
                    <a:pt x="38" y="120"/>
                  </a:lnTo>
                  <a:lnTo>
                    <a:pt x="43" y="145"/>
                  </a:lnTo>
                  <a:lnTo>
                    <a:pt x="51" y="167"/>
                  </a:lnTo>
                  <a:lnTo>
                    <a:pt x="59" y="190"/>
                  </a:lnTo>
                  <a:lnTo>
                    <a:pt x="64" y="209"/>
                  </a:lnTo>
                  <a:lnTo>
                    <a:pt x="70" y="224"/>
                  </a:lnTo>
                  <a:lnTo>
                    <a:pt x="74" y="234"/>
                  </a:lnTo>
                  <a:lnTo>
                    <a:pt x="76" y="238"/>
                  </a:lnTo>
                  <a:lnTo>
                    <a:pt x="74" y="236"/>
                  </a:lnTo>
                  <a:lnTo>
                    <a:pt x="68" y="228"/>
                  </a:lnTo>
                  <a:lnTo>
                    <a:pt x="61" y="219"/>
                  </a:lnTo>
                  <a:lnTo>
                    <a:pt x="51" y="205"/>
                  </a:lnTo>
                  <a:lnTo>
                    <a:pt x="38" y="188"/>
                  </a:lnTo>
                  <a:lnTo>
                    <a:pt x="28" y="166"/>
                  </a:lnTo>
                  <a:lnTo>
                    <a:pt x="19" y="141"/>
                  </a:lnTo>
                  <a:lnTo>
                    <a:pt x="11" y="112"/>
                  </a:lnTo>
                  <a:lnTo>
                    <a:pt x="4" y="82"/>
                  </a:lnTo>
                  <a:lnTo>
                    <a:pt x="2" y="59"/>
                  </a:lnTo>
                  <a:lnTo>
                    <a:pt x="0" y="38"/>
                  </a:lnTo>
                  <a:lnTo>
                    <a:pt x="2" y="23"/>
                  </a:lnTo>
                  <a:lnTo>
                    <a:pt x="4" y="12"/>
                  </a:lnTo>
                  <a:lnTo>
                    <a:pt x="7" y="4"/>
                  </a:lnTo>
                  <a:lnTo>
                    <a:pt x="9" y="0"/>
                  </a:lnTo>
                  <a:lnTo>
                    <a:pt x="11" y="0"/>
                  </a:lnTo>
                  <a:lnTo>
                    <a:pt x="30" y="0"/>
                  </a:lnTo>
                  <a:close/>
                </a:path>
              </a:pathLst>
            </a:custGeom>
            <a:solidFill>
              <a:srgbClr val="EDEDED"/>
            </a:solidFill>
            <a:ln w="9525">
              <a:noFill/>
              <a:round/>
              <a:headEnd/>
              <a:tailEnd/>
            </a:ln>
          </p:spPr>
          <p:txBody>
            <a:bodyPr/>
            <a:lstStyle/>
            <a:p>
              <a:endParaRPr lang="en-GB"/>
            </a:p>
          </p:txBody>
        </p:sp>
        <p:sp>
          <p:nvSpPr>
            <p:cNvPr id="7233" name="Freeform 206"/>
            <p:cNvSpPr>
              <a:spLocks/>
            </p:cNvSpPr>
            <p:nvPr/>
          </p:nvSpPr>
          <p:spPr bwMode="auto">
            <a:xfrm>
              <a:off x="2964" y="2059"/>
              <a:ext cx="76" cy="30"/>
            </a:xfrm>
            <a:custGeom>
              <a:avLst/>
              <a:gdLst>
                <a:gd name="T0" fmla="*/ 2 w 152"/>
                <a:gd name="T1" fmla="*/ 0 h 61"/>
                <a:gd name="T2" fmla="*/ 2 w 152"/>
                <a:gd name="T3" fmla="*/ 0 h 61"/>
                <a:gd name="T4" fmla="*/ 2 w 152"/>
                <a:gd name="T5" fmla="*/ 0 h 61"/>
                <a:gd name="T6" fmla="*/ 2 w 152"/>
                <a:gd name="T7" fmla="*/ 0 h 61"/>
                <a:gd name="T8" fmla="*/ 1 w 152"/>
                <a:gd name="T9" fmla="*/ 0 h 61"/>
                <a:gd name="T10" fmla="*/ 1 w 152"/>
                <a:gd name="T11" fmla="*/ 0 h 61"/>
                <a:gd name="T12" fmla="*/ 1 w 152"/>
                <a:gd name="T13" fmla="*/ 0 h 61"/>
                <a:gd name="T14" fmla="*/ 1 w 152"/>
                <a:gd name="T15" fmla="*/ 0 h 61"/>
                <a:gd name="T16" fmla="*/ 1 w 152"/>
                <a:gd name="T17" fmla="*/ 0 h 61"/>
                <a:gd name="T18" fmla="*/ 1 w 152"/>
                <a:gd name="T19" fmla="*/ 0 h 61"/>
                <a:gd name="T20" fmla="*/ 1 w 152"/>
                <a:gd name="T21" fmla="*/ 0 h 61"/>
                <a:gd name="T22" fmla="*/ 1 w 152"/>
                <a:gd name="T23" fmla="*/ 0 h 61"/>
                <a:gd name="T24" fmla="*/ 1 w 152"/>
                <a:gd name="T25" fmla="*/ 0 h 61"/>
                <a:gd name="T26" fmla="*/ 1 w 152"/>
                <a:gd name="T27" fmla="*/ 0 h 61"/>
                <a:gd name="T28" fmla="*/ 1 w 152"/>
                <a:gd name="T29" fmla="*/ 0 h 61"/>
                <a:gd name="T30" fmla="*/ 0 w 152"/>
                <a:gd name="T31" fmla="*/ 0 h 61"/>
                <a:gd name="T32" fmla="*/ 0 w 152"/>
                <a:gd name="T33" fmla="*/ 0 h 61"/>
                <a:gd name="T34" fmla="*/ 0 w 152"/>
                <a:gd name="T35" fmla="*/ 0 h 61"/>
                <a:gd name="T36" fmla="*/ 1 w 152"/>
                <a:gd name="T37" fmla="*/ 0 h 61"/>
                <a:gd name="T38" fmla="*/ 1 w 152"/>
                <a:gd name="T39" fmla="*/ 0 h 61"/>
                <a:gd name="T40" fmla="*/ 1 w 152"/>
                <a:gd name="T41" fmla="*/ 0 h 61"/>
                <a:gd name="T42" fmla="*/ 1 w 152"/>
                <a:gd name="T43" fmla="*/ 0 h 61"/>
                <a:gd name="T44" fmla="*/ 1 w 152"/>
                <a:gd name="T45" fmla="*/ 0 h 61"/>
                <a:gd name="T46" fmla="*/ 1 w 152"/>
                <a:gd name="T47" fmla="*/ 0 h 61"/>
                <a:gd name="T48" fmla="*/ 1 w 152"/>
                <a:gd name="T49" fmla="*/ 0 h 61"/>
                <a:gd name="T50" fmla="*/ 1 w 152"/>
                <a:gd name="T51" fmla="*/ 0 h 61"/>
                <a:gd name="T52" fmla="*/ 1 w 152"/>
                <a:gd name="T53" fmla="*/ 0 h 61"/>
                <a:gd name="T54" fmla="*/ 1 w 152"/>
                <a:gd name="T55" fmla="*/ 0 h 61"/>
                <a:gd name="T56" fmla="*/ 1 w 152"/>
                <a:gd name="T57" fmla="*/ 0 h 61"/>
                <a:gd name="T58" fmla="*/ 2 w 152"/>
                <a:gd name="T59" fmla="*/ 0 h 61"/>
                <a:gd name="T60" fmla="*/ 2 w 152"/>
                <a:gd name="T61" fmla="*/ 0 h 61"/>
                <a:gd name="T62" fmla="*/ 2 w 152"/>
                <a:gd name="T63" fmla="*/ 0 h 61"/>
                <a:gd name="T64" fmla="*/ 2 w 152"/>
                <a:gd name="T65" fmla="*/ 0 h 61"/>
                <a:gd name="T66" fmla="*/ 2 w 152"/>
                <a:gd name="T67" fmla="*/ 0 h 6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2"/>
                <a:gd name="T103" fmla="*/ 0 h 61"/>
                <a:gd name="T104" fmla="*/ 152 w 152"/>
                <a:gd name="T105" fmla="*/ 61 h 6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2" h="61">
                  <a:moveTo>
                    <a:pt x="152" y="44"/>
                  </a:moveTo>
                  <a:lnTo>
                    <a:pt x="148" y="42"/>
                  </a:lnTo>
                  <a:lnTo>
                    <a:pt x="142" y="42"/>
                  </a:lnTo>
                  <a:lnTo>
                    <a:pt x="133" y="42"/>
                  </a:lnTo>
                  <a:lnTo>
                    <a:pt x="121" y="42"/>
                  </a:lnTo>
                  <a:lnTo>
                    <a:pt x="110" y="40"/>
                  </a:lnTo>
                  <a:lnTo>
                    <a:pt x="99" y="38"/>
                  </a:lnTo>
                  <a:lnTo>
                    <a:pt x="87" y="36"/>
                  </a:lnTo>
                  <a:lnTo>
                    <a:pt x="78" y="34"/>
                  </a:lnTo>
                  <a:lnTo>
                    <a:pt x="68" y="29"/>
                  </a:lnTo>
                  <a:lnTo>
                    <a:pt x="57" y="23"/>
                  </a:lnTo>
                  <a:lnTo>
                    <a:pt x="44" y="19"/>
                  </a:lnTo>
                  <a:lnTo>
                    <a:pt x="30" y="13"/>
                  </a:lnTo>
                  <a:lnTo>
                    <a:pt x="17" y="8"/>
                  </a:lnTo>
                  <a:lnTo>
                    <a:pt x="7" y="4"/>
                  </a:lnTo>
                  <a:lnTo>
                    <a:pt x="0" y="0"/>
                  </a:lnTo>
                  <a:lnTo>
                    <a:pt x="0" y="2"/>
                  </a:lnTo>
                  <a:lnTo>
                    <a:pt x="2" y="6"/>
                  </a:lnTo>
                  <a:lnTo>
                    <a:pt x="7" y="13"/>
                  </a:lnTo>
                  <a:lnTo>
                    <a:pt x="15" y="23"/>
                  </a:lnTo>
                  <a:lnTo>
                    <a:pt x="25" y="31"/>
                  </a:lnTo>
                  <a:lnTo>
                    <a:pt x="36" y="40"/>
                  </a:lnTo>
                  <a:lnTo>
                    <a:pt x="49" y="50"/>
                  </a:lnTo>
                  <a:lnTo>
                    <a:pt x="64" y="57"/>
                  </a:lnTo>
                  <a:lnTo>
                    <a:pt x="80" y="61"/>
                  </a:lnTo>
                  <a:lnTo>
                    <a:pt x="97" y="61"/>
                  </a:lnTo>
                  <a:lnTo>
                    <a:pt x="110" y="59"/>
                  </a:lnTo>
                  <a:lnTo>
                    <a:pt x="125" y="55"/>
                  </a:lnTo>
                  <a:lnTo>
                    <a:pt x="135" y="51"/>
                  </a:lnTo>
                  <a:lnTo>
                    <a:pt x="144" y="46"/>
                  </a:lnTo>
                  <a:lnTo>
                    <a:pt x="148" y="44"/>
                  </a:lnTo>
                  <a:lnTo>
                    <a:pt x="152" y="44"/>
                  </a:lnTo>
                  <a:close/>
                </a:path>
              </a:pathLst>
            </a:custGeom>
            <a:solidFill>
              <a:srgbClr val="EDEDED"/>
            </a:solidFill>
            <a:ln w="9525">
              <a:noFill/>
              <a:round/>
              <a:headEnd/>
              <a:tailEnd/>
            </a:ln>
          </p:spPr>
          <p:txBody>
            <a:bodyPr/>
            <a:lstStyle/>
            <a:p>
              <a:endParaRPr lang="en-GB"/>
            </a:p>
          </p:txBody>
        </p:sp>
        <p:sp>
          <p:nvSpPr>
            <p:cNvPr id="7234" name="Freeform 207"/>
            <p:cNvSpPr>
              <a:spLocks/>
            </p:cNvSpPr>
            <p:nvPr/>
          </p:nvSpPr>
          <p:spPr bwMode="auto">
            <a:xfrm>
              <a:off x="2895" y="2158"/>
              <a:ext cx="135" cy="40"/>
            </a:xfrm>
            <a:custGeom>
              <a:avLst/>
              <a:gdLst>
                <a:gd name="T0" fmla="*/ 4 w 270"/>
                <a:gd name="T1" fmla="*/ 0 h 80"/>
                <a:gd name="T2" fmla="*/ 4 w 270"/>
                <a:gd name="T3" fmla="*/ 1 h 80"/>
                <a:gd name="T4" fmla="*/ 4 w 270"/>
                <a:gd name="T5" fmla="*/ 1 h 80"/>
                <a:gd name="T6" fmla="*/ 4 w 270"/>
                <a:gd name="T7" fmla="*/ 1 h 80"/>
                <a:gd name="T8" fmla="*/ 3 w 270"/>
                <a:gd name="T9" fmla="*/ 1 h 80"/>
                <a:gd name="T10" fmla="*/ 3 w 270"/>
                <a:gd name="T11" fmla="*/ 1 h 80"/>
                <a:gd name="T12" fmla="*/ 3 w 270"/>
                <a:gd name="T13" fmla="*/ 1 h 80"/>
                <a:gd name="T14" fmla="*/ 3 w 270"/>
                <a:gd name="T15" fmla="*/ 1 h 80"/>
                <a:gd name="T16" fmla="*/ 2 w 270"/>
                <a:gd name="T17" fmla="*/ 1 h 80"/>
                <a:gd name="T18" fmla="*/ 2 w 270"/>
                <a:gd name="T19" fmla="*/ 1 h 80"/>
                <a:gd name="T20" fmla="*/ 1 w 270"/>
                <a:gd name="T21" fmla="*/ 1 h 80"/>
                <a:gd name="T22" fmla="*/ 1 w 270"/>
                <a:gd name="T23" fmla="*/ 1 h 80"/>
                <a:gd name="T24" fmla="*/ 1 w 270"/>
                <a:gd name="T25" fmla="*/ 1 h 80"/>
                <a:gd name="T26" fmla="*/ 1 w 270"/>
                <a:gd name="T27" fmla="*/ 1 h 80"/>
                <a:gd name="T28" fmla="*/ 1 w 270"/>
                <a:gd name="T29" fmla="*/ 1 h 80"/>
                <a:gd name="T30" fmla="*/ 1 w 270"/>
                <a:gd name="T31" fmla="*/ 1 h 80"/>
                <a:gd name="T32" fmla="*/ 0 w 270"/>
                <a:gd name="T33" fmla="*/ 1 h 80"/>
                <a:gd name="T34" fmla="*/ 1 w 270"/>
                <a:gd name="T35" fmla="*/ 1 h 80"/>
                <a:gd name="T36" fmla="*/ 1 w 270"/>
                <a:gd name="T37" fmla="*/ 1 h 80"/>
                <a:gd name="T38" fmla="*/ 1 w 270"/>
                <a:gd name="T39" fmla="*/ 1 h 80"/>
                <a:gd name="T40" fmla="*/ 1 w 270"/>
                <a:gd name="T41" fmla="*/ 1 h 80"/>
                <a:gd name="T42" fmla="*/ 1 w 270"/>
                <a:gd name="T43" fmla="*/ 1 h 80"/>
                <a:gd name="T44" fmla="*/ 1 w 270"/>
                <a:gd name="T45" fmla="*/ 1 h 80"/>
                <a:gd name="T46" fmla="*/ 2 w 270"/>
                <a:gd name="T47" fmla="*/ 1 h 80"/>
                <a:gd name="T48" fmla="*/ 2 w 270"/>
                <a:gd name="T49" fmla="*/ 1 h 80"/>
                <a:gd name="T50" fmla="*/ 2 w 270"/>
                <a:gd name="T51" fmla="*/ 1 h 80"/>
                <a:gd name="T52" fmla="*/ 3 w 270"/>
                <a:gd name="T53" fmla="*/ 1 h 80"/>
                <a:gd name="T54" fmla="*/ 3 w 270"/>
                <a:gd name="T55" fmla="*/ 1 h 80"/>
                <a:gd name="T56" fmla="*/ 3 w 270"/>
                <a:gd name="T57" fmla="*/ 1 h 80"/>
                <a:gd name="T58" fmla="*/ 3 w 270"/>
                <a:gd name="T59" fmla="*/ 1 h 80"/>
                <a:gd name="T60" fmla="*/ 4 w 270"/>
                <a:gd name="T61" fmla="*/ 1 h 80"/>
                <a:gd name="T62" fmla="*/ 4 w 270"/>
                <a:gd name="T63" fmla="*/ 0 h 80"/>
                <a:gd name="T64" fmla="*/ 4 w 270"/>
                <a:gd name="T65" fmla="*/ 0 h 80"/>
                <a:gd name="T66" fmla="*/ 4 w 270"/>
                <a:gd name="T67" fmla="*/ 0 h 8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70"/>
                <a:gd name="T103" fmla="*/ 0 h 80"/>
                <a:gd name="T104" fmla="*/ 270 w 270"/>
                <a:gd name="T105" fmla="*/ 80 h 8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70" h="80">
                  <a:moveTo>
                    <a:pt x="270" y="0"/>
                  </a:moveTo>
                  <a:lnTo>
                    <a:pt x="268" y="2"/>
                  </a:lnTo>
                  <a:lnTo>
                    <a:pt x="266" y="7"/>
                  </a:lnTo>
                  <a:lnTo>
                    <a:pt x="259" y="13"/>
                  </a:lnTo>
                  <a:lnTo>
                    <a:pt x="251" y="24"/>
                  </a:lnTo>
                  <a:lnTo>
                    <a:pt x="238" y="34"/>
                  </a:lnTo>
                  <a:lnTo>
                    <a:pt x="219" y="45"/>
                  </a:lnTo>
                  <a:lnTo>
                    <a:pt x="196" y="59"/>
                  </a:lnTo>
                  <a:lnTo>
                    <a:pt x="167" y="72"/>
                  </a:lnTo>
                  <a:lnTo>
                    <a:pt x="133" y="78"/>
                  </a:lnTo>
                  <a:lnTo>
                    <a:pt x="103" y="80"/>
                  </a:lnTo>
                  <a:lnTo>
                    <a:pt x="76" y="80"/>
                  </a:lnTo>
                  <a:lnTo>
                    <a:pt x="51" y="76"/>
                  </a:lnTo>
                  <a:lnTo>
                    <a:pt x="29" y="70"/>
                  </a:lnTo>
                  <a:lnTo>
                    <a:pt x="13" y="64"/>
                  </a:lnTo>
                  <a:lnTo>
                    <a:pt x="2" y="61"/>
                  </a:lnTo>
                  <a:lnTo>
                    <a:pt x="0" y="61"/>
                  </a:lnTo>
                  <a:lnTo>
                    <a:pt x="4" y="59"/>
                  </a:lnTo>
                  <a:lnTo>
                    <a:pt x="17" y="59"/>
                  </a:lnTo>
                  <a:lnTo>
                    <a:pt x="34" y="57"/>
                  </a:lnTo>
                  <a:lnTo>
                    <a:pt x="57" y="55"/>
                  </a:lnTo>
                  <a:lnTo>
                    <a:pt x="82" y="53"/>
                  </a:lnTo>
                  <a:lnTo>
                    <a:pt x="106" y="49"/>
                  </a:lnTo>
                  <a:lnTo>
                    <a:pt x="131" y="45"/>
                  </a:lnTo>
                  <a:lnTo>
                    <a:pt x="156" y="42"/>
                  </a:lnTo>
                  <a:lnTo>
                    <a:pt x="175" y="34"/>
                  </a:lnTo>
                  <a:lnTo>
                    <a:pt x="194" y="28"/>
                  </a:lnTo>
                  <a:lnTo>
                    <a:pt x="215" y="21"/>
                  </a:lnTo>
                  <a:lnTo>
                    <a:pt x="232" y="15"/>
                  </a:lnTo>
                  <a:lnTo>
                    <a:pt x="247" y="7"/>
                  </a:lnTo>
                  <a:lnTo>
                    <a:pt x="259" y="4"/>
                  </a:lnTo>
                  <a:lnTo>
                    <a:pt x="266" y="0"/>
                  </a:lnTo>
                  <a:lnTo>
                    <a:pt x="270" y="0"/>
                  </a:lnTo>
                  <a:close/>
                </a:path>
              </a:pathLst>
            </a:custGeom>
            <a:solidFill>
              <a:srgbClr val="EDEDED"/>
            </a:solidFill>
            <a:ln w="9525">
              <a:noFill/>
              <a:round/>
              <a:headEnd/>
              <a:tailEnd/>
            </a:ln>
          </p:spPr>
          <p:txBody>
            <a:bodyPr/>
            <a:lstStyle/>
            <a:p>
              <a:endParaRPr lang="en-GB"/>
            </a:p>
          </p:txBody>
        </p:sp>
        <p:sp>
          <p:nvSpPr>
            <p:cNvPr id="7235" name="Freeform 208"/>
            <p:cNvSpPr>
              <a:spLocks/>
            </p:cNvSpPr>
            <p:nvPr/>
          </p:nvSpPr>
          <p:spPr bwMode="auto">
            <a:xfrm>
              <a:off x="2870" y="2098"/>
              <a:ext cx="90" cy="35"/>
            </a:xfrm>
            <a:custGeom>
              <a:avLst/>
              <a:gdLst>
                <a:gd name="T0" fmla="*/ 3 w 178"/>
                <a:gd name="T1" fmla="*/ 0 h 68"/>
                <a:gd name="T2" fmla="*/ 3 w 178"/>
                <a:gd name="T3" fmla="*/ 0 h 68"/>
                <a:gd name="T4" fmla="*/ 3 w 178"/>
                <a:gd name="T5" fmla="*/ 1 h 68"/>
                <a:gd name="T6" fmla="*/ 3 w 178"/>
                <a:gd name="T7" fmla="*/ 1 h 68"/>
                <a:gd name="T8" fmla="*/ 3 w 178"/>
                <a:gd name="T9" fmla="*/ 1 h 68"/>
                <a:gd name="T10" fmla="*/ 2 w 178"/>
                <a:gd name="T11" fmla="*/ 1 h 68"/>
                <a:gd name="T12" fmla="*/ 2 w 178"/>
                <a:gd name="T13" fmla="*/ 1 h 68"/>
                <a:gd name="T14" fmla="*/ 2 w 178"/>
                <a:gd name="T15" fmla="*/ 1 h 68"/>
                <a:gd name="T16" fmla="*/ 2 w 178"/>
                <a:gd name="T17" fmla="*/ 1 h 68"/>
                <a:gd name="T18" fmla="*/ 1 w 178"/>
                <a:gd name="T19" fmla="*/ 1 h 68"/>
                <a:gd name="T20" fmla="*/ 1 w 178"/>
                <a:gd name="T21" fmla="*/ 1 h 68"/>
                <a:gd name="T22" fmla="*/ 1 w 178"/>
                <a:gd name="T23" fmla="*/ 1 h 68"/>
                <a:gd name="T24" fmla="*/ 1 w 178"/>
                <a:gd name="T25" fmla="*/ 1 h 68"/>
                <a:gd name="T26" fmla="*/ 1 w 178"/>
                <a:gd name="T27" fmla="*/ 1 h 68"/>
                <a:gd name="T28" fmla="*/ 1 w 178"/>
                <a:gd name="T29" fmla="*/ 1 h 68"/>
                <a:gd name="T30" fmla="*/ 1 w 178"/>
                <a:gd name="T31" fmla="*/ 1 h 68"/>
                <a:gd name="T32" fmla="*/ 1 w 178"/>
                <a:gd name="T33" fmla="*/ 1 h 68"/>
                <a:gd name="T34" fmla="*/ 1 w 178"/>
                <a:gd name="T35" fmla="*/ 1 h 68"/>
                <a:gd name="T36" fmla="*/ 0 w 178"/>
                <a:gd name="T37" fmla="*/ 1 h 68"/>
                <a:gd name="T38" fmla="*/ 0 w 178"/>
                <a:gd name="T39" fmla="*/ 1 h 68"/>
                <a:gd name="T40" fmla="*/ 1 w 178"/>
                <a:gd name="T41" fmla="*/ 1 h 68"/>
                <a:gd name="T42" fmla="*/ 1 w 178"/>
                <a:gd name="T43" fmla="*/ 1 h 68"/>
                <a:gd name="T44" fmla="*/ 1 w 178"/>
                <a:gd name="T45" fmla="*/ 1 h 68"/>
                <a:gd name="T46" fmla="*/ 1 w 178"/>
                <a:gd name="T47" fmla="*/ 1 h 68"/>
                <a:gd name="T48" fmla="*/ 1 w 178"/>
                <a:gd name="T49" fmla="*/ 2 h 68"/>
                <a:gd name="T50" fmla="*/ 1 w 178"/>
                <a:gd name="T51" fmla="*/ 2 h 68"/>
                <a:gd name="T52" fmla="*/ 1 w 178"/>
                <a:gd name="T53" fmla="*/ 2 h 68"/>
                <a:gd name="T54" fmla="*/ 1 w 178"/>
                <a:gd name="T55" fmla="*/ 2 h 68"/>
                <a:gd name="T56" fmla="*/ 2 w 178"/>
                <a:gd name="T57" fmla="*/ 2 h 68"/>
                <a:gd name="T58" fmla="*/ 2 w 178"/>
                <a:gd name="T59" fmla="*/ 1 h 68"/>
                <a:gd name="T60" fmla="*/ 2 w 178"/>
                <a:gd name="T61" fmla="*/ 1 h 68"/>
                <a:gd name="T62" fmla="*/ 2 w 178"/>
                <a:gd name="T63" fmla="*/ 1 h 68"/>
                <a:gd name="T64" fmla="*/ 3 w 178"/>
                <a:gd name="T65" fmla="*/ 1 h 68"/>
                <a:gd name="T66" fmla="*/ 3 w 178"/>
                <a:gd name="T67" fmla="*/ 1 h 68"/>
                <a:gd name="T68" fmla="*/ 3 w 178"/>
                <a:gd name="T69" fmla="*/ 1 h 68"/>
                <a:gd name="T70" fmla="*/ 3 w 178"/>
                <a:gd name="T71" fmla="*/ 1 h 68"/>
                <a:gd name="T72" fmla="*/ 3 w 178"/>
                <a:gd name="T73" fmla="*/ 1 h 68"/>
                <a:gd name="T74" fmla="*/ 3 w 178"/>
                <a:gd name="T75" fmla="*/ 1 h 68"/>
                <a:gd name="T76" fmla="*/ 3 w 178"/>
                <a:gd name="T77" fmla="*/ 0 h 68"/>
                <a:gd name="T78" fmla="*/ 3 w 178"/>
                <a:gd name="T79" fmla="*/ 0 h 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78"/>
                <a:gd name="T121" fmla="*/ 0 h 68"/>
                <a:gd name="T122" fmla="*/ 178 w 178"/>
                <a:gd name="T123" fmla="*/ 68 h 6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78" h="68">
                  <a:moveTo>
                    <a:pt x="178" y="0"/>
                  </a:moveTo>
                  <a:lnTo>
                    <a:pt x="176" y="0"/>
                  </a:lnTo>
                  <a:lnTo>
                    <a:pt x="167" y="4"/>
                  </a:lnTo>
                  <a:lnTo>
                    <a:pt x="154" y="9"/>
                  </a:lnTo>
                  <a:lnTo>
                    <a:pt x="138" y="17"/>
                  </a:lnTo>
                  <a:lnTo>
                    <a:pt x="121" y="23"/>
                  </a:lnTo>
                  <a:lnTo>
                    <a:pt x="104" y="28"/>
                  </a:lnTo>
                  <a:lnTo>
                    <a:pt x="87" y="32"/>
                  </a:lnTo>
                  <a:lnTo>
                    <a:pt x="74" y="34"/>
                  </a:lnTo>
                  <a:lnTo>
                    <a:pt x="60" y="34"/>
                  </a:lnTo>
                  <a:lnTo>
                    <a:pt x="47" y="34"/>
                  </a:lnTo>
                  <a:lnTo>
                    <a:pt x="36" y="34"/>
                  </a:lnTo>
                  <a:lnTo>
                    <a:pt x="26" y="32"/>
                  </a:lnTo>
                  <a:lnTo>
                    <a:pt x="17" y="30"/>
                  </a:lnTo>
                  <a:lnTo>
                    <a:pt x="9" y="28"/>
                  </a:lnTo>
                  <a:lnTo>
                    <a:pt x="5" y="27"/>
                  </a:lnTo>
                  <a:lnTo>
                    <a:pt x="2" y="28"/>
                  </a:lnTo>
                  <a:lnTo>
                    <a:pt x="0" y="34"/>
                  </a:lnTo>
                  <a:lnTo>
                    <a:pt x="0" y="38"/>
                  </a:lnTo>
                  <a:lnTo>
                    <a:pt x="3" y="44"/>
                  </a:lnTo>
                  <a:lnTo>
                    <a:pt x="7" y="49"/>
                  </a:lnTo>
                  <a:lnTo>
                    <a:pt x="15" y="57"/>
                  </a:lnTo>
                  <a:lnTo>
                    <a:pt x="22" y="61"/>
                  </a:lnTo>
                  <a:lnTo>
                    <a:pt x="32" y="65"/>
                  </a:lnTo>
                  <a:lnTo>
                    <a:pt x="41" y="66"/>
                  </a:lnTo>
                  <a:lnTo>
                    <a:pt x="51" y="68"/>
                  </a:lnTo>
                  <a:lnTo>
                    <a:pt x="62" y="66"/>
                  </a:lnTo>
                  <a:lnTo>
                    <a:pt x="76" y="65"/>
                  </a:lnTo>
                  <a:lnTo>
                    <a:pt x="87" y="61"/>
                  </a:lnTo>
                  <a:lnTo>
                    <a:pt x="102" y="59"/>
                  </a:lnTo>
                  <a:lnTo>
                    <a:pt x="116" y="53"/>
                  </a:lnTo>
                  <a:lnTo>
                    <a:pt x="129" y="44"/>
                  </a:lnTo>
                  <a:lnTo>
                    <a:pt x="142" y="34"/>
                  </a:lnTo>
                  <a:lnTo>
                    <a:pt x="154" y="25"/>
                  </a:lnTo>
                  <a:lnTo>
                    <a:pt x="163" y="15"/>
                  </a:lnTo>
                  <a:lnTo>
                    <a:pt x="171" y="8"/>
                  </a:lnTo>
                  <a:lnTo>
                    <a:pt x="176" y="2"/>
                  </a:lnTo>
                  <a:lnTo>
                    <a:pt x="178" y="0"/>
                  </a:lnTo>
                  <a:close/>
                </a:path>
              </a:pathLst>
            </a:custGeom>
            <a:solidFill>
              <a:srgbClr val="EDEDED"/>
            </a:solidFill>
            <a:ln w="9525">
              <a:noFill/>
              <a:round/>
              <a:headEnd/>
              <a:tailEnd/>
            </a:ln>
          </p:spPr>
          <p:txBody>
            <a:bodyPr/>
            <a:lstStyle/>
            <a:p>
              <a:endParaRPr lang="en-GB"/>
            </a:p>
          </p:txBody>
        </p:sp>
        <p:sp>
          <p:nvSpPr>
            <p:cNvPr id="7236" name="Freeform 209"/>
            <p:cNvSpPr>
              <a:spLocks/>
            </p:cNvSpPr>
            <p:nvPr/>
          </p:nvSpPr>
          <p:spPr bwMode="auto">
            <a:xfrm>
              <a:off x="2852" y="2115"/>
              <a:ext cx="41" cy="74"/>
            </a:xfrm>
            <a:custGeom>
              <a:avLst/>
              <a:gdLst>
                <a:gd name="T0" fmla="*/ 1 w 81"/>
                <a:gd name="T1" fmla="*/ 0 h 149"/>
                <a:gd name="T2" fmla="*/ 1 w 81"/>
                <a:gd name="T3" fmla="*/ 0 h 149"/>
                <a:gd name="T4" fmla="*/ 1 w 81"/>
                <a:gd name="T5" fmla="*/ 0 h 149"/>
                <a:gd name="T6" fmla="*/ 1 w 81"/>
                <a:gd name="T7" fmla="*/ 0 h 149"/>
                <a:gd name="T8" fmla="*/ 1 w 81"/>
                <a:gd name="T9" fmla="*/ 0 h 149"/>
                <a:gd name="T10" fmla="*/ 1 w 81"/>
                <a:gd name="T11" fmla="*/ 0 h 149"/>
                <a:gd name="T12" fmla="*/ 1 w 81"/>
                <a:gd name="T13" fmla="*/ 0 h 149"/>
                <a:gd name="T14" fmla="*/ 1 w 81"/>
                <a:gd name="T15" fmla="*/ 0 h 149"/>
                <a:gd name="T16" fmla="*/ 1 w 81"/>
                <a:gd name="T17" fmla="*/ 1 h 149"/>
                <a:gd name="T18" fmla="*/ 1 w 81"/>
                <a:gd name="T19" fmla="*/ 1 h 149"/>
                <a:gd name="T20" fmla="*/ 1 w 81"/>
                <a:gd name="T21" fmla="*/ 1 h 149"/>
                <a:gd name="T22" fmla="*/ 1 w 81"/>
                <a:gd name="T23" fmla="*/ 1 h 149"/>
                <a:gd name="T24" fmla="*/ 1 w 81"/>
                <a:gd name="T25" fmla="*/ 1 h 149"/>
                <a:gd name="T26" fmla="*/ 2 w 81"/>
                <a:gd name="T27" fmla="*/ 2 h 149"/>
                <a:gd name="T28" fmla="*/ 2 w 81"/>
                <a:gd name="T29" fmla="*/ 2 h 149"/>
                <a:gd name="T30" fmla="*/ 2 w 81"/>
                <a:gd name="T31" fmla="*/ 2 h 149"/>
                <a:gd name="T32" fmla="*/ 2 w 81"/>
                <a:gd name="T33" fmla="*/ 2 h 149"/>
                <a:gd name="T34" fmla="*/ 2 w 81"/>
                <a:gd name="T35" fmla="*/ 2 h 149"/>
                <a:gd name="T36" fmla="*/ 2 w 81"/>
                <a:gd name="T37" fmla="*/ 2 h 149"/>
                <a:gd name="T38" fmla="*/ 1 w 81"/>
                <a:gd name="T39" fmla="*/ 2 h 149"/>
                <a:gd name="T40" fmla="*/ 1 w 81"/>
                <a:gd name="T41" fmla="*/ 2 h 149"/>
                <a:gd name="T42" fmla="*/ 1 w 81"/>
                <a:gd name="T43" fmla="*/ 2 h 149"/>
                <a:gd name="T44" fmla="*/ 1 w 81"/>
                <a:gd name="T45" fmla="*/ 2 h 149"/>
                <a:gd name="T46" fmla="*/ 1 w 81"/>
                <a:gd name="T47" fmla="*/ 1 h 149"/>
                <a:gd name="T48" fmla="*/ 1 w 81"/>
                <a:gd name="T49" fmla="*/ 1 h 149"/>
                <a:gd name="T50" fmla="*/ 1 w 81"/>
                <a:gd name="T51" fmla="*/ 1 h 149"/>
                <a:gd name="T52" fmla="*/ 0 w 81"/>
                <a:gd name="T53" fmla="*/ 0 h 149"/>
                <a:gd name="T54" fmla="*/ 1 w 81"/>
                <a:gd name="T55" fmla="*/ 0 h 149"/>
                <a:gd name="T56" fmla="*/ 1 w 81"/>
                <a:gd name="T57" fmla="*/ 0 h 149"/>
                <a:gd name="T58" fmla="*/ 1 w 81"/>
                <a:gd name="T59" fmla="*/ 0 h 149"/>
                <a:gd name="T60" fmla="*/ 1 w 81"/>
                <a:gd name="T61" fmla="*/ 0 h 149"/>
                <a:gd name="T62" fmla="*/ 1 w 81"/>
                <a:gd name="T63" fmla="*/ 0 h 149"/>
                <a:gd name="T64" fmla="*/ 1 w 81"/>
                <a:gd name="T65" fmla="*/ 0 h 149"/>
                <a:gd name="T66" fmla="*/ 1 w 81"/>
                <a:gd name="T67" fmla="*/ 0 h 14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1"/>
                <a:gd name="T103" fmla="*/ 0 h 149"/>
                <a:gd name="T104" fmla="*/ 81 w 81"/>
                <a:gd name="T105" fmla="*/ 149 h 14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1" h="149">
                  <a:moveTo>
                    <a:pt x="30" y="0"/>
                  </a:moveTo>
                  <a:lnTo>
                    <a:pt x="30" y="2"/>
                  </a:lnTo>
                  <a:lnTo>
                    <a:pt x="30" y="8"/>
                  </a:lnTo>
                  <a:lnTo>
                    <a:pt x="30" y="14"/>
                  </a:lnTo>
                  <a:lnTo>
                    <a:pt x="30" y="25"/>
                  </a:lnTo>
                  <a:lnTo>
                    <a:pt x="32" y="34"/>
                  </a:lnTo>
                  <a:lnTo>
                    <a:pt x="34" y="46"/>
                  </a:lnTo>
                  <a:lnTo>
                    <a:pt x="36" y="59"/>
                  </a:lnTo>
                  <a:lnTo>
                    <a:pt x="41" y="71"/>
                  </a:lnTo>
                  <a:lnTo>
                    <a:pt x="45" y="82"/>
                  </a:lnTo>
                  <a:lnTo>
                    <a:pt x="51" y="93"/>
                  </a:lnTo>
                  <a:lnTo>
                    <a:pt x="58" y="107"/>
                  </a:lnTo>
                  <a:lnTo>
                    <a:pt x="64" y="120"/>
                  </a:lnTo>
                  <a:lnTo>
                    <a:pt x="70" y="130"/>
                  </a:lnTo>
                  <a:lnTo>
                    <a:pt x="77" y="139"/>
                  </a:lnTo>
                  <a:lnTo>
                    <a:pt x="79" y="145"/>
                  </a:lnTo>
                  <a:lnTo>
                    <a:pt x="81" y="149"/>
                  </a:lnTo>
                  <a:lnTo>
                    <a:pt x="79" y="149"/>
                  </a:lnTo>
                  <a:lnTo>
                    <a:pt x="74" y="149"/>
                  </a:lnTo>
                  <a:lnTo>
                    <a:pt x="64" y="147"/>
                  </a:lnTo>
                  <a:lnTo>
                    <a:pt x="55" y="145"/>
                  </a:lnTo>
                  <a:lnTo>
                    <a:pt x="41" y="139"/>
                  </a:lnTo>
                  <a:lnTo>
                    <a:pt x="30" y="128"/>
                  </a:lnTo>
                  <a:lnTo>
                    <a:pt x="17" y="112"/>
                  </a:lnTo>
                  <a:lnTo>
                    <a:pt x="9" y="90"/>
                  </a:lnTo>
                  <a:lnTo>
                    <a:pt x="1" y="65"/>
                  </a:lnTo>
                  <a:lnTo>
                    <a:pt x="0" y="46"/>
                  </a:lnTo>
                  <a:lnTo>
                    <a:pt x="3" y="29"/>
                  </a:lnTo>
                  <a:lnTo>
                    <a:pt x="9" y="19"/>
                  </a:lnTo>
                  <a:lnTo>
                    <a:pt x="15" y="10"/>
                  </a:lnTo>
                  <a:lnTo>
                    <a:pt x="22" y="4"/>
                  </a:lnTo>
                  <a:lnTo>
                    <a:pt x="26" y="0"/>
                  </a:lnTo>
                  <a:lnTo>
                    <a:pt x="30" y="0"/>
                  </a:lnTo>
                  <a:close/>
                </a:path>
              </a:pathLst>
            </a:custGeom>
            <a:solidFill>
              <a:srgbClr val="EDEDED"/>
            </a:solidFill>
            <a:ln w="9525">
              <a:noFill/>
              <a:round/>
              <a:headEnd/>
              <a:tailEnd/>
            </a:ln>
          </p:spPr>
          <p:txBody>
            <a:bodyPr/>
            <a:lstStyle/>
            <a:p>
              <a:endParaRPr lang="en-GB"/>
            </a:p>
          </p:txBody>
        </p:sp>
        <p:sp>
          <p:nvSpPr>
            <p:cNvPr id="7237" name="Freeform 210"/>
            <p:cNvSpPr>
              <a:spLocks/>
            </p:cNvSpPr>
            <p:nvPr/>
          </p:nvSpPr>
          <p:spPr bwMode="auto">
            <a:xfrm>
              <a:off x="2915" y="2057"/>
              <a:ext cx="45" cy="22"/>
            </a:xfrm>
            <a:custGeom>
              <a:avLst/>
              <a:gdLst>
                <a:gd name="T0" fmla="*/ 2 w 89"/>
                <a:gd name="T1" fmla="*/ 1 h 44"/>
                <a:gd name="T2" fmla="*/ 2 w 89"/>
                <a:gd name="T3" fmla="*/ 1 h 44"/>
                <a:gd name="T4" fmla="*/ 2 w 89"/>
                <a:gd name="T5" fmla="*/ 1 h 44"/>
                <a:gd name="T6" fmla="*/ 2 w 89"/>
                <a:gd name="T7" fmla="*/ 1 h 44"/>
                <a:gd name="T8" fmla="*/ 2 w 89"/>
                <a:gd name="T9" fmla="*/ 1 h 44"/>
                <a:gd name="T10" fmla="*/ 2 w 89"/>
                <a:gd name="T11" fmla="*/ 1 h 44"/>
                <a:gd name="T12" fmla="*/ 1 w 89"/>
                <a:gd name="T13" fmla="*/ 0 h 44"/>
                <a:gd name="T14" fmla="*/ 1 w 89"/>
                <a:gd name="T15" fmla="*/ 0 h 44"/>
                <a:gd name="T16" fmla="*/ 1 w 89"/>
                <a:gd name="T17" fmla="*/ 0 h 44"/>
                <a:gd name="T18" fmla="*/ 1 w 89"/>
                <a:gd name="T19" fmla="*/ 1 h 44"/>
                <a:gd name="T20" fmla="*/ 1 w 89"/>
                <a:gd name="T21" fmla="*/ 1 h 44"/>
                <a:gd name="T22" fmla="*/ 1 w 89"/>
                <a:gd name="T23" fmla="*/ 1 h 44"/>
                <a:gd name="T24" fmla="*/ 1 w 89"/>
                <a:gd name="T25" fmla="*/ 1 h 44"/>
                <a:gd name="T26" fmla="*/ 1 w 89"/>
                <a:gd name="T27" fmla="*/ 1 h 44"/>
                <a:gd name="T28" fmla="*/ 1 w 89"/>
                <a:gd name="T29" fmla="*/ 1 h 44"/>
                <a:gd name="T30" fmla="*/ 0 w 89"/>
                <a:gd name="T31" fmla="*/ 1 h 44"/>
                <a:gd name="T32" fmla="*/ 0 w 89"/>
                <a:gd name="T33" fmla="*/ 1 h 44"/>
                <a:gd name="T34" fmla="*/ 1 w 89"/>
                <a:gd name="T35" fmla="*/ 1 h 44"/>
                <a:gd name="T36" fmla="*/ 1 w 89"/>
                <a:gd name="T37" fmla="*/ 1 h 44"/>
                <a:gd name="T38" fmla="*/ 1 w 89"/>
                <a:gd name="T39" fmla="*/ 1 h 44"/>
                <a:gd name="T40" fmla="*/ 1 w 89"/>
                <a:gd name="T41" fmla="*/ 1 h 44"/>
                <a:gd name="T42" fmla="*/ 1 w 89"/>
                <a:gd name="T43" fmla="*/ 1 h 44"/>
                <a:gd name="T44" fmla="*/ 1 w 89"/>
                <a:gd name="T45" fmla="*/ 1 h 44"/>
                <a:gd name="T46" fmla="*/ 1 w 89"/>
                <a:gd name="T47" fmla="*/ 1 h 44"/>
                <a:gd name="T48" fmla="*/ 1 w 89"/>
                <a:gd name="T49" fmla="*/ 1 h 44"/>
                <a:gd name="T50" fmla="*/ 1 w 89"/>
                <a:gd name="T51" fmla="*/ 1 h 44"/>
                <a:gd name="T52" fmla="*/ 1 w 89"/>
                <a:gd name="T53" fmla="*/ 1 h 44"/>
                <a:gd name="T54" fmla="*/ 2 w 89"/>
                <a:gd name="T55" fmla="*/ 1 h 44"/>
                <a:gd name="T56" fmla="*/ 2 w 89"/>
                <a:gd name="T57" fmla="*/ 1 h 44"/>
                <a:gd name="T58" fmla="*/ 2 w 89"/>
                <a:gd name="T59" fmla="*/ 1 h 44"/>
                <a:gd name="T60" fmla="*/ 2 w 89"/>
                <a:gd name="T61" fmla="*/ 1 h 44"/>
                <a:gd name="T62" fmla="*/ 2 w 89"/>
                <a:gd name="T63" fmla="*/ 1 h 44"/>
                <a:gd name="T64" fmla="*/ 2 w 89"/>
                <a:gd name="T65" fmla="*/ 1 h 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9"/>
                <a:gd name="T100" fmla="*/ 0 h 44"/>
                <a:gd name="T101" fmla="*/ 89 w 89"/>
                <a:gd name="T102" fmla="*/ 44 h 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9" h="44">
                  <a:moveTo>
                    <a:pt x="89" y="12"/>
                  </a:moveTo>
                  <a:lnTo>
                    <a:pt x="89" y="12"/>
                  </a:lnTo>
                  <a:lnTo>
                    <a:pt x="85" y="10"/>
                  </a:lnTo>
                  <a:lnTo>
                    <a:pt x="80" y="6"/>
                  </a:lnTo>
                  <a:lnTo>
                    <a:pt x="74" y="6"/>
                  </a:lnTo>
                  <a:lnTo>
                    <a:pt x="66" y="2"/>
                  </a:lnTo>
                  <a:lnTo>
                    <a:pt x="59" y="0"/>
                  </a:lnTo>
                  <a:lnTo>
                    <a:pt x="49" y="0"/>
                  </a:lnTo>
                  <a:lnTo>
                    <a:pt x="42" y="0"/>
                  </a:lnTo>
                  <a:lnTo>
                    <a:pt x="30" y="2"/>
                  </a:lnTo>
                  <a:lnTo>
                    <a:pt x="23" y="4"/>
                  </a:lnTo>
                  <a:lnTo>
                    <a:pt x="15" y="6"/>
                  </a:lnTo>
                  <a:lnTo>
                    <a:pt x="9" y="10"/>
                  </a:lnTo>
                  <a:lnTo>
                    <a:pt x="4" y="14"/>
                  </a:lnTo>
                  <a:lnTo>
                    <a:pt x="2" y="15"/>
                  </a:lnTo>
                  <a:lnTo>
                    <a:pt x="0" y="17"/>
                  </a:lnTo>
                  <a:lnTo>
                    <a:pt x="6" y="44"/>
                  </a:lnTo>
                  <a:lnTo>
                    <a:pt x="8" y="42"/>
                  </a:lnTo>
                  <a:lnTo>
                    <a:pt x="15" y="38"/>
                  </a:lnTo>
                  <a:lnTo>
                    <a:pt x="21" y="35"/>
                  </a:lnTo>
                  <a:lnTo>
                    <a:pt x="27" y="33"/>
                  </a:lnTo>
                  <a:lnTo>
                    <a:pt x="34" y="31"/>
                  </a:lnTo>
                  <a:lnTo>
                    <a:pt x="42" y="27"/>
                  </a:lnTo>
                  <a:lnTo>
                    <a:pt x="47" y="23"/>
                  </a:lnTo>
                  <a:lnTo>
                    <a:pt x="55" y="21"/>
                  </a:lnTo>
                  <a:lnTo>
                    <a:pt x="63" y="19"/>
                  </a:lnTo>
                  <a:lnTo>
                    <a:pt x="72" y="15"/>
                  </a:lnTo>
                  <a:lnTo>
                    <a:pt x="80" y="14"/>
                  </a:lnTo>
                  <a:lnTo>
                    <a:pt x="85" y="14"/>
                  </a:lnTo>
                  <a:lnTo>
                    <a:pt x="89" y="12"/>
                  </a:lnTo>
                  <a:close/>
                </a:path>
              </a:pathLst>
            </a:custGeom>
            <a:solidFill>
              <a:srgbClr val="EDEDED"/>
            </a:solidFill>
            <a:ln w="9525">
              <a:noFill/>
              <a:round/>
              <a:headEnd/>
              <a:tailEnd/>
            </a:ln>
          </p:spPr>
          <p:txBody>
            <a:bodyPr/>
            <a:lstStyle/>
            <a:p>
              <a:endParaRPr lang="en-GB"/>
            </a:p>
          </p:txBody>
        </p:sp>
        <p:sp>
          <p:nvSpPr>
            <p:cNvPr id="7238" name="Freeform 211"/>
            <p:cNvSpPr>
              <a:spLocks/>
            </p:cNvSpPr>
            <p:nvPr/>
          </p:nvSpPr>
          <p:spPr bwMode="auto">
            <a:xfrm>
              <a:off x="2858" y="2069"/>
              <a:ext cx="39" cy="40"/>
            </a:xfrm>
            <a:custGeom>
              <a:avLst/>
              <a:gdLst>
                <a:gd name="T0" fmla="*/ 1 w 78"/>
                <a:gd name="T1" fmla="*/ 1 h 80"/>
                <a:gd name="T2" fmla="*/ 1 w 78"/>
                <a:gd name="T3" fmla="*/ 1 h 80"/>
                <a:gd name="T4" fmla="*/ 1 w 78"/>
                <a:gd name="T5" fmla="*/ 1 h 80"/>
                <a:gd name="T6" fmla="*/ 1 w 78"/>
                <a:gd name="T7" fmla="*/ 1 h 80"/>
                <a:gd name="T8" fmla="*/ 1 w 78"/>
                <a:gd name="T9" fmla="*/ 1 h 80"/>
                <a:gd name="T10" fmla="*/ 1 w 78"/>
                <a:gd name="T11" fmla="*/ 1 h 80"/>
                <a:gd name="T12" fmla="*/ 1 w 78"/>
                <a:gd name="T13" fmla="*/ 1 h 80"/>
                <a:gd name="T14" fmla="*/ 1 w 78"/>
                <a:gd name="T15" fmla="*/ 1 h 80"/>
                <a:gd name="T16" fmla="*/ 1 w 78"/>
                <a:gd name="T17" fmla="*/ 1 h 80"/>
                <a:gd name="T18" fmla="*/ 1 w 78"/>
                <a:gd name="T19" fmla="*/ 1 h 80"/>
                <a:gd name="T20" fmla="*/ 1 w 78"/>
                <a:gd name="T21" fmla="*/ 1 h 80"/>
                <a:gd name="T22" fmla="*/ 1 w 78"/>
                <a:gd name="T23" fmla="*/ 1 h 80"/>
                <a:gd name="T24" fmla="*/ 1 w 78"/>
                <a:gd name="T25" fmla="*/ 1 h 80"/>
                <a:gd name="T26" fmla="*/ 1 w 78"/>
                <a:gd name="T27" fmla="*/ 1 h 80"/>
                <a:gd name="T28" fmla="*/ 1 w 78"/>
                <a:gd name="T29" fmla="*/ 1 h 80"/>
                <a:gd name="T30" fmla="*/ 1 w 78"/>
                <a:gd name="T31" fmla="*/ 1 h 80"/>
                <a:gd name="T32" fmla="*/ 1 w 78"/>
                <a:gd name="T33" fmla="*/ 1 h 80"/>
                <a:gd name="T34" fmla="*/ 1 w 78"/>
                <a:gd name="T35" fmla="*/ 1 h 80"/>
                <a:gd name="T36" fmla="*/ 1 w 78"/>
                <a:gd name="T37" fmla="*/ 1 h 80"/>
                <a:gd name="T38" fmla="*/ 1 w 78"/>
                <a:gd name="T39" fmla="*/ 1 h 80"/>
                <a:gd name="T40" fmla="*/ 1 w 78"/>
                <a:gd name="T41" fmla="*/ 1 h 80"/>
                <a:gd name="T42" fmla="*/ 1 w 78"/>
                <a:gd name="T43" fmla="*/ 1 h 80"/>
                <a:gd name="T44" fmla="*/ 1 w 78"/>
                <a:gd name="T45" fmla="*/ 1 h 80"/>
                <a:gd name="T46" fmla="*/ 1 w 78"/>
                <a:gd name="T47" fmla="*/ 1 h 80"/>
                <a:gd name="T48" fmla="*/ 1 w 78"/>
                <a:gd name="T49" fmla="*/ 1 h 80"/>
                <a:gd name="T50" fmla="*/ 1 w 78"/>
                <a:gd name="T51" fmla="*/ 1 h 80"/>
                <a:gd name="T52" fmla="*/ 1 w 78"/>
                <a:gd name="T53" fmla="*/ 1 h 80"/>
                <a:gd name="T54" fmla="*/ 0 w 78"/>
                <a:gd name="T55" fmla="*/ 1 h 80"/>
                <a:gd name="T56" fmla="*/ 1 w 78"/>
                <a:gd name="T57" fmla="*/ 1 h 80"/>
                <a:gd name="T58" fmla="*/ 1 w 78"/>
                <a:gd name="T59" fmla="*/ 1 h 80"/>
                <a:gd name="T60" fmla="*/ 1 w 78"/>
                <a:gd name="T61" fmla="*/ 1 h 80"/>
                <a:gd name="T62" fmla="*/ 1 w 78"/>
                <a:gd name="T63" fmla="*/ 1 h 80"/>
                <a:gd name="T64" fmla="*/ 1 w 78"/>
                <a:gd name="T65" fmla="*/ 1 h 80"/>
                <a:gd name="T66" fmla="*/ 1 w 78"/>
                <a:gd name="T67" fmla="*/ 0 h 80"/>
                <a:gd name="T68" fmla="*/ 1 w 78"/>
                <a:gd name="T69" fmla="*/ 0 h 80"/>
                <a:gd name="T70" fmla="*/ 1 w 78"/>
                <a:gd name="T71" fmla="*/ 1 h 80"/>
                <a:gd name="T72" fmla="*/ 1 w 78"/>
                <a:gd name="T73" fmla="*/ 1 h 80"/>
                <a:gd name="T74" fmla="*/ 1 w 78"/>
                <a:gd name="T75" fmla="*/ 1 h 80"/>
                <a:gd name="T76" fmla="*/ 1 w 78"/>
                <a:gd name="T77" fmla="*/ 1 h 80"/>
                <a:gd name="T78" fmla="*/ 1 w 78"/>
                <a:gd name="T79" fmla="*/ 1 h 80"/>
                <a:gd name="T80" fmla="*/ 1 w 78"/>
                <a:gd name="T81" fmla="*/ 1 h 80"/>
                <a:gd name="T82" fmla="*/ 1 w 78"/>
                <a:gd name="T83" fmla="*/ 1 h 80"/>
                <a:gd name="T84" fmla="*/ 1 w 78"/>
                <a:gd name="T85" fmla="*/ 1 h 80"/>
                <a:gd name="T86" fmla="*/ 1 w 78"/>
                <a:gd name="T87" fmla="*/ 1 h 80"/>
                <a:gd name="T88" fmla="*/ 1 w 78"/>
                <a:gd name="T89" fmla="*/ 1 h 80"/>
                <a:gd name="T90" fmla="*/ 1 w 78"/>
                <a:gd name="T91" fmla="*/ 1 h 80"/>
                <a:gd name="T92" fmla="*/ 1 w 78"/>
                <a:gd name="T93" fmla="*/ 1 h 80"/>
                <a:gd name="T94" fmla="*/ 1 w 78"/>
                <a:gd name="T95" fmla="*/ 1 h 80"/>
                <a:gd name="T96" fmla="*/ 1 w 78"/>
                <a:gd name="T97" fmla="*/ 1 h 80"/>
                <a:gd name="T98" fmla="*/ 1 w 78"/>
                <a:gd name="T99" fmla="*/ 1 h 80"/>
                <a:gd name="T100" fmla="*/ 1 w 78"/>
                <a:gd name="T101" fmla="*/ 1 h 80"/>
                <a:gd name="T102" fmla="*/ 1 w 78"/>
                <a:gd name="T103" fmla="*/ 1 h 80"/>
                <a:gd name="T104" fmla="*/ 1 w 78"/>
                <a:gd name="T105" fmla="*/ 1 h 80"/>
                <a:gd name="T106" fmla="*/ 1 w 78"/>
                <a:gd name="T107" fmla="*/ 1 h 8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8"/>
                <a:gd name="T163" fmla="*/ 0 h 80"/>
                <a:gd name="T164" fmla="*/ 78 w 78"/>
                <a:gd name="T165" fmla="*/ 80 h 8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8" h="80">
                  <a:moveTo>
                    <a:pt x="47" y="78"/>
                  </a:moveTo>
                  <a:lnTo>
                    <a:pt x="47" y="76"/>
                  </a:lnTo>
                  <a:lnTo>
                    <a:pt x="51" y="76"/>
                  </a:lnTo>
                  <a:lnTo>
                    <a:pt x="53" y="72"/>
                  </a:lnTo>
                  <a:lnTo>
                    <a:pt x="57" y="68"/>
                  </a:lnTo>
                  <a:lnTo>
                    <a:pt x="59" y="61"/>
                  </a:lnTo>
                  <a:lnTo>
                    <a:pt x="59" y="53"/>
                  </a:lnTo>
                  <a:lnTo>
                    <a:pt x="57" y="46"/>
                  </a:lnTo>
                  <a:lnTo>
                    <a:pt x="53" y="36"/>
                  </a:lnTo>
                  <a:lnTo>
                    <a:pt x="46" y="27"/>
                  </a:lnTo>
                  <a:lnTo>
                    <a:pt x="38" y="25"/>
                  </a:lnTo>
                  <a:lnTo>
                    <a:pt x="32" y="25"/>
                  </a:lnTo>
                  <a:lnTo>
                    <a:pt x="27" y="27"/>
                  </a:lnTo>
                  <a:lnTo>
                    <a:pt x="21" y="32"/>
                  </a:lnTo>
                  <a:lnTo>
                    <a:pt x="17" y="36"/>
                  </a:lnTo>
                  <a:lnTo>
                    <a:pt x="15" y="42"/>
                  </a:lnTo>
                  <a:lnTo>
                    <a:pt x="15" y="48"/>
                  </a:lnTo>
                  <a:lnTo>
                    <a:pt x="11" y="49"/>
                  </a:lnTo>
                  <a:lnTo>
                    <a:pt x="11" y="55"/>
                  </a:lnTo>
                  <a:lnTo>
                    <a:pt x="9" y="59"/>
                  </a:lnTo>
                  <a:lnTo>
                    <a:pt x="9" y="63"/>
                  </a:lnTo>
                  <a:lnTo>
                    <a:pt x="9" y="68"/>
                  </a:lnTo>
                  <a:lnTo>
                    <a:pt x="9" y="72"/>
                  </a:lnTo>
                  <a:lnTo>
                    <a:pt x="8" y="72"/>
                  </a:lnTo>
                  <a:lnTo>
                    <a:pt x="6" y="68"/>
                  </a:lnTo>
                  <a:lnTo>
                    <a:pt x="4" y="67"/>
                  </a:lnTo>
                  <a:lnTo>
                    <a:pt x="4" y="61"/>
                  </a:lnTo>
                  <a:lnTo>
                    <a:pt x="0" y="53"/>
                  </a:lnTo>
                  <a:lnTo>
                    <a:pt x="2" y="46"/>
                  </a:lnTo>
                  <a:lnTo>
                    <a:pt x="4" y="34"/>
                  </a:lnTo>
                  <a:lnTo>
                    <a:pt x="8" y="25"/>
                  </a:lnTo>
                  <a:lnTo>
                    <a:pt x="15" y="11"/>
                  </a:lnTo>
                  <a:lnTo>
                    <a:pt x="23" y="4"/>
                  </a:lnTo>
                  <a:lnTo>
                    <a:pt x="32" y="0"/>
                  </a:lnTo>
                  <a:lnTo>
                    <a:pt x="42" y="0"/>
                  </a:lnTo>
                  <a:lnTo>
                    <a:pt x="51" y="2"/>
                  </a:lnTo>
                  <a:lnTo>
                    <a:pt x="61" y="6"/>
                  </a:lnTo>
                  <a:lnTo>
                    <a:pt x="68" y="11"/>
                  </a:lnTo>
                  <a:lnTo>
                    <a:pt x="74" y="19"/>
                  </a:lnTo>
                  <a:lnTo>
                    <a:pt x="76" y="27"/>
                  </a:lnTo>
                  <a:lnTo>
                    <a:pt x="78" y="34"/>
                  </a:lnTo>
                  <a:lnTo>
                    <a:pt x="78" y="44"/>
                  </a:lnTo>
                  <a:lnTo>
                    <a:pt x="78" y="53"/>
                  </a:lnTo>
                  <a:lnTo>
                    <a:pt x="74" y="59"/>
                  </a:lnTo>
                  <a:lnTo>
                    <a:pt x="72" y="68"/>
                  </a:lnTo>
                  <a:lnTo>
                    <a:pt x="68" y="72"/>
                  </a:lnTo>
                  <a:lnTo>
                    <a:pt x="65" y="78"/>
                  </a:lnTo>
                  <a:lnTo>
                    <a:pt x="59" y="80"/>
                  </a:lnTo>
                  <a:lnTo>
                    <a:pt x="55" y="80"/>
                  </a:lnTo>
                  <a:lnTo>
                    <a:pt x="51" y="80"/>
                  </a:lnTo>
                  <a:lnTo>
                    <a:pt x="49" y="80"/>
                  </a:lnTo>
                  <a:lnTo>
                    <a:pt x="47" y="78"/>
                  </a:lnTo>
                  <a:close/>
                </a:path>
              </a:pathLst>
            </a:custGeom>
            <a:solidFill>
              <a:srgbClr val="EDEDED"/>
            </a:solidFill>
            <a:ln w="9525">
              <a:noFill/>
              <a:round/>
              <a:headEnd/>
              <a:tailEnd/>
            </a:ln>
          </p:spPr>
          <p:txBody>
            <a:bodyPr/>
            <a:lstStyle/>
            <a:p>
              <a:endParaRPr lang="en-GB"/>
            </a:p>
          </p:txBody>
        </p:sp>
        <p:sp>
          <p:nvSpPr>
            <p:cNvPr id="7239" name="Freeform 212"/>
            <p:cNvSpPr>
              <a:spLocks/>
            </p:cNvSpPr>
            <p:nvPr/>
          </p:nvSpPr>
          <p:spPr bwMode="auto">
            <a:xfrm>
              <a:off x="2868" y="2044"/>
              <a:ext cx="59" cy="63"/>
            </a:xfrm>
            <a:custGeom>
              <a:avLst/>
              <a:gdLst>
                <a:gd name="T0" fmla="*/ 2 w 118"/>
                <a:gd name="T1" fmla="*/ 2 h 125"/>
                <a:gd name="T2" fmla="*/ 2 w 118"/>
                <a:gd name="T3" fmla="*/ 2 h 125"/>
                <a:gd name="T4" fmla="*/ 2 w 118"/>
                <a:gd name="T5" fmla="*/ 2 h 125"/>
                <a:gd name="T6" fmla="*/ 2 w 118"/>
                <a:gd name="T7" fmla="*/ 2 h 125"/>
                <a:gd name="T8" fmla="*/ 2 w 118"/>
                <a:gd name="T9" fmla="*/ 2 h 125"/>
                <a:gd name="T10" fmla="*/ 2 w 118"/>
                <a:gd name="T11" fmla="*/ 2 h 125"/>
                <a:gd name="T12" fmla="*/ 2 w 118"/>
                <a:gd name="T13" fmla="*/ 1 h 125"/>
                <a:gd name="T14" fmla="*/ 2 w 118"/>
                <a:gd name="T15" fmla="*/ 1 h 125"/>
                <a:gd name="T16" fmla="*/ 2 w 118"/>
                <a:gd name="T17" fmla="*/ 1 h 125"/>
                <a:gd name="T18" fmla="*/ 1 w 118"/>
                <a:gd name="T19" fmla="*/ 1 h 125"/>
                <a:gd name="T20" fmla="*/ 1 w 118"/>
                <a:gd name="T21" fmla="*/ 1 h 125"/>
                <a:gd name="T22" fmla="*/ 1 w 118"/>
                <a:gd name="T23" fmla="*/ 1 h 125"/>
                <a:gd name="T24" fmla="*/ 1 w 118"/>
                <a:gd name="T25" fmla="*/ 1 h 125"/>
                <a:gd name="T26" fmla="*/ 1 w 118"/>
                <a:gd name="T27" fmla="*/ 1 h 125"/>
                <a:gd name="T28" fmla="*/ 1 w 118"/>
                <a:gd name="T29" fmla="*/ 1 h 125"/>
                <a:gd name="T30" fmla="*/ 1 w 118"/>
                <a:gd name="T31" fmla="*/ 1 h 125"/>
                <a:gd name="T32" fmla="*/ 1 w 118"/>
                <a:gd name="T33" fmla="*/ 1 h 125"/>
                <a:gd name="T34" fmla="*/ 1 w 118"/>
                <a:gd name="T35" fmla="*/ 1 h 125"/>
                <a:gd name="T36" fmla="*/ 0 w 118"/>
                <a:gd name="T37" fmla="*/ 1 h 125"/>
                <a:gd name="T38" fmla="*/ 0 w 118"/>
                <a:gd name="T39" fmla="*/ 1 h 125"/>
                <a:gd name="T40" fmla="*/ 1 w 118"/>
                <a:gd name="T41" fmla="*/ 1 h 125"/>
                <a:gd name="T42" fmla="*/ 1 w 118"/>
                <a:gd name="T43" fmla="*/ 1 h 125"/>
                <a:gd name="T44" fmla="*/ 1 w 118"/>
                <a:gd name="T45" fmla="*/ 1 h 125"/>
                <a:gd name="T46" fmla="*/ 1 w 118"/>
                <a:gd name="T47" fmla="*/ 1 h 125"/>
                <a:gd name="T48" fmla="*/ 1 w 118"/>
                <a:gd name="T49" fmla="*/ 1 h 125"/>
                <a:gd name="T50" fmla="*/ 1 w 118"/>
                <a:gd name="T51" fmla="*/ 0 h 125"/>
                <a:gd name="T52" fmla="*/ 2 w 118"/>
                <a:gd name="T53" fmla="*/ 1 h 125"/>
                <a:gd name="T54" fmla="*/ 2 w 118"/>
                <a:gd name="T55" fmla="*/ 1 h 125"/>
                <a:gd name="T56" fmla="*/ 2 w 118"/>
                <a:gd name="T57" fmla="*/ 1 h 125"/>
                <a:gd name="T58" fmla="*/ 2 w 118"/>
                <a:gd name="T59" fmla="*/ 1 h 125"/>
                <a:gd name="T60" fmla="*/ 2 w 118"/>
                <a:gd name="T61" fmla="*/ 1 h 125"/>
                <a:gd name="T62" fmla="*/ 2 w 118"/>
                <a:gd name="T63" fmla="*/ 2 h 125"/>
                <a:gd name="T64" fmla="*/ 2 w 118"/>
                <a:gd name="T65" fmla="*/ 2 h 125"/>
                <a:gd name="T66" fmla="*/ 2 w 118"/>
                <a:gd name="T67" fmla="*/ 2 h 125"/>
                <a:gd name="T68" fmla="*/ 2 w 118"/>
                <a:gd name="T69" fmla="*/ 2 h 125"/>
                <a:gd name="T70" fmla="*/ 2 w 118"/>
                <a:gd name="T71" fmla="*/ 2 h 125"/>
                <a:gd name="T72" fmla="*/ 2 w 118"/>
                <a:gd name="T73" fmla="*/ 2 h 125"/>
                <a:gd name="T74" fmla="*/ 2 w 118"/>
                <a:gd name="T75" fmla="*/ 2 h 125"/>
                <a:gd name="T76" fmla="*/ 2 w 118"/>
                <a:gd name="T77" fmla="*/ 2 h 125"/>
                <a:gd name="T78" fmla="*/ 2 w 118"/>
                <a:gd name="T79" fmla="*/ 2 h 125"/>
                <a:gd name="T80" fmla="*/ 2 w 118"/>
                <a:gd name="T81" fmla="*/ 2 h 12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18"/>
                <a:gd name="T124" fmla="*/ 0 h 125"/>
                <a:gd name="T125" fmla="*/ 118 w 118"/>
                <a:gd name="T126" fmla="*/ 125 h 12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18" h="125">
                  <a:moveTo>
                    <a:pt x="78" y="125"/>
                  </a:moveTo>
                  <a:lnTo>
                    <a:pt x="78" y="121"/>
                  </a:lnTo>
                  <a:lnTo>
                    <a:pt x="82" y="116"/>
                  </a:lnTo>
                  <a:lnTo>
                    <a:pt x="87" y="104"/>
                  </a:lnTo>
                  <a:lnTo>
                    <a:pt x="91" y="93"/>
                  </a:lnTo>
                  <a:lnTo>
                    <a:pt x="93" y="78"/>
                  </a:lnTo>
                  <a:lnTo>
                    <a:pt x="91" y="62"/>
                  </a:lnTo>
                  <a:lnTo>
                    <a:pt x="85" y="47"/>
                  </a:lnTo>
                  <a:lnTo>
                    <a:pt x="70" y="34"/>
                  </a:lnTo>
                  <a:lnTo>
                    <a:pt x="53" y="24"/>
                  </a:lnTo>
                  <a:lnTo>
                    <a:pt x="40" y="22"/>
                  </a:lnTo>
                  <a:lnTo>
                    <a:pt x="28" y="28"/>
                  </a:lnTo>
                  <a:lnTo>
                    <a:pt x="19" y="36"/>
                  </a:lnTo>
                  <a:lnTo>
                    <a:pt x="11" y="43"/>
                  </a:lnTo>
                  <a:lnTo>
                    <a:pt x="6" y="53"/>
                  </a:lnTo>
                  <a:lnTo>
                    <a:pt x="2" y="60"/>
                  </a:lnTo>
                  <a:lnTo>
                    <a:pt x="2" y="64"/>
                  </a:lnTo>
                  <a:lnTo>
                    <a:pt x="2" y="60"/>
                  </a:lnTo>
                  <a:lnTo>
                    <a:pt x="0" y="55"/>
                  </a:lnTo>
                  <a:lnTo>
                    <a:pt x="0" y="45"/>
                  </a:lnTo>
                  <a:lnTo>
                    <a:pt x="4" y="36"/>
                  </a:lnTo>
                  <a:lnTo>
                    <a:pt x="6" y="24"/>
                  </a:lnTo>
                  <a:lnTo>
                    <a:pt x="15" y="15"/>
                  </a:lnTo>
                  <a:lnTo>
                    <a:pt x="26" y="5"/>
                  </a:lnTo>
                  <a:lnTo>
                    <a:pt x="45" y="1"/>
                  </a:lnTo>
                  <a:lnTo>
                    <a:pt x="64" y="0"/>
                  </a:lnTo>
                  <a:lnTo>
                    <a:pt x="80" y="3"/>
                  </a:lnTo>
                  <a:lnTo>
                    <a:pt x="95" y="13"/>
                  </a:lnTo>
                  <a:lnTo>
                    <a:pt x="106" y="26"/>
                  </a:lnTo>
                  <a:lnTo>
                    <a:pt x="112" y="41"/>
                  </a:lnTo>
                  <a:lnTo>
                    <a:pt x="118" y="57"/>
                  </a:lnTo>
                  <a:lnTo>
                    <a:pt x="116" y="74"/>
                  </a:lnTo>
                  <a:lnTo>
                    <a:pt x="114" y="91"/>
                  </a:lnTo>
                  <a:lnTo>
                    <a:pt x="108" y="104"/>
                  </a:lnTo>
                  <a:lnTo>
                    <a:pt x="102" y="114"/>
                  </a:lnTo>
                  <a:lnTo>
                    <a:pt x="95" y="119"/>
                  </a:lnTo>
                  <a:lnTo>
                    <a:pt x="89" y="123"/>
                  </a:lnTo>
                  <a:lnTo>
                    <a:pt x="83" y="125"/>
                  </a:lnTo>
                  <a:lnTo>
                    <a:pt x="80" y="125"/>
                  </a:lnTo>
                  <a:lnTo>
                    <a:pt x="78" y="125"/>
                  </a:lnTo>
                  <a:close/>
                </a:path>
              </a:pathLst>
            </a:custGeom>
            <a:solidFill>
              <a:srgbClr val="EDEDED"/>
            </a:solidFill>
            <a:ln w="9525">
              <a:noFill/>
              <a:round/>
              <a:headEnd/>
              <a:tailEnd/>
            </a:ln>
          </p:spPr>
          <p:txBody>
            <a:bodyPr/>
            <a:lstStyle/>
            <a:p>
              <a:endParaRPr lang="en-GB"/>
            </a:p>
          </p:txBody>
        </p:sp>
        <p:sp>
          <p:nvSpPr>
            <p:cNvPr id="7240" name="Freeform 213"/>
            <p:cNvSpPr>
              <a:spLocks/>
            </p:cNvSpPr>
            <p:nvPr/>
          </p:nvSpPr>
          <p:spPr bwMode="auto">
            <a:xfrm>
              <a:off x="3085" y="1752"/>
              <a:ext cx="53" cy="303"/>
            </a:xfrm>
            <a:custGeom>
              <a:avLst/>
              <a:gdLst>
                <a:gd name="T0" fmla="*/ 0 w 107"/>
                <a:gd name="T1" fmla="*/ 0 h 604"/>
                <a:gd name="T2" fmla="*/ 0 w 107"/>
                <a:gd name="T3" fmla="*/ 1 h 604"/>
                <a:gd name="T4" fmla="*/ 0 w 107"/>
                <a:gd name="T5" fmla="*/ 1 h 604"/>
                <a:gd name="T6" fmla="*/ 0 w 107"/>
                <a:gd name="T7" fmla="*/ 1 h 604"/>
                <a:gd name="T8" fmla="*/ 0 w 107"/>
                <a:gd name="T9" fmla="*/ 1 h 604"/>
                <a:gd name="T10" fmla="*/ 0 w 107"/>
                <a:gd name="T11" fmla="*/ 1 h 604"/>
                <a:gd name="T12" fmla="*/ 0 w 107"/>
                <a:gd name="T13" fmla="*/ 2 h 604"/>
                <a:gd name="T14" fmla="*/ 0 w 107"/>
                <a:gd name="T15" fmla="*/ 2 h 604"/>
                <a:gd name="T16" fmla="*/ 0 w 107"/>
                <a:gd name="T17" fmla="*/ 3 h 604"/>
                <a:gd name="T18" fmla="*/ 0 w 107"/>
                <a:gd name="T19" fmla="*/ 3 h 604"/>
                <a:gd name="T20" fmla="*/ 0 w 107"/>
                <a:gd name="T21" fmla="*/ 4 h 604"/>
                <a:gd name="T22" fmla="*/ 0 w 107"/>
                <a:gd name="T23" fmla="*/ 4 h 604"/>
                <a:gd name="T24" fmla="*/ 1 w 107"/>
                <a:gd name="T25" fmla="*/ 5 h 604"/>
                <a:gd name="T26" fmla="*/ 1 w 107"/>
                <a:gd name="T27" fmla="*/ 6 h 604"/>
                <a:gd name="T28" fmla="*/ 1 w 107"/>
                <a:gd name="T29" fmla="*/ 6 h 604"/>
                <a:gd name="T30" fmla="*/ 1 w 107"/>
                <a:gd name="T31" fmla="*/ 7 h 604"/>
                <a:gd name="T32" fmla="*/ 1 w 107"/>
                <a:gd name="T33" fmla="*/ 7 h 604"/>
                <a:gd name="T34" fmla="*/ 1 w 107"/>
                <a:gd name="T35" fmla="*/ 8 h 604"/>
                <a:gd name="T36" fmla="*/ 1 w 107"/>
                <a:gd name="T37" fmla="*/ 8 h 604"/>
                <a:gd name="T38" fmla="*/ 1 w 107"/>
                <a:gd name="T39" fmla="*/ 9 h 604"/>
                <a:gd name="T40" fmla="*/ 0 w 107"/>
                <a:gd name="T41" fmla="*/ 9 h 604"/>
                <a:gd name="T42" fmla="*/ 0 w 107"/>
                <a:gd name="T43" fmla="*/ 10 h 604"/>
                <a:gd name="T44" fmla="*/ 0 w 107"/>
                <a:gd name="T45" fmla="*/ 10 h 604"/>
                <a:gd name="T46" fmla="*/ 0 w 107"/>
                <a:gd name="T47" fmla="*/ 10 h 604"/>
                <a:gd name="T48" fmla="*/ 0 w 107"/>
                <a:gd name="T49" fmla="*/ 10 h 604"/>
                <a:gd name="T50" fmla="*/ 0 w 107"/>
                <a:gd name="T51" fmla="*/ 10 h 604"/>
                <a:gd name="T52" fmla="*/ 0 w 107"/>
                <a:gd name="T53" fmla="*/ 10 h 604"/>
                <a:gd name="T54" fmla="*/ 0 w 107"/>
                <a:gd name="T55" fmla="*/ 9 h 604"/>
                <a:gd name="T56" fmla="*/ 0 w 107"/>
                <a:gd name="T57" fmla="*/ 9 h 604"/>
                <a:gd name="T58" fmla="*/ 0 w 107"/>
                <a:gd name="T59" fmla="*/ 9 h 604"/>
                <a:gd name="T60" fmla="*/ 1 w 107"/>
                <a:gd name="T61" fmla="*/ 8 h 604"/>
                <a:gd name="T62" fmla="*/ 1 w 107"/>
                <a:gd name="T63" fmla="*/ 8 h 604"/>
                <a:gd name="T64" fmla="*/ 1 w 107"/>
                <a:gd name="T65" fmla="*/ 7 h 604"/>
                <a:gd name="T66" fmla="*/ 1 w 107"/>
                <a:gd name="T67" fmla="*/ 7 h 604"/>
                <a:gd name="T68" fmla="*/ 1 w 107"/>
                <a:gd name="T69" fmla="*/ 6 h 604"/>
                <a:gd name="T70" fmla="*/ 0 w 107"/>
                <a:gd name="T71" fmla="*/ 6 h 604"/>
                <a:gd name="T72" fmla="*/ 0 w 107"/>
                <a:gd name="T73" fmla="*/ 5 h 604"/>
                <a:gd name="T74" fmla="*/ 0 w 107"/>
                <a:gd name="T75" fmla="*/ 4 h 604"/>
                <a:gd name="T76" fmla="*/ 0 w 107"/>
                <a:gd name="T77" fmla="*/ 4 h 604"/>
                <a:gd name="T78" fmla="*/ 0 w 107"/>
                <a:gd name="T79" fmla="*/ 3 h 604"/>
                <a:gd name="T80" fmla="*/ 0 w 107"/>
                <a:gd name="T81" fmla="*/ 3 h 604"/>
                <a:gd name="T82" fmla="*/ 0 w 107"/>
                <a:gd name="T83" fmla="*/ 2 h 604"/>
                <a:gd name="T84" fmla="*/ 0 w 107"/>
                <a:gd name="T85" fmla="*/ 2 h 604"/>
                <a:gd name="T86" fmla="*/ 0 w 107"/>
                <a:gd name="T87" fmla="*/ 2 h 604"/>
                <a:gd name="T88" fmla="*/ 0 w 107"/>
                <a:gd name="T89" fmla="*/ 1 h 604"/>
                <a:gd name="T90" fmla="*/ 0 w 107"/>
                <a:gd name="T91" fmla="*/ 1 h 604"/>
                <a:gd name="T92" fmla="*/ 0 w 107"/>
                <a:gd name="T93" fmla="*/ 1 h 604"/>
                <a:gd name="T94" fmla="*/ 0 w 107"/>
                <a:gd name="T95" fmla="*/ 1 h 604"/>
                <a:gd name="T96" fmla="*/ 0 w 107"/>
                <a:gd name="T97" fmla="*/ 1 h 604"/>
                <a:gd name="T98" fmla="*/ 0 w 107"/>
                <a:gd name="T99" fmla="*/ 0 h 604"/>
                <a:gd name="T100" fmla="*/ 0 w 107"/>
                <a:gd name="T101" fmla="*/ 0 h 60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07"/>
                <a:gd name="T154" fmla="*/ 0 h 604"/>
                <a:gd name="T155" fmla="*/ 107 w 107"/>
                <a:gd name="T156" fmla="*/ 604 h 60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07" h="604">
                  <a:moveTo>
                    <a:pt x="44" y="0"/>
                  </a:moveTo>
                  <a:lnTo>
                    <a:pt x="42" y="2"/>
                  </a:lnTo>
                  <a:lnTo>
                    <a:pt x="38" y="9"/>
                  </a:lnTo>
                  <a:lnTo>
                    <a:pt x="34" y="23"/>
                  </a:lnTo>
                  <a:lnTo>
                    <a:pt x="31" y="40"/>
                  </a:lnTo>
                  <a:lnTo>
                    <a:pt x="25" y="61"/>
                  </a:lnTo>
                  <a:lnTo>
                    <a:pt x="23" y="85"/>
                  </a:lnTo>
                  <a:lnTo>
                    <a:pt x="21" y="112"/>
                  </a:lnTo>
                  <a:lnTo>
                    <a:pt x="25" y="144"/>
                  </a:lnTo>
                  <a:lnTo>
                    <a:pt x="31" y="177"/>
                  </a:lnTo>
                  <a:lnTo>
                    <a:pt x="42" y="213"/>
                  </a:lnTo>
                  <a:lnTo>
                    <a:pt x="57" y="251"/>
                  </a:lnTo>
                  <a:lnTo>
                    <a:pt x="72" y="293"/>
                  </a:lnTo>
                  <a:lnTo>
                    <a:pt x="86" y="333"/>
                  </a:lnTo>
                  <a:lnTo>
                    <a:pt x="97" y="373"/>
                  </a:lnTo>
                  <a:lnTo>
                    <a:pt x="103" y="411"/>
                  </a:lnTo>
                  <a:lnTo>
                    <a:pt x="107" y="445"/>
                  </a:lnTo>
                  <a:lnTo>
                    <a:pt x="101" y="475"/>
                  </a:lnTo>
                  <a:lnTo>
                    <a:pt x="90" y="506"/>
                  </a:lnTo>
                  <a:lnTo>
                    <a:pt x="74" y="534"/>
                  </a:lnTo>
                  <a:lnTo>
                    <a:pt x="57" y="557"/>
                  </a:lnTo>
                  <a:lnTo>
                    <a:pt x="40" y="576"/>
                  </a:lnTo>
                  <a:lnTo>
                    <a:pt x="27" y="591"/>
                  </a:lnTo>
                  <a:lnTo>
                    <a:pt x="15" y="601"/>
                  </a:lnTo>
                  <a:lnTo>
                    <a:pt x="14" y="604"/>
                  </a:lnTo>
                  <a:lnTo>
                    <a:pt x="15" y="601"/>
                  </a:lnTo>
                  <a:lnTo>
                    <a:pt x="23" y="589"/>
                  </a:lnTo>
                  <a:lnTo>
                    <a:pt x="34" y="572"/>
                  </a:lnTo>
                  <a:lnTo>
                    <a:pt x="48" y="551"/>
                  </a:lnTo>
                  <a:lnTo>
                    <a:pt x="59" y="525"/>
                  </a:lnTo>
                  <a:lnTo>
                    <a:pt x="71" y="496"/>
                  </a:lnTo>
                  <a:lnTo>
                    <a:pt x="78" y="466"/>
                  </a:lnTo>
                  <a:lnTo>
                    <a:pt x="84" y="433"/>
                  </a:lnTo>
                  <a:lnTo>
                    <a:pt x="80" y="399"/>
                  </a:lnTo>
                  <a:lnTo>
                    <a:pt x="72" y="365"/>
                  </a:lnTo>
                  <a:lnTo>
                    <a:pt x="59" y="327"/>
                  </a:lnTo>
                  <a:lnTo>
                    <a:pt x="46" y="291"/>
                  </a:lnTo>
                  <a:lnTo>
                    <a:pt x="31" y="251"/>
                  </a:lnTo>
                  <a:lnTo>
                    <a:pt x="17" y="215"/>
                  </a:lnTo>
                  <a:lnTo>
                    <a:pt x="8" y="181"/>
                  </a:lnTo>
                  <a:lnTo>
                    <a:pt x="2" y="150"/>
                  </a:lnTo>
                  <a:lnTo>
                    <a:pt x="0" y="120"/>
                  </a:lnTo>
                  <a:lnTo>
                    <a:pt x="2" y="91"/>
                  </a:lnTo>
                  <a:lnTo>
                    <a:pt x="6" y="66"/>
                  </a:lnTo>
                  <a:lnTo>
                    <a:pt x="12" y="44"/>
                  </a:lnTo>
                  <a:lnTo>
                    <a:pt x="17" y="25"/>
                  </a:lnTo>
                  <a:lnTo>
                    <a:pt x="23" y="13"/>
                  </a:lnTo>
                  <a:lnTo>
                    <a:pt x="27" y="6"/>
                  </a:lnTo>
                  <a:lnTo>
                    <a:pt x="29" y="2"/>
                  </a:lnTo>
                  <a:lnTo>
                    <a:pt x="44" y="0"/>
                  </a:lnTo>
                  <a:close/>
                </a:path>
              </a:pathLst>
            </a:custGeom>
            <a:solidFill>
              <a:srgbClr val="EDEDED"/>
            </a:solidFill>
            <a:ln w="9525">
              <a:noFill/>
              <a:round/>
              <a:headEnd/>
              <a:tailEnd/>
            </a:ln>
          </p:spPr>
          <p:txBody>
            <a:bodyPr/>
            <a:lstStyle/>
            <a:p>
              <a:endParaRPr lang="en-GB"/>
            </a:p>
          </p:txBody>
        </p:sp>
        <p:sp>
          <p:nvSpPr>
            <p:cNvPr id="7241" name="Freeform 214"/>
            <p:cNvSpPr>
              <a:spLocks/>
            </p:cNvSpPr>
            <p:nvPr/>
          </p:nvSpPr>
          <p:spPr bwMode="auto">
            <a:xfrm>
              <a:off x="3058" y="1827"/>
              <a:ext cx="48" cy="237"/>
            </a:xfrm>
            <a:custGeom>
              <a:avLst/>
              <a:gdLst>
                <a:gd name="T0" fmla="*/ 2 w 95"/>
                <a:gd name="T1" fmla="*/ 4 h 475"/>
                <a:gd name="T2" fmla="*/ 2 w 95"/>
                <a:gd name="T3" fmla="*/ 5 h 475"/>
                <a:gd name="T4" fmla="*/ 2 w 95"/>
                <a:gd name="T5" fmla="*/ 5 h 475"/>
                <a:gd name="T6" fmla="*/ 2 w 95"/>
                <a:gd name="T7" fmla="*/ 6 h 475"/>
                <a:gd name="T8" fmla="*/ 1 w 95"/>
                <a:gd name="T9" fmla="*/ 6 h 475"/>
                <a:gd name="T10" fmla="*/ 1 w 95"/>
                <a:gd name="T11" fmla="*/ 6 h 475"/>
                <a:gd name="T12" fmla="*/ 1 w 95"/>
                <a:gd name="T13" fmla="*/ 7 h 475"/>
                <a:gd name="T14" fmla="*/ 1 w 95"/>
                <a:gd name="T15" fmla="*/ 7 h 475"/>
                <a:gd name="T16" fmla="*/ 1 w 95"/>
                <a:gd name="T17" fmla="*/ 7 h 475"/>
                <a:gd name="T18" fmla="*/ 1 w 95"/>
                <a:gd name="T19" fmla="*/ 7 h 475"/>
                <a:gd name="T20" fmla="*/ 1 w 95"/>
                <a:gd name="T21" fmla="*/ 7 h 475"/>
                <a:gd name="T22" fmla="*/ 1 w 95"/>
                <a:gd name="T23" fmla="*/ 6 h 475"/>
                <a:gd name="T24" fmla="*/ 1 w 95"/>
                <a:gd name="T25" fmla="*/ 6 h 475"/>
                <a:gd name="T26" fmla="*/ 1 w 95"/>
                <a:gd name="T27" fmla="*/ 6 h 475"/>
                <a:gd name="T28" fmla="*/ 1 w 95"/>
                <a:gd name="T29" fmla="*/ 5 h 475"/>
                <a:gd name="T30" fmla="*/ 2 w 95"/>
                <a:gd name="T31" fmla="*/ 5 h 475"/>
                <a:gd name="T32" fmla="*/ 2 w 95"/>
                <a:gd name="T33" fmla="*/ 4 h 475"/>
                <a:gd name="T34" fmla="*/ 2 w 95"/>
                <a:gd name="T35" fmla="*/ 3 h 475"/>
                <a:gd name="T36" fmla="*/ 1 w 95"/>
                <a:gd name="T37" fmla="*/ 3 h 475"/>
                <a:gd name="T38" fmla="*/ 1 w 95"/>
                <a:gd name="T39" fmla="*/ 2 h 475"/>
                <a:gd name="T40" fmla="*/ 1 w 95"/>
                <a:gd name="T41" fmla="*/ 2 h 475"/>
                <a:gd name="T42" fmla="*/ 1 w 95"/>
                <a:gd name="T43" fmla="*/ 1 h 475"/>
                <a:gd name="T44" fmla="*/ 1 w 95"/>
                <a:gd name="T45" fmla="*/ 1 h 475"/>
                <a:gd name="T46" fmla="*/ 0 w 95"/>
                <a:gd name="T47" fmla="*/ 0 h 475"/>
                <a:gd name="T48" fmla="*/ 0 w 95"/>
                <a:gd name="T49" fmla="*/ 0 h 475"/>
                <a:gd name="T50" fmla="*/ 1 w 95"/>
                <a:gd name="T51" fmla="*/ 0 h 475"/>
                <a:gd name="T52" fmla="*/ 1 w 95"/>
                <a:gd name="T53" fmla="*/ 1 h 475"/>
                <a:gd name="T54" fmla="*/ 1 w 95"/>
                <a:gd name="T55" fmla="*/ 2 h 475"/>
                <a:gd name="T56" fmla="*/ 1 w 95"/>
                <a:gd name="T57" fmla="*/ 2 h 475"/>
                <a:gd name="T58" fmla="*/ 2 w 95"/>
                <a:gd name="T59" fmla="*/ 3 h 475"/>
                <a:gd name="T60" fmla="*/ 2 w 95"/>
                <a:gd name="T61" fmla="*/ 3 h 475"/>
                <a:gd name="T62" fmla="*/ 2 w 95"/>
                <a:gd name="T63" fmla="*/ 4 h 475"/>
                <a:gd name="T64" fmla="*/ 2 w 95"/>
                <a:gd name="T65" fmla="*/ 4 h 475"/>
                <a:gd name="T66" fmla="*/ 2 w 95"/>
                <a:gd name="T67" fmla="*/ 4 h 47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5"/>
                <a:gd name="T103" fmla="*/ 0 h 475"/>
                <a:gd name="T104" fmla="*/ 95 w 95"/>
                <a:gd name="T105" fmla="*/ 475 h 47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5" h="475">
                  <a:moveTo>
                    <a:pt x="95" y="299"/>
                  </a:moveTo>
                  <a:lnTo>
                    <a:pt x="89" y="329"/>
                  </a:lnTo>
                  <a:lnTo>
                    <a:pt x="78" y="361"/>
                  </a:lnTo>
                  <a:lnTo>
                    <a:pt x="65" y="392"/>
                  </a:lnTo>
                  <a:lnTo>
                    <a:pt x="48" y="418"/>
                  </a:lnTo>
                  <a:lnTo>
                    <a:pt x="32" y="441"/>
                  </a:lnTo>
                  <a:lnTo>
                    <a:pt x="19" y="460"/>
                  </a:lnTo>
                  <a:lnTo>
                    <a:pt x="9" y="472"/>
                  </a:lnTo>
                  <a:lnTo>
                    <a:pt x="6" y="475"/>
                  </a:lnTo>
                  <a:lnTo>
                    <a:pt x="8" y="472"/>
                  </a:lnTo>
                  <a:lnTo>
                    <a:pt x="15" y="458"/>
                  </a:lnTo>
                  <a:lnTo>
                    <a:pt x="25" y="437"/>
                  </a:lnTo>
                  <a:lnTo>
                    <a:pt x="38" y="413"/>
                  </a:lnTo>
                  <a:lnTo>
                    <a:pt x="49" y="384"/>
                  </a:lnTo>
                  <a:lnTo>
                    <a:pt x="61" y="352"/>
                  </a:lnTo>
                  <a:lnTo>
                    <a:pt x="67" y="320"/>
                  </a:lnTo>
                  <a:lnTo>
                    <a:pt x="72" y="287"/>
                  </a:lnTo>
                  <a:lnTo>
                    <a:pt x="68" y="253"/>
                  </a:lnTo>
                  <a:lnTo>
                    <a:pt x="61" y="219"/>
                  </a:lnTo>
                  <a:lnTo>
                    <a:pt x="48" y="181"/>
                  </a:lnTo>
                  <a:lnTo>
                    <a:pt x="34" y="145"/>
                  </a:lnTo>
                  <a:lnTo>
                    <a:pt x="19" y="105"/>
                  </a:lnTo>
                  <a:lnTo>
                    <a:pt x="8" y="69"/>
                  </a:lnTo>
                  <a:lnTo>
                    <a:pt x="0" y="33"/>
                  </a:lnTo>
                  <a:lnTo>
                    <a:pt x="0" y="0"/>
                  </a:lnTo>
                  <a:lnTo>
                    <a:pt x="15" y="46"/>
                  </a:lnTo>
                  <a:lnTo>
                    <a:pt x="30" y="90"/>
                  </a:lnTo>
                  <a:lnTo>
                    <a:pt x="48" y="128"/>
                  </a:lnTo>
                  <a:lnTo>
                    <a:pt x="63" y="166"/>
                  </a:lnTo>
                  <a:lnTo>
                    <a:pt x="76" y="198"/>
                  </a:lnTo>
                  <a:lnTo>
                    <a:pt x="86" y="232"/>
                  </a:lnTo>
                  <a:lnTo>
                    <a:pt x="93" y="264"/>
                  </a:lnTo>
                  <a:lnTo>
                    <a:pt x="95" y="299"/>
                  </a:lnTo>
                  <a:close/>
                </a:path>
              </a:pathLst>
            </a:custGeom>
            <a:solidFill>
              <a:srgbClr val="EDEDED"/>
            </a:solidFill>
            <a:ln w="9525">
              <a:noFill/>
              <a:round/>
              <a:headEnd/>
              <a:tailEnd/>
            </a:ln>
          </p:spPr>
          <p:txBody>
            <a:bodyPr/>
            <a:lstStyle/>
            <a:p>
              <a:endParaRPr lang="en-GB"/>
            </a:p>
          </p:txBody>
        </p:sp>
        <p:sp>
          <p:nvSpPr>
            <p:cNvPr id="7242" name="Freeform 215"/>
            <p:cNvSpPr>
              <a:spLocks/>
            </p:cNvSpPr>
            <p:nvPr/>
          </p:nvSpPr>
          <p:spPr bwMode="auto">
            <a:xfrm>
              <a:off x="2876" y="1713"/>
              <a:ext cx="118" cy="34"/>
            </a:xfrm>
            <a:custGeom>
              <a:avLst/>
              <a:gdLst>
                <a:gd name="T0" fmla="*/ 4 w 236"/>
                <a:gd name="T1" fmla="*/ 1 h 66"/>
                <a:gd name="T2" fmla="*/ 4 w 236"/>
                <a:gd name="T3" fmla="*/ 1 h 66"/>
                <a:gd name="T4" fmla="*/ 4 w 236"/>
                <a:gd name="T5" fmla="*/ 1 h 66"/>
                <a:gd name="T6" fmla="*/ 4 w 236"/>
                <a:gd name="T7" fmla="*/ 1 h 66"/>
                <a:gd name="T8" fmla="*/ 4 w 236"/>
                <a:gd name="T9" fmla="*/ 1 h 66"/>
                <a:gd name="T10" fmla="*/ 4 w 236"/>
                <a:gd name="T11" fmla="*/ 1 h 66"/>
                <a:gd name="T12" fmla="*/ 3 w 236"/>
                <a:gd name="T13" fmla="*/ 1 h 66"/>
                <a:gd name="T14" fmla="*/ 3 w 236"/>
                <a:gd name="T15" fmla="*/ 1 h 66"/>
                <a:gd name="T16" fmla="*/ 3 w 236"/>
                <a:gd name="T17" fmla="*/ 1 h 66"/>
                <a:gd name="T18" fmla="*/ 2 w 236"/>
                <a:gd name="T19" fmla="*/ 1 h 66"/>
                <a:gd name="T20" fmla="*/ 2 w 236"/>
                <a:gd name="T21" fmla="*/ 1 h 66"/>
                <a:gd name="T22" fmla="*/ 2 w 236"/>
                <a:gd name="T23" fmla="*/ 1 h 66"/>
                <a:gd name="T24" fmla="*/ 1 w 236"/>
                <a:gd name="T25" fmla="*/ 1 h 66"/>
                <a:gd name="T26" fmla="*/ 1 w 236"/>
                <a:gd name="T27" fmla="*/ 1 h 66"/>
                <a:gd name="T28" fmla="*/ 1 w 236"/>
                <a:gd name="T29" fmla="*/ 1 h 66"/>
                <a:gd name="T30" fmla="*/ 1 w 236"/>
                <a:gd name="T31" fmla="*/ 2 h 66"/>
                <a:gd name="T32" fmla="*/ 0 w 236"/>
                <a:gd name="T33" fmla="*/ 2 h 66"/>
                <a:gd name="T34" fmla="*/ 0 w 236"/>
                <a:gd name="T35" fmla="*/ 2 h 66"/>
                <a:gd name="T36" fmla="*/ 1 w 236"/>
                <a:gd name="T37" fmla="*/ 1 h 66"/>
                <a:gd name="T38" fmla="*/ 1 w 236"/>
                <a:gd name="T39" fmla="*/ 1 h 66"/>
                <a:gd name="T40" fmla="*/ 1 w 236"/>
                <a:gd name="T41" fmla="*/ 1 h 66"/>
                <a:gd name="T42" fmla="*/ 1 w 236"/>
                <a:gd name="T43" fmla="*/ 1 h 66"/>
                <a:gd name="T44" fmla="*/ 2 w 236"/>
                <a:gd name="T45" fmla="*/ 1 h 66"/>
                <a:gd name="T46" fmla="*/ 2 w 236"/>
                <a:gd name="T47" fmla="*/ 1 h 66"/>
                <a:gd name="T48" fmla="*/ 2 w 236"/>
                <a:gd name="T49" fmla="*/ 1 h 66"/>
                <a:gd name="T50" fmla="*/ 3 w 236"/>
                <a:gd name="T51" fmla="*/ 0 h 66"/>
                <a:gd name="T52" fmla="*/ 3 w 236"/>
                <a:gd name="T53" fmla="*/ 1 h 66"/>
                <a:gd name="T54" fmla="*/ 4 w 236"/>
                <a:gd name="T55" fmla="*/ 1 h 66"/>
                <a:gd name="T56" fmla="*/ 4 w 236"/>
                <a:gd name="T57" fmla="*/ 1 h 66"/>
                <a:gd name="T58" fmla="*/ 4 w 236"/>
                <a:gd name="T59" fmla="*/ 1 h 66"/>
                <a:gd name="T60" fmla="*/ 4 w 236"/>
                <a:gd name="T61" fmla="*/ 1 h 66"/>
                <a:gd name="T62" fmla="*/ 4 w 236"/>
                <a:gd name="T63" fmla="*/ 1 h 66"/>
                <a:gd name="T64" fmla="*/ 4 w 236"/>
                <a:gd name="T65" fmla="*/ 1 h 66"/>
                <a:gd name="T66" fmla="*/ 4 w 236"/>
                <a:gd name="T67" fmla="*/ 1 h 6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36"/>
                <a:gd name="T103" fmla="*/ 0 h 66"/>
                <a:gd name="T104" fmla="*/ 236 w 236"/>
                <a:gd name="T105" fmla="*/ 66 h 6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36" h="66">
                  <a:moveTo>
                    <a:pt x="236" y="59"/>
                  </a:moveTo>
                  <a:lnTo>
                    <a:pt x="234" y="57"/>
                  </a:lnTo>
                  <a:lnTo>
                    <a:pt x="230" y="55"/>
                  </a:lnTo>
                  <a:lnTo>
                    <a:pt x="224" y="51"/>
                  </a:lnTo>
                  <a:lnTo>
                    <a:pt x="217" y="47"/>
                  </a:lnTo>
                  <a:lnTo>
                    <a:pt x="203" y="42"/>
                  </a:lnTo>
                  <a:lnTo>
                    <a:pt x="190" y="38"/>
                  </a:lnTo>
                  <a:lnTo>
                    <a:pt x="171" y="32"/>
                  </a:lnTo>
                  <a:lnTo>
                    <a:pt x="150" y="30"/>
                  </a:lnTo>
                  <a:lnTo>
                    <a:pt x="125" y="27"/>
                  </a:lnTo>
                  <a:lnTo>
                    <a:pt x="101" y="30"/>
                  </a:lnTo>
                  <a:lnTo>
                    <a:pt x="76" y="36"/>
                  </a:lnTo>
                  <a:lnTo>
                    <a:pt x="51" y="44"/>
                  </a:lnTo>
                  <a:lnTo>
                    <a:pt x="30" y="51"/>
                  </a:lnTo>
                  <a:lnTo>
                    <a:pt x="13" y="59"/>
                  </a:lnTo>
                  <a:lnTo>
                    <a:pt x="4" y="65"/>
                  </a:lnTo>
                  <a:lnTo>
                    <a:pt x="0" y="66"/>
                  </a:lnTo>
                  <a:lnTo>
                    <a:pt x="0" y="65"/>
                  </a:lnTo>
                  <a:lnTo>
                    <a:pt x="6" y="57"/>
                  </a:lnTo>
                  <a:lnTo>
                    <a:pt x="13" y="47"/>
                  </a:lnTo>
                  <a:lnTo>
                    <a:pt x="27" y="38"/>
                  </a:lnTo>
                  <a:lnTo>
                    <a:pt x="42" y="27"/>
                  </a:lnTo>
                  <a:lnTo>
                    <a:pt x="65" y="15"/>
                  </a:lnTo>
                  <a:lnTo>
                    <a:pt x="91" y="8"/>
                  </a:lnTo>
                  <a:lnTo>
                    <a:pt x="125" y="2"/>
                  </a:lnTo>
                  <a:lnTo>
                    <a:pt x="158" y="0"/>
                  </a:lnTo>
                  <a:lnTo>
                    <a:pt x="184" y="6"/>
                  </a:lnTo>
                  <a:lnTo>
                    <a:pt x="202" y="15"/>
                  </a:lnTo>
                  <a:lnTo>
                    <a:pt x="217" y="27"/>
                  </a:lnTo>
                  <a:lnTo>
                    <a:pt x="226" y="38"/>
                  </a:lnTo>
                  <a:lnTo>
                    <a:pt x="232" y="47"/>
                  </a:lnTo>
                  <a:lnTo>
                    <a:pt x="236" y="55"/>
                  </a:lnTo>
                  <a:lnTo>
                    <a:pt x="236" y="59"/>
                  </a:lnTo>
                  <a:close/>
                </a:path>
              </a:pathLst>
            </a:custGeom>
            <a:solidFill>
              <a:srgbClr val="EDEDED"/>
            </a:solidFill>
            <a:ln w="9525">
              <a:noFill/>
              <a:round/>
              <a:headEnd/>
              <a:tailEnd/>
            </a:ln>
          </p:spPr>
          <p:txBody>
            <a:bodyPr/>
            <a:lstStyle/>
            <a:p>
              <a:endParaRPr lang="en-GB"/>
            </a:p>
          </p:txBody>
        </p:sp>
        <p:sp>
          <p:nvSpPr>
            <p:cNvPr id="7243" name="Freeform 216"/>
            <p:cNvSpPr>
              <a:spLocks/>
            </p:cNvSpPr>
            <p:nvPr/>
          </p:nvSpPr>
          <p:spPr bwMode="auto">
            <a:xfrm>
              <a:off x="3002" y="1752"/>
              <a:ext cx="24" cy="71"/>
            </a:xfrm>
            <a:custGeom>
              <a:avLst/>
              <a:gdLst>
                <a:gd name="T0" fmla="*/ 0 w 47"/>
                <a:gd name="T1" fmla="*/ 0 h 141"/>
                <a:gd name="T2" fmla="*/ 0 w 47"/>
                <a:gd name="T3" fmla="*/ 0 h 141"/>
                <a:gd name="T4" fmla="*/ 1 w 47"/>
                <a:gd name="T5" fmla="*/ 1 h 141"/>
                <a:gd name="T6" fmla="*/ 1 w 47"/>
                <a:gd name="T7" fmla="*/ 1 h 141"/>
                <a:gd name="T8" fmla="*/ 1 w 47"/>
                <a:gd name="T9" fmla="*/ 1 h 141"/>
                <a:gd name="T10" fmla="*/ 1 w 47"/>
                <a:gd name="T11" fmla="*/ 1 h 141"/>
                <a:gd name="T12" fmla="*/ 1 w 47"/>
                <a:gd name="T13" fmla="*/ 1 h 141"/>
                <a:gd name="T14" fmla="*/ 1 w 47"/>
                <a:gd name="T15" fmla="*/ 1 h 141"/>
                <a:gd name="T16" fmla="*/ 1 w 47"/>
                <a:gd name="T17" fmla="*/ 2 h 141"/>
                <a:gd name="T18" fmla="*/ 1 w 47"/>
                <a:gd name="T19" fmla="*/ 2 h 141"/>
                <a:gd name="T20" fmla="*/ 1 w 47"/>
                <a:gd name="T21" fmla="*/ 2 h 141"/>
                <a:gd name="T22" fmla="*/ 1 w 47"/>
                <a:gd name="T23" fmla="*/ 2 h 141"/>
                <a:gd name="T24" fmla="*/ 1 w 47"/>
                <a:gd name="T25" fmla="*/ 2 h 141"/>
                <a:gd name="T26" fmla="*/ 1 w 47"/>
                <a:gd name="T27" fmla="*/ 2 h 141"/>
                <a:gd name="T28" fmla="*/ 1 w 47"/>
                <a:gd name="T29" fmla="*/ 2 h 141"/>
                <a:gd name="T30" fmla="*/ 1 w 47"/>
                <a:gd name="T31" fmla="*/ 2 h 141"/>
                <a:gd name="T32" fmla="*/ 1 w 47"/>
                <a:gd name="T33" fmla="*/ 2 h 141"/>
                <a:gd name="T34" fmla="*/ 1 w 47"/>
                <a:gd name="T35" fmla="*/ 3 h 141"/>
                <a:gd name="T36" fmla="*/ 1 w 47"/>
                <a:gd name="T37" fmla="*/ 3 h 141"/>
                <a:gd name="T38" fmla="*/ 1 w 47"/>
                <a:gd name="T39" fmla="*/ 3 h 141"/>
                <a:gd name="T40" fmla="*/ 1 w 47"/>
                <a:gd name="T41" fmla="*/ 3 h 141"/>
                <a:gd name="T42" fmla="*/ 1 w 47"/>
                <a:gd name="T43" fmla="*/ 2 h 141"/>
                <a:gd name="T44" fmla="*/ 1 w 47"/>
                <a:gd name="T45" fmla="*/ 2 h 141"/>
                <a:gd name="T46" fmla="*/ 1 w 47"/>
                <a:gd name="T47" fmla="*/ 2 h 141"/>
                <a:gd name="T48" fmla="*/ 1 w 47"/>
                <a:gd name="T49" fmla="*/ 2 h 141"/>
                <a:gd name="T50" fmla="*/ 1 w 47"/>
                <a:gd name="T51" fmla="*/ 2 h 141"/>
                <a:gd name="T52" fmla="*/ 1 w 47"/>
                <a:gd name="T53" fmla="*/ 1 h 141"/>
                <a:gd name="T54" fmla="*/ 1 w 47"/>
                <a:gd name="T55" fmla="*/ 1 h 141"/>
                <a:gd name="T56" fmla="*/ 1 w 47"/>
                <a:gd name="T57" fmla="*/ 1 h 141"/>
                <a:gd name="T58" fmla="*/ 1 w 47"/>
                <a:gd name="T59" fmla="*/ 1 h 141"/>
                <a:gd name="T60" fmla="*/ 1 w 47"/>
                <a:gd name="T61" fmla="*/ 1 h 141"/>
                <a:gd name="T62" fmla="*/ 1 w 47"/>
                <a:gd name="T63" fmla="*/ 1 h 141"/>
                <a:gd name="T64" fmla="*/ 1 w 47"/>
                <a:gd name="T65" fmla="*/ 0 h 141"/>
                <a:gd name="T66" fmla="*/ 0 w 47"/>
                <a:gd name="T67" fmla="*/ 0 h 141"/>
                <a:gd name="T68" fmla="*/ 0 w 47"/>
                <a:gd name="T69" fmla="*/ 0 h 14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7"/>
                <a:gd name="T106" fmla="*/ 0 h 141"/>
                <a:gd name="T107" fmla="*/ 47 w 47"/>
                <a:gd name="T108" fmla="*/ 141 h 14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7" h="141">
                  <a:moveTo>
                    <a:pt x="0" y="0"/>
                  </a:moveTo>
                  <a:lnTo>
                    <a:pt x="0" y="0"/>
                  </a:lnTo>
                  <a:lnTo>
                    <a:pt x="4" y="4"/>
                  </a:lnTo>
                  <a:lnTo>
                    <a:pt x="7" y="9"/>
                  </a:lnTo>
                  <a:lnTo>
                    <a:pt x="11" y="19"/>
                  </a:lnTo>
                  <a:lnTo>
                    <a:pt x="15" y="28"/>
                  </a:lnTo>
                  <a:lnTo>
                    <a:pt x="19" y="42"/>
                  </a:lnTo>
                  <a:lnTo>
                    <a:pt x="23" y="53"/>
                  </a:lnTo>
                  <a:lnTo>
                    <a:pt x="25" y="68"/>
                  </a:lnTo>
                  <a:lnTo>
                    <a:pt x="23" y="82"/>
                  </a:lnTo>
                  <a:lnTo>
                    <a:pt x="23" y="91"/>
                  </a:lnTo>
                  <a:lnTo>
                    <a:pt x="21" y="101"/>
                  </a:lnTo>
                  <a:lnTo>
                    <a:pt x="19" y="108"/>
                  </a:lnTo>
                  <a:lnTo>
                    <a:pt x="17" y="112"/>
                  </a:lnTo>
                  <a:lnTo>
                    <a:pt x="15" y="116"/>
                  </a:lnTo>
                  <a:lnTo>
                    <a:pt x="13" y="118"/>
                  </a:lnTo>
                  <a:lnTo>
                    <a:pt x="13" y="120"/>
                  </a:lnTo>
                  <a:lnTo>
                    <a:pt x="32" y="141"/>
                  </a:lnTo>
                  <a:lnTo>
                    <a:pt x="32" y="139"/>
                  </a:lnTo>
                  <a:lnTo>
                    <a:pt x="34" y="137"/>
                  </a:lnTo>
                  <a:lnTo>
                    <a:pt x="36" y="131"/>
                  </a:lnTo>
                  <a:lnTo>
                    <a:pt x="42" y="125"/>
                  </a:lnTo>
                  <a:lnTo>
                    <a:pt x="44" y="114"/>
                  </a:lnTo>
                  <a:lnTo>
                    <a:pt x="45" y="103"/>
                  </a:lnTo>
                  <a:lnTo>
                    <a:pt x="47" y="87"/>
                  </a:lnTo>
                  <a:lnTo>
                    <a:pt x="47" y="70"/>
                  </a:lnTo>
                  <a:lnTo>
                    <a:pt x="44" y="51"/>
                  </a:lnTo>
                  <a:lnTo>
                    <a:pt x="38" y="38"/>
                  </a:lnTo>
                  <a:lnTo>
                    <a:pt x="30" y="25"/>
                  </a:lnTo>
                  <a:lnTo>
                    <a:pt x="23" y="15"/>
                  </a:lnTo>
                  <a:lnTo>
                    <a:pt x="13" y="8"/>
                  </a:lnTo>
                  <a:lnTo>
                    <a:pt x="7" y="4"/>
                  </a:lnTo>
                  <a:lnTo>
                    <a:pt x="2" y="0"/>
                  </a:lnTo>
                  <a:lnTo>
                    <a:pt x="0" y="0"/>
                  </a:lnTo>
                  <a:close/>
                </a:path>
              </a:pathLst>
            </a:custGeom>
            <a:solidFill>
              <a:srgbClr val="EDEDED"/>
            </a:solidFill>
            <a:ln w="9525">
              <a:noFill/>
              <a:round/>
              <a:headEnd/>
              <a:tailEnd/>
            </a:ln>
          </p:spPr>
          <p:txBody>
            <a:bodyPr/>
            <a:lstStyle/>
            <a:p>
              <a:endParaRPr lang="en-GB"/>
            </a:p>
          </p:txBody>
        </p:sp>
        <p:sp>
          <p:nvSpPr>
            <p:cNvPr id="7244" name="Freeform 217"/>
            <p:cNvSpPr>
              <a:spLocks/>
            </p:cNvSpPr>
            <p:nvPr/>
          </p:nvSpPr>
          <p:spPr bwMode="auto">
            <a:xfrm>
              <a:off x="2999" y="1811"/>
              <a:ext cx="26" cy="56"/>
            </a:xfrm>
            <a:custGeom>
              <a:avLst/>
              <a:gdLst>
                <a:gd name="T0" fmla="*/ 0 w 53"/>
                <a:gd name="T1" fmla="*/ 1 h 112"/>
                <a:gd name="T2" fmla="*/ 0 w 53"/>
                <a:gd name="T3" fmla="*/ 1 h 112"/>
                <a:gd name="T4" fmla="*/ 0 w 53"/>
                <a:gd name="T5" fmla="*/ 1 h 112"/>
                <a:gd name="T6" fmla="*/ 0 w 53"/>
                <a:gd name="T7" fmla="*/ 1 h 112"/>
                <a:gd name="T8" fmla="*/ 0 w 53"/>
                <a:gd name="T9" fmla="*/ 1 h 112"/>
                <a:gd name="T10" fmla="*/ 0 w 53"/>
                <a:gd name="T11" fmla="*/ 1 h 112"/>
                <a:gd name="T12" fmla="*/ 0 w 53"/>
                <a:gd name="T13" fmla="*/ 1 h 112"/>
                <a:gd name="T14" fmla="*/ 0 w 53"/>
                <a:gd name="T15" fmla="*/ 1 h 112"/>
                <a:gd name="T16" fmla="*/ 0 w 53"/>
                <a:gd name="T17" fmla="*/ 1 h 112"/>
                <a:gd name="T18" fmla="*/ 0 w 53"/>
                <a:gd name="T19" fmla="*/ 2 h 112"/>
                <a:gd name="T20" fmla="*/ 0 w 53"/>
                <a:gd name="T21" fmla="*/ 2 h 112"/>
                <a:gd name="T22" fmla="*/ 0 w 53"/>
                <a:gd name="T23" fmla="*/ 2 h 112"/>
                <a:gd name="T24" fmla="*/ 0 w 53"/>
                <a:gd name="T25" fmla="*/ 2 h 112"/>
                <a:gd name="T26" fmla="*/ 0 w 53"/>
                <a:gd name="T27" fmla="*/ 2 h 112"/>
                <a:gd name="T28" fmla="*/ 0 w 53"/>
                <a:gd name="T29" fmla="*/ 2 h 112"/>
                <a:gd name="T30" fmla="*/ 0 w 53"/>
                <a:gd name="T31" fmla="*/ 2 h 112"/>
                <a:gd name="T32" fmla="*/ 0 w 53"/>
                <a:gd name="T33" fmla="*/ 2 h 112"/>
                <a:gd name="T34" fmla="*/ 0 w 53"/>
                <a:gd name="T35" fmla="*/ 2 h 112"/>
                <a:gd name="T36" fmla="*/ 0 w 53"/>
                <a:gd name="T37" fmla="*/ 2 h 112"/>
                <a:gd name="T38" fmla="*/ 0 w 53"/>
                <a:gd name="T39" fmla="*/ 2 h 112"/>
                <a:gd name="T40" fmla="*/ 0 w 53"/>
                <a:gd name="T41" fmla="*/ 2 h 112"/>
                <a:gd name="T42" fmla="*/ 0 w 53"/>
                <a:gd name="T43" fmla="*/ 2 h 112"/>
                <a:gd name="T44" fmla="*/ 0 w 53"/>
                <a:gd name="T45" fmla="*/ 1 h 112"/>
                <a:gd name="T46" fmla="*/ 0 w 53"/>
                <a:gd name="T47" fmla="*/ 1 h 112"/>
                <a:gd name="T48" fmla="*/ 0 w 53"/>
                <a:gd name="T49" fmla="*/ 1 h 112"/>
                <a:gd name="T50" fmla="*/ 0 w 53"/>
                <a:gd name="T51" fmla="*/ 1 h 112"/>
                <a:gd name="T52" fmla="*/ 0 w 53"/>
                <a:gd name="T53" fmla="*/ 1 h 112"/>
                <a:gd name="T54" fmla="*/ 0 w 53"/>
                <a:gd name="T55" fmla="*/ 1 h 112"/>
                <a:gd name="T56" fmla="*/ 0 w 53"/>
                <a:gd name="T57" fmla="*/ 1 h 112"/>
                <a:gd name="T58" fmla="*/ 0 w 53"/>
                <a:gd name="T59" fmla="*/ 0 h 112"/>
                <a:gd name="T60" fmla="*/ 0 w 53"/>
                <a:gd name="T61" fmla="*/ 0 h 112"/>
                <a:gd name="T62" fmla="*/ 0 w 53"/>
                <a:gd name="T63" fmla="*/ 1 h 112"/>
                <a:gd name="T64" fmla="*/ 0 w 53"/>
                <a:gd name="T65" fmla="*/ 1 h 11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3"/>
                <a:gd name="T100" fmla="*/ 0 h 112"/>
                <a:gd name="T101" fmla="*/ 53 w 53"/>
                <a:gd name="T102" fmla="*/ 112 h 11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3" h="112">
                  <a:moveTo>
                    <a:pt x="12" y="2"/>
                  </a:moveTo>
                  <a:lnTo>
                    <a:pt x="15" y="4"/>
                  </a:lnTo>
                  <a:lnTo>
                    <a:pt x="17" y="9"/>
                  </a:lnTo>
                  <a:lnTo>
                    <a:pt x="19" y="15"/>
                  </a:lnTo>
                  <a:lnTo>
                    <a:pt x="23" y="21"/>
                  </a:lnTo>
                  <a:lnTo>
                    <a:pt x="25" y="28"/>
                  </a:lnTo>
                  <a:lnTo>
                    <a:pt x="27" y="38"/>
                  </a:lnTo>
                  <a:lnTo>
                    <a:pt x="27" y="47"/>
                  </a:lnTo>
                  <a:lnTo>
                    <a:pt x="25" y="55"/>
                  </a:lnTo>
                  <a:lnTo>
                    <a:pt x="21" y="66"/>
                  </a:lnTo>
                  <a:lnTo>
                    <a:pt x="17" y="78"/>
                  </a:lnTo>
                  <a:lnTo>
                    <a:pt x="14" y="87"/>
                  </a:lnTo>
                  <a:lnTo>
                    <a:pt x="8" y="97"/>
                  </a:lnTo>
                  <a:lnTo>
                    <a:pt x="4" y="104"/>
                  </a:lnTo>
                  <a:lnTo>
                    <a:pt x="0" y="110"/>
                  </a:lnTo>
                  <a:lnTo>
                    <a:pt x="0" y="112"/>
                  </a:lnTo>
                  <a:lnTo>
                    <a:pt x="2" y="110"/>
                  </a:lnTo>
                  <a:lnTo>
                    <a:pt x="8" y="108"/>
                  </a:lnTo>
                  <a:lnTo>
                    <a:pt x="15" y="102"/>
                  </a:lnTo>
                  <a:lnTo>
                    <a:pt x="25" y="97"/>
                  </a:lnTo>
                  <a:lnTo>
                    <a:pt x="34" y="85"/>
                  </a:lnTo>
                  <a:lnTo>
                    <a:pt x="42" y="74"/>
                  </a:lnTo>
                  <a:lnTo>
                    <a:pt x="50" y="61"/>
                  </a:lnTo>
                  <a:lnTo>
                    <a:pt x="53" y="45"/>
                  </a:lnTo>
                  <a:lnTo>
                    <a:pt x="52" y="28"/>
                  </a:lnTo>
                  <a:lnTo>
                    <a:pt x="48" y="17"/>
                  </a:lnTo>
                  <a:lnTo>
                    <a:pt x="40" y="9"/>
                  </a:lnTo>
                  <a:lnTo>
                    <a:pt x="34" y="4"/>
                  </a:lnTo>
                  <a:lnTo>
                    <a:pt x="25" y="2"/>
                  </a:lnTo>
                  <a:lnTo>
                    <a:pt x="19" y="0"/>
                  </a:lnTo>
                  <a:lnTo>
                    <a:pt x="14" y="0"/>
                  </a:lnTo>
                  <a:lnTo>
                    <a:pt x="12" y="2"/>
                  </a:lnTo>
                  <a:close/>
                </a:path>
              </a:pathLst>
            </a:custGeom>
            <a:solidFill>
              <a:srgbClr val="EDEDED"/>
            </a:solidFill>
            <a:ln w="9525">
              <a:noFill/>
              <a:round/>
              <a:headEnd/>
              <a:tailEnd/>
            </a:ln>
          </p:spPr>
          <p:txBody>
            <a:bodyPr/>
            <a:lstStyle/>
            <a:p>
              <a:endParaRPr lang="en-GB"/>
            </a:p>
          </p:txBody>
        </p:sp>
        <p:sp>
          <p:nvSpPr>
            <p:cNvPr id="7245" name="Freeform 218"/>
            <p:cNvSpPr>
              <a:spLocks/>
            </p:cNvSpPr>
            <p:nvPr/>
          </p:nvSpPr>
          <p:spPr bwMode="auto">
            <a:xfrm>
              <a:off x="3010" y="1886"/>
              <a:ext cx="32" cy="105"/>
            </a:xfrm>
            <a:custGeom>
              <a:avLst/>
              <a:gdLst>
                <a:gd name="T0" fmla="*/ 0 w 65"/>
                <a:gd name="T1" fmla="*/ 0 h 209"/>
                <a:gd name="T2" fmla="*/ 0 w 65"/>
                <a:gd name="T3" fmla="*/ 1 h 209"/>
                <a:gd name="T4" fmla="*/ 0 w 65"/>
                <a:gd name="T5" fmla="*/ 1 h 209"/>
                <a:gd name="T6" fmla="*/ 0 w 65"/>
                <a:gd name="T7" fmla="*/ 1 h 209"/>
                <a:gd name="T8" fmla="*/ 0 w 65"/>
                <a:gd name="T9" fmla="*/ 1 h 209"/>
                <a:gd name="T10" fmla="*/ 0 w 65"/>
                <a:gd name="T11" fmla="*/ 1 h 209"/>
                <a:gd name="T12" fmla="*/ 0 w 65"/>
                <a:gd name="T13" fmla="*/ 1 h 209"/>
                <a:gd name="T14" fmla="*/ 0 w 65"/>
                <a:gd name="T15" fmla="*/ 2 h 209"/>
                <a:gd name="T16" fmla="*/ 0 w 65"/>
                <a:gd name="T17" fmla="*/ 2 h 209"/>
                <a:gd name="T18" fmla="*/ 0 w 65"/>
                <a:gd name="T19" fmla="*/ 2 h 209"/>
                <a:gd name="T20" fmla="*/ 0 w 65"/>
                <a:gd name="T21" fmla="*/ 3 h 209"/>
                <a:gd name="T22" fmla="*/ 0 w 65"/>
                <a:gd name="T23" fmla="*/ 3 h 209"/>
                <a:gd name="T24" fmla="*/ 0 w 65"/>
                <a:gd name="T25" fmla="*/ 3 h 209"/>
                <a:gd name="T26" fmla="*/ 0 w 65"/>
                <a:gd name="T27" fmla="*/ 3 h 209"/>
                <a:gd name="T28" fmla="*/ 0 w 65"/>
                <a:gd name="T29" fmla="*/ 4 h 209"/>
                <a:gd name="T30" fmla="*/ 0 w 65"/>
                <a:gd name="T31" fmla="*/ 4 h 209"/>
                <a:gd name="T32" fmla="*/ 1 w 65"/>
                <a:gd name="T33" fmla="*/ 4 h 209"/>
                <a:gd name="T34" fmla="*/ 0 w 65"/>
                <a:gd name="T35" fmla="*/ 4 h 209"/>
                <a:gd name="T36" fmla="*/ 0 w 65"/>
                <a:gd name="T37" fmla="*/ 4 h 209"/>
                <a:gd name="T38" fmla="*/ 0 w 65"/>
                <a:gd name="T39" fmla="*/ 4 h 209"/>
                <a:gd name="T40" fmla="*/ 0 w 65"/>
                <a:gd name="T41" fmla="*/ 3 h 209"/>
                <a:gd name="T42" fmla="*/ 0 w 65"/>
                <a:gd name="T43" fmla="*/ 3 h 209"/>
                <a:gd name="T44" fmla="*/ 0 w 65"/>
                <a:gd name="T45" fmla="*/ 3 h 209"/>
                <a:gd name="T46" fmla="*/ 0 w 65"/>
                <a:gd name="T47" fmla="*/ 3 h 209"/>
                <a:gd name="T48" fmla="*/ 0 w 65"/>
                <a:gd name="T49" fmla="*/ 2 h 209"/>
                <a:gd name="T50" fmla="*/ 0 w 65"/>
                <a:gd name="T51" fmla="*/ 2 h 209"/>
                <a:gd name="T52" fmla="*/ 0 w 65"/>
                <a:gd name="T53" fmla="*/ 2 h 209"/>
                <a:gd name="T54" fmla="*/ 0 w 65"/>
                <a:gd name="T55" fmla="*/ 1 h 209"/>
                <a:gd name="T56" fmla="*/ 0 w 65"/>
                <a:gd name="T57" fmla="*/ 1 h 209"/>
                <a:gd name="T58" fmla="*/ 0 w 65"/>
                <a:gd name="T59" fmla="*/ 1 h 209"/>
                <a:gd name="T60" fmla="*/ 0 w 65"/>
                <a:gd name="T61" fmla="*/ 1 h 209"/>
                <a:gd name="T62" fmla="*/ 0 w 65"/>
                <a:gd name="T63" fmla="*/ 1 h 209"/>
                <a:gd name="T64" fmla="*/ 0 w 65"/>
                <a:gd name="T65" fmla="*/ 0 h 209"/>
                <a:gd name="T66" fmla="*/ 0 w 65"/>
                <a:gd name="T67" fmla="*/ 0 h 20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5"/>
                <a:gd name="T103" fmla="*/ 0 h 209"/>
                <a:gd name="T104" fmla="*/ 65 w 65"/>
                <a:gd name="T105" fmla="*/ 209 h 20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5" h="209">
                  <a:moveTo>
                    <a:pt x="11" y="0"/>
                  </a:moveTo>
                  <a:lnTo>
                    <a:pt x="11" y="2"/>
                  </a:lnTo>
                  <a:lnTo>
                    <a:pt x="11" y="8"/>
                  </a:lnTo>
                  <a:lnTo>
                    <a:pt x="11" y="15"/>
                  </a:lnTo>
                  <a:lnTo>
                    <a:pt x="15" y="27"/>
                  </a:lnTo>
                  <a:lnTo>
                    <a:pt x="17" y="40"/>
                  </a:lnTo>
                  <a:lnTo>
                    <a:pt x="19" y="57"/>
                  </a:lnTo>
                  <a:lnTo>
                    <a:pt x="23" y="74"/>
                  </a:lnTo>
                  <a:lnTo>
                    <a:pt x="29" y="93"/>
                  </a:lnTo>
                  <a:lnTo>
                    <a:pt x="30" y="110"/>
                  </a:lnTo>
                  <a:lnTo>
                    <a:pt x="36" y="129"/>
                  </a:lnTo>
                  <a:lnTo>
                    <a:pt x="42" y="150"/>
                  </a:lnTo>
                  <a:lnTo>
                    <a:pt x="49" y="169"/>
                  </a:lnTo>
                  <a:lnTo>
                    <a:pt x="55" y="184"/>
                  </a:lnTo>
                  <a:lnTo>
                    <a:pt x="59" y="198"/>
                  </a:lnTo>
                  <a:lnTo>
                    <a:pt x="63" y="205"/>
                  </a:lnTo>
                  <a:lnTo>
                    <a:pt x="65" y="209"/>
                  </a:lnTo>
                  <a:lnTo>
                    <a:pt x="61" y="207"/>
                  </a:lnTo>
                  <a:lnTo>
                    <a:pt x="57" y="203"/>
                  </a:lnTo>
                  <a:lnTo>
                    <a:pt x="51" y="196"/>
                  </a:lnTo>
                  <a:lnTo>
                    <a:pt x="44" y="186"/>
                  </a:lnTo>
                  <a:lnTo>
                    <a:pt x="34" y="173"/>
                  </a:lnTo>
                  <a:lnTo>
                    <a:pt x="25" y="158"/>
                  </a:lnTo>
                  <a:lnTo>
                    <a:pt x="15" y="137"/>
                  </a:lnTo>
                  <a:lnTo>
                    <a:pt x="10" y="114"/>
                  </a:lnTo>
                  <a:lnTo>
                    <a:pt x="2" y="87"/>
                  </a:lnTo>
                  <a:lnTo>
                    <a:pt x="2" y="67"/>
                  </a:lnTo>
                  <a:lnTo>
                    <a:pt x="0" y="46"/>
                  </a:lnTo>
                  <a:lnTo>
                    <a:pt x="2" y="30"/>
                  </a:lnTo>
                  <a:lnTo>
                    <a:pt x="4" y="17"/>
                  </a:lnTo>
                  <a:lnTo>
                    <a:pt x="8" y="8"/>
                  </a:lnTo>
                  <a:lnTo>
                    <a:pt x="10" y="2"/>
                  </a:lnTo>
                  <a:lnTo>
                    <a:pt x="11" y="0"/>
                  </a:lnTo>
                  <a:close/>
                </a:path>
              </a:pathLst>
            </a:custGeom>
            <a:solidFill>
              <a:srgbClr val="EDEDED"/>
            </a:solidFill>
            <a:ln w="9525">
              <a:noFill/>
              <a:round/>
              <a:headEnd/>
              <a:tailEnd/>
            </a:ln>
          </p:spPr>
          <p:txBody>
            <a:bodyPr/>
            <a:lstStyle/>
            <a:p>
              <a:endParaRPr lang="en-GB"/>
            </a:p>
          </p:txBody>
        </p:sp>
        <p:sp>
          <p:nvSpPr>
            <p:cNvPr id="7246" name="Freeform 219"/>
            <p:cNvSpPr>
              <a:spLocks/>
            </p:cNvSpPr>
            <p:nvPr/>
          </p:nvSpPr>
          <p:spPr bwMode="auto">
            <a:xfrm>
              <a:off x="2817" y="1756"/>
              <a:ext cx="60" cy="70"/>
            </a:xfrm>
            <a:custGeom>
              <a:avLst/>
              <a:gdLst>
                <a:gd name="T0" fmla="*/ 2 w 120"/>
                <a:gd name="T1" fmla="*/ 0 h 138"/>
                <a:gd name="T2" fmla="*/ 2 w 120"/>
                <a:gd name="T3" fmla="*/ 0 h 138"/>
                <a:gd name="T4" fmla="*/ 2 w 120"/>
                <a:gd name="T5" fmla="*/ 1 h 138"/>
                <a:gd name="T6" fmla="*/ 2 w 120"/>
                <a:gd name="T7" fmla="*/ 1 h 138"/>
                <a:gd name="T8" fmla="*/ 2 w 120"/>
                <a:gd name="T9" fmla="*/ 1 h 138"/>
                <a:gd name="T10" fmla="*/ 2 w 120"/>
                <a:gd name="T11" fmla="*/ 1 h 138"/>
                <a:gd name="T12" fmla="*/ 1 w 120"/>
                <a:gd name="T13" fmla="*/ 1 h 138"/>
                <a:gd name="T14" fmla="*/ 1 w 120"/>
                <a:gd name="T15" fmla="*/ 1 h 138"/>
                <a:gd name="T16" fmla="*/ 1 w 120"/>
                <a:gd name="T17" fmla="*/ 1 h 138"/>
                <a:gd name="T18" fmla="*/ 1 w 120"/>
                <a:gd name="T19" fmla="*/ 2 h 138"/>
                <a:gd name="T20" fmla="*/ 1 w 120"/>
                <a:gd name="T21" fmla="*/ 2 h 138"/>
                <a:gd name="T22" fmla="*/ 1 w 120"/>
                <a:gd name="T23" fmla="*/ 2 h 138"/>
                <a:gd name="T24" fmla="*/ 1 w 120"/>
                <a:gd name="T25" fmla="*/ 2 h 138"/>
                <a:gd name="T26" fmla="*/ 1 w 120"/>
                <a:gd name="T27" fmla="*/ 2 h 138"/>
                <a:gd name="T28" fmla="*/ 1 w 120"/>
                <a:gd name="T29" fmla="*/ 3 h 138"/>
                <a:gd name="T30" fmla="*/ 1 w 120"/>
                <a:gd name="T31" fmla="*/ 3 h 138"/>
                <a:gd name="T32" fmla="*/ 1 w 120"/>
                <a:gd name="T33" fmla="*/ 3 h 138"/>
                <a:gd name="T34" fmla="*/ 1 w 120"/>
                <a:gd name="T35" fmla="*/ 3 h 138"/>
                <a:gd name="T36" fmla="*/ 1 w 120"/>
                <a:gd name="T37" fmla="*/ 3 h 138"/>
                <a:gd name="T38" fmla="*/ 1 w 120"/>
                <a:gd name="T39" fmla="*/ 3 h 138"/>
                <a:gd name="T40" fmla="*/ 1 w 120"/>
                <a:gd name="T41" fmla="*/ 2 h 138"/>
                <a:gd name="T42" fmla="*/ 0 w 120"/>
                <a:gd name="T43" fmla="*/ 2 h 138"/>
                <a:gd name="T44" fmla="*/ 0 w 120"/>
                <a:gd name="T45" fmla="*/ 2 h 138"/>
                <a:gd name="T46" fmla="*/ 1 w 120"/>
                <a:gd name="T47" fmla="*/ 2 h 138"/>
                <a:gd name="T48" fmla="*/ 1 w 120"/>
                <a:gd name="T49" fmla="*/ 1 h 138"/>
                <a:gd name="T50" fmla="*/ 1 w 120"/>
                <a:gd name="T51" fmla="*/ 1 h 138"/>
                <a:gd name="T52" fmla="*/ 1 w 120"/>
                <a:gd name="T53" fmla="*/ 1 h 138"/>
                <a:gd name="T54" fmla="*/ 1 w 120"/>
                <a:gd name="T55" fmla="*/ 1 h 138"/>
                <a:gd name="T56" fmla="*/ 2 w 120"/>
                <a:gd name="T57" fmla="*/ 1 h 138"/>
                <a:gd name="T58" fmla="*/ 2 w 120"/>
                <a:gd name="T59" fmla="*/ 1 h 138"/>
                <a:gd name="T60" fmla="*/ 2 w 120"/>
                <a:gd name="T61" fmla="*/ 0 h 138"/>
                <a:gd name="T62" fmla="*/ 2 w 120"/>
                <a:gd name="T63" fmla="*/ 0 h 138"/>
                <a:gd name="T64" fmla="*/ 2 w 120"/>
                <a:gd name="T65" fmla="*/ 0 h 138"/>
                <a:gd name="T66" fmla="*/ 2 w 120"/>
                <a:gd name="T67" fmla="*/ 0 h 13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0"/>
                <a:gd name="T103" fmla="*/ 0 h 138"/>
                <a:gd name="T104" fmla="*/ 120 w 120"/>
                <a:gd name="T105" fmla="*/ 138 h 13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0" h="138">
                  <a:moveTo>
                    <a:pt x="120" y="0"/>
                  </a:moveTo>
                  <a:lnTo>
                    <a:pt x="116" y="0"/>
                  </a:lnTo>
                  <a:lnTo>
                    <a:pt x="109" y="5"/>
                  </a:lnTo>
                  <a:lnTo>
                    <a:pt x="97" y="11"/>
                  </a:lnTo>
                  <a:lnTo>
                    <a:pt x="86" y="20"/>
                  </a:lnTo>
                  <a:lnTo>
                    <a:pt x="72" y="30"/>
                  </a:lnTo>
                  <a:lnTo>
                    <a:pt x="61" y="41"/>
                  </a:lnTo>
                  <a:lnTo>
                    <a:pt x="50" y="51"/>
                  </a:lnTo>
                  <a:lnTo>
                    <a:pt x="42" y="62"/>
                  </a:lnTo>
                  <a:lnTo>
                    <a:pt x="36" y="72"/>
                  </a:lnTo>
                  <a:lnTo>
                    <a:pt x="31" y="85"/>
                  </a:lnTo>
                  <a:lnTo>
                    <a:pt x="27" y="96"/>
                  </a:lnTo>
                  <a:lnTo>
                    <a:pt x="23" y="110"/>
                  </a:lnTo>
                  <a:lnTo>
                    <a:pt x="19" y="119"/>
                  </a:lnTo>
                  <a:lnTo>
                    <a:pt x="17" y="129"/>
                  </a:lnTo>
                  <a:lnTo>
                    <a:pt x="15" y="134"/>
                  </a:lnTo>
                  <a:lnTo>
                    <a:pt x="15" y="138"/>
                  </a:lnTo>
                  <a:lnTo>
                    <a:pt x="13" y="136"/>
                  </a:lnTo>
                  <a:lnTo>
                    <a:pt x="12" y="134"/>
                  </a:lnTo>
                  <a:lnTo>
                    <a:pt x="6" y="131"/>
                  </a:lnTo>
                  <a:lnTo>
                    <a:pt x="2" y="125"/>
                  </a:lnTo>
                  <a:lnTo>
                    <a:pt x="0" y="114"/>
                  </a:lnTo>
                  <a:lnTo>
                    <a:pt x="0" y="102"/>
                  </a:lnTo>
                  <a:lnTo>
                    <a:pt x="2" y="83"/>
                  </a:lnTo>
                  <a:lnTo>
                    <a:pt x="12" y="62"/>
                  </a:lnTo>
                  <a:lnTo>
                    <a:pt x="23" y="39"/>
                  </a:lnTo>
                  <a:lnTo>
                    <a:pt x="40" y="24"/>
                  </a:lnTo>
                  <a:lnTo>
                    <a:pt x="57" y="13"/>
                  </a:lnTo>
                  <a:lnTo>
                    <a:pt x="76" y="5"/>
                  </a:lnTo>
                  <a:lnTo>
                    <a:pt x="91" y="1"/>
                  </a:lnTo>
                  <a:lnTo>
                    <a:pt x="107" y="0"/>
                  </a:lnTo>
                  <a:lnTo>
                    <a:pt x="114" y="0"/>
                  </a:lnTo>
                  <a:lnTo>
                    <a:pt x="120" y="0"/>
                  </a:lnTo>
                  <a:close/>
                </a:path>
              </a:pathLst>
            </a:custGeom>
            <a:solidFill>
              <a:srgbClr val="EDEDED"/>
            </a:solidFill>
            <a:ln w="9525">
              <a:noFill/>
              <a:round/>
              <a:headEnd/>
              <a:tailEnd/>
            </a:ln>
          </p:spPr>
          <p:txBody>
            <a:bodyPr/>
            <a:lstStyle/>
            <a:p>
              <a:endParaRPr lang="en-GB"/>
            </a:p>
          </p:txBody>
        </p:sp>
        <p:sp>
          <p:nvSpPr>
            <p:cNvPr id="7247" name="Freeform 220"/>
            <p:cNvSpPr>
              <a:spLocks/>
            </p:cNvSpPr>
            <p:nvPr/>
          </p:nvSpPr>
          <p:spPr bwMode="auto">
            <a:xfrm>
              <a:off x="2870" y="1834"/>
              <a:ext cx="125" cy="58"/>
            </a:xfrm>
            <a:custGeom>
              <a:avLst/>
              <a:gdLst>
                <a:gd name="T0" fmla="*/ 4 w 249"/>
                <a:gd name="T1" fmla="*/ 0 h 116"/>
                <a:gd name="T2" fmla="*/ 4 w 249"/>
                <a:gd name="T3" fmla="*/ 1 h 116"/>
                <a:gd name="T4" fmla="*/ 4 w 249"/>
                <a:gd name="T5" fmla="*/ 1 h 116"/>
                <a:gd name="T6" fmla="*/ 4 w 249"/>
                <a:gd name="T7" fmla="*/ 1 h 116"/>
                <a:gd name="T8" fmla="*/ 4 w 249"/>
                <a:gd name="T9" fmla="*/ 1 h 116"/>
                <a:gd name="T10" fmla="*/ 4 w 249"/>
                <a:gd name="T11" fmla="*/ 1 h 116"/>
                <a:gd name="T12" fmla="*/ 3 w 249"/>
                <a:gd name="T13" fmla="*/ 2 h 116"/>
                <a:gd name="T14" fmla="*/ 3 w 249"/>
                <a:gd name="T15" fmla="*/ 2 h 116"/>
                <a:gd name="T16" fmla="*/ 3 w 249"/>
                <a:gd name="T17" fmla="*/ 2 h 116"/>
                <a:gd name="T18" fmla="*/ 2 w 249"/>
                <a:gd name="T19" fmla="*/ 2 h 116"/>
                <a:gd name="T20" fmla="*/ 2 w 249"/>
                <a:gd name="T21" fmla="*/ 2 h 116"/>
                <a:gd name="T22" fmla="*/ 2 w 249"/>
                <a:gd name="T23" fmla="*/ 2 h 116"/>
                <a:gd name="T24" fmla="*/ 1 w 249"/>
                <a:gd name="T25" fmla="*/ 2 h 116"/>
                <a:gd name="T26" fmla="*/ 1 w 249"/>
                <a:gd name="T27" fmla="*/ 2 h 116"/>
                <a:gd name="T28" fmla="*/ 1 w 249"/>
                <a:gd name="T29" fmla="*/ 2 h 116"/>
                <a:gd name="T30" fmla="*/ 1 w 249"/>
                <a:gd name="T31" fmla="*/ 2 h 116"/>
                <a:gd name="T32" fmla="*/ 0 w 249"/>
                <a:gd name="T33" fmla="*/ 2 h 116"/>
                <a:gd name="T34" fmla="*/ 1 w 249"/>
                <a:gd name="T35" fmla="*/ 2 h 116"/>
                <a:gd name="T36" fmla="*/ 1 w 249"/>
                <a:gd name="T37" fmla="*/ 2 h 116"/>
                <a:gd name="T38" fmla="*/ 1 w 249"/>
                <a:gd name="T39" fmla="*/ 2 h 116"/>
                <a:gd name="T40" fmla="*/ 1 w 249"/>
                <a:gd name="T41" fmla="*/ 2 h 116"/>
                <a:gd name="T42" fmla="*/ 2 w 249"/>
                <a:gd name="T43" fmla="*/ 2 h 116"/>
                <a:gd name="T44" fmla="*/ 2 w 249"/>
                <a:gd name="T45" fmla="*/ 2 h 116"/>
                <a:gd name="T46" fmla="*/ 2 w 249"/>
                <a:gd name="T47" fmla="*/ 2 h 116"/>
                <a:gd name="T48" fmla="*/ 3 w 249"/>
                <a:gd name="T49" fmla="*/ 2 h 116"/>
                <a:gd name="T50" fmla="*/ 3 w 249"/>
                <a:gd name="T51" fmla="*/ 1 h 116"/>
                <a:gd name="T52" fmla="*/ 4 w 249"/>
                <a:gd name="T53" fmla="*/ 1 h 116"/>
                <a:gd name="T54" fmla="*/ 4 w 249"/>
                <a:gd name="T55" fmla="*/ 1 h 116"/>
                <a:gd name="T56" fmla="*/ 4 w 249"/>
                <a:gd name="T57" fmla="*/ 1 h 116"/>
                <a:gd name="T58" fmla="*/ 4 w 249"/>
                <a:gd name="T59" fmla="*/ 1 h 116"/>
                <a:gd name="T60" fmla="*/ 4 w 249"/>
                <a:gd name="T61" fmla="*/ 1 h 116"/>
                <a:gd name="T62" fmla="*/ 4 w 249"/>
                <a:gd name="T63" fmla="*/ 0 h 116"/>
                <a:gd name="T64" fmla="*/ 4 w 249"/>
                <a:gd name="T65" fmla="*/ 0 h 116"/>
                <a:gd name="T66" fmla="*/ 4 w 249"/>
                <a:gd name="T67" fmla="*/ 0 h 1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49"/>
                <a:gd name="T103" fmla="*/ 0 h 116"/>
                <a:gd name="T104" fmla="*/ 249 w 249"/>
                <a:gd name="T105" fmla="*/ 116 h 1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49" h="116">
                  <a:moveTo>
                    <a:pt x="249" y="0"/>
                  </a:moveTo>
                  <a:lnTo>
                    <a:pt x="247" y="2"/>
                  </a:lnTo>
                  <a:lnTo>
                    <a:pt x="243" y="14"/>
                  </a:lnTo>
                  <a:lnTo>
                    <a:pt x="233" y="27"/>
                  </a:lnTo>
                  <a:lnTo>
                    <a:pt x="224" y="44"/>
                  </a:lnTo>
                  <a:lnTo>
                    <a:pt x="209" y="61"/>
                  </a:lnTo>
                  <a:lnTo>
                    <a:pt x="192" y="78"/>
                  </a:lnTo>
                  <a:lnTo>
                    <a:pt x="171" y="95"/>
                  </a:lnTo>
                  <a:lnTo>
                    <a:pt x="146" y="109"/>
                  </a:lnTo>
                  <a:lnTo>
                    <a:pt x="117" y="114"/>
                  </a:lnTo>
                  <a:lnTo>
                    <a:pt x="91" y="116"/>
                  </a:lnTo>
                  <a:lnTo>
                    <a:pt x="66" y="113"/>
                  </a:lnTo>
                  <a:lnTo>
                    <a:pt x="45" y="107"/>
                  </a:lnTo>
                  <a:lnTo>
                    <a:pt x="24" y="99"/>
                  </a:lnTo>
                  <a:lnTo>
                    <a:pt x="11" y="92"/>
                  </a:lnTo>
                  <a:lnTo>
                    <a:pt x="2" y="86"/>
                  </a:lnTo>
                  <a:lnTo>
                    <a:pt x="0" y="86"/>
                  </a:lnTo>
                  <a:lnTo>
                    <a:pt x="3" y="86"/>
                  </a:lnTo>
                  <a:lnTo>
                    <a:pt x="13" y="88"/>
                  </a:lnTo>
                  <a:lnTo>
                    <a:pt x="28" y="90"/>
                  </a:lnTo>
                  <a:lnTo>
                    <a:pt x="49" y="94"/>
                  </a:lnTo>
                  <a:lnTo>
                    <a:pt x="74" y="92"/>
                  </a:lnTo>
                  <a:lnTo>
                    <a:pt x="100" y="90"/>
                  </a:lnTo>
                  <a:lnTo>
                    <a:pt x="127" y="82"/>
                  </a:lnTo>
                  <a:lnTo>
                    <a:pt x="154" y="71"/>
                  </a:lnTo>
                  <a:lnTo>
                    <a:pt x="176" y="54"/>
                  </a:lnTo>
                  <a:lnTo>
                    <a:pt x="195" y="40"/>
                  </a:lnTo>
                  <a:lnTo>
                    <a:pt x="213" y="29"/>
                  </a:lnTo>
                  <a:lnTo>
                    <a:pt x="226" y="19"/>
                  </a:lnTo>
                  <a:lnTo>
                    <a:pt x="235" y="10"/>
                  </a:lnTo>
                  <a:lnTo>
                    <a:pt x="243" y="4"/>
                  </a:lnTo>
                  <a:lnTo>
                    <a:pt x="247" y="0"/>
                  </a:lnTo>
                  <a:lnTo>
                    <a:pt x="249" y="0"/>
                  </a:lnTo>
                  <a:close/>
                </a:path>
              </a:pathLst>
            </a:custGeom>
            <a:solidFill>
              <a:srgbClr val="EDEDED"/>
            </a:solidFill>
            <a:ln w="9525">
              <a:noFill/>
              <a:round/>
              <a:headEnd/>
              <a:tailEnd/>
            </a:ln>
          </p:spPr>
          <p:txBody>
            <a:bodyPr/>
            <a:lstStyle/>
            <a:p>
              <a:endParaRPr lang="en-GB"/>
            </a:p>
          </p:txBody>
        </p:sp>
        <p:sp>
          <p:nvSpPr>
            <p:cNvPr id="7248" name="Freeform 221"/>
            <p:cNvSpPr>
              <a:spLocks/>
            </p:cNvSpPr>
            <p:nvPr/>
          </p:nvSpPr>
          <p:spPr bwMode="auto">
            <a:xfrm>
              <a:off x="2820" y="1835"/>
              <a:ext cx="44" cy="49"/>
            </a:xfrm>
            <a:custGeom>
              <a:avLst/>
              <a:gdLst>
                <a:gd name="T0" fmla="*/ 1 w 87"/>
                <a:gd name="T1" fmla="*/ 0 h 97"/>
                <a:gd name="T2" fmla="*/ 1 w 87"/>
                <a:gd name="T3" fmla="*/ 0 h 97"/>
                <a:gd name="T4" fmla="*/ 1 w 87"/>
                <a:gd name="T5" fmla="*/ 1 h 97"/>
                <a:gd name="T6" fmla="*/ 1 w 87"/>
                <a:gd name="T7" fmla="*/ 1 h 97"/>
                <a:gd name="T8" fmla="*/ 1 w 87"/>
                <a:gd name="T9" fmla="*/ 1 h 97"/>
                <a:gd name="T10" fmla="*/ 1 w 87"/>
                <a:gd name="T11" fmla="*/ 1 h 97"/>
                <a:gd name="T12" fmla="*/ 1 w 87"/>
                <a:gd name="T13" fmla="*/ 1 h 97"/>
                <a:gd name="T14" fmla="*/ 1 w 87"/>
                <a:gd name="T15" fmla="*/ 1 h 97"/>
                <a:gd name="T16" fmla="*/ 1 w 87"/>
                <a:gd name="T17" fmla="*/ 1 h 97"/>
                <a:gd name="T18" fmla="*/ 1 w 87"/>
                <a:gd name="T19" fmla="*/ 1 h 97"/>
                <a:gd name="T20" fmla="*/ 1 w 87"/>
                <a:gd name="T21" fmla="*/ 2 h 97"/>
                <a:gd name="T22" fmla="*/ 1 w 87"/>
                <a:gd name="T23" fmla="*/ 2 h 97"/>
                <a:gd name="T24" fmla="*/ 2 w 87"/>
                <a:gd name="T25" fmla="*/ 2 h 97"/>
                <a:gd name="T26" fmla="*/ 2 w 87"/>
                <a:gd name="T27" fmla="*/ 2 h 97"/>
                <a:gd name="T28" fmla="*/ 2 w 87"/>
                <a:gd name="T29" fmla="*/ 2 h 97"/>
                <a:gd name="T30" fmla="*/ 2 w 87"/>
                <a:gd name="T31" fmla="*/ 2 h 97"/>
                <a:gd name="T32" fmla="*/ 2 w 87"/>
                <a:gd name="T33" fmla="*/ 2 h 97"/>
                <a:gd name="T34" fmla="*/ 2 w 87"/>
                <a:gd name="T35" fmla="*/ 2 h 97"/>
                <a:gd name="T36" fmla="*/ 2 w 87"/>
                <a:gd name="T37" fmla="*/ 2 h 97"/>
                <a:gd name="T38" fmla="*/ 2 w 87"/>
                <a:gd name="T39" fmla="*/ 2 h 97"/>
                <a:gd name="T40" fmla="*/ 2 w 87"/>
                <a:gd name="T41" fmla="*/ 2 h 97"/>
                <a:gd name="T42" fmla="*/ 1 w 87"/>
                <a:gd name="T43" fmla="*/ 2 h 97"/>
                <a:gd name="T44" fmla="*/ 1 w 87"/>
                <a:gd name="T45" fmla="*/ 2 h 97"/>
                <a:gd name="T46" fmla="*/ 1 w 87"/>
                <a:gd name="T47" fmla="*/ 2 h 97"/>
                <a:gd name="T48" fmla="*/ 1 w 87"/>
                <a:gd name="T49" fmla="*/ 2 h 97"/>
                <a:gd name="T50" fmla="*/ 1 w 87"/>
                <a:gd name="T51" fmla="*/ 1 h 97"/>
                <a:gd name="T52" fmla="*/ 1 w 87"/>
                <a:gd name="T53" fmla="*/ 1 h 97"/>
                <a:gd name="T54" fmla="*/ 0 w 87"/>
                <a:gd name="T55" fmla="*/ 1 h 97"/>
                <a:gd name="T56" fmla="*/ 1 w 87"/>
                <a:gd name="T57" fmla="*/ 1 h 97"/>
                <a:gd name="T58" fmla="*/ 1 w 87"/>
                <a:gd name="T59" fmla="*/ 1 h 97"/>
                <a:gd name="T60" fmla="*/ 1 w 87"/>
                <a:gd name="T61" fmla="*/ 1 h 97"/>
                <a:gd name="T62" fmla="*/ 1 w 87"/>
                <a:gd name="T63" fmla="*/ 0 h 97"/>
                <a:gd name="T64" fmla="*/ 1 w 87"/>
                <a:gd name="T65" fmla="*/ 0 h 97"/>
                <a:gd name="T66" fmla="*/ 1 w 87"/>
                <a:gd name="T67" fmla="*/ 0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7"/>
                <a:gd name="T103" fmla="*/ 0 h 97"/>
                <a:gd name="T104" fmla="*/ 87 w 87"/>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7" h="97">
                  <a:moveTo>
                    <a:pt x="13" y="0"/>
                  </a:moveTo>
                  <a:lnTo>
                    <a:pt x="13" y="0"/>
                  </a:lnTo>
                  <a:lnTo>
                    <a:pt x="15" y="6"/>
                  </a:lnTo>
                  <a:lnTo>
                    <a:pt x="17" y="12"/>
                  </a:lnTo>
                  <a:lnTo>
                    <a:pt x="21" y="21"/>
                  </a:lnTo>
                  <a:lnTo>
                    <a:pt x="25" y="31"/>
                  </a:lnTo>
                  <a:lnTo>
                    <a:pt x="30" y="40"/>
                  </a:lnTo>
                  <a:lnTo>
                    <a:pt x="36" y="48"/>
                  </a:lnTo>
                  <a:lnTo>
                    <a:pt x="42" y="55"/>
                  </a:lnTo>
                  <a:lnTo>
                    <a:pt x="47" y="61"/>
                  </a:lnTo>
                  <a:lnTo>
                    <a:pt x="57" y="69"/>
                  </a:lnTo>
                  <a:lnTo>
                    <a:pt x="63" y="74"/>
                  </a:lnTo>
                  <a:lnTo>
                    <a:pt x="70" y="80"/>
                  </a:lnTo>
                  <a:lnTo>
                    <a:pt x="76" y="86"/>
                  </a:lnTo>
                  <a:lnTo>
                    <a:pt x="82" y="92"/>
                  </a:lnTo>
                  <a:lnTo>
                    <a:pt x="85" y="93"/>
                  </a:lnTo>
                  <a:lnTo>
                    <a:pt x="87" y="95"/>
                  </a:lnTo>
                  <a:lnTo>
                    <a:pt x="85" y="95"/>
                  </a:lnTo>
                  <a:lnTo>
                    <a:pt x="82" y="95"/>
                  </a:lnTo>
                  <a:lnTo>
                    <a:pt x="76" y="97"/>
                  </a:lnTo>
                  <a:lnTo>
                    <a:pt x="68" y="97"/>
                  </a:lnTo>
                  <a:lnTo>
                    <a:pt x="59" y="93"/>
                  </a:lnTo>
                  <a:lnTo>
                    <a:pt x="47" y="88"/>
                  </a:lnTo>
                  <a:lnTo>
                    <a:pt x="36" y="78"/>
                  </a:lnTo>
                  <a:lnTo>
                    <a:pt x="23" y="67"/>
                  </a:lnTo>
                  <a:lnTo>
                    <a:pt x="9" y="50"/>
                  </a:lnTo>
                  <a:lnTo>
                    <a:pt x="4" y="36"/>
                  </a:lnTo>
                  <a:lnTo>
                    <a:pt x="0" y="25"/>
                  </a:lnTo>
                  <a:lnTo>
                    <a:pt x="2" y="16"/>
                  </a:lnTo>
                  <a:lnTo>
                    <a:pt x="6" y="8"/>
                  </a:lnTo>
                  <a:lnTo>
                    <a:pt x="9" y="4"/>
                  </a:lnTo>
                  <a:lnTo>
                    <a:pt x="11" y="0"/>
                  </a:lnTo>
                  <a:lnTo>
                    <a:pt x="13" y="0"/>
                  </a:lnTo>
                  <a:close/>
                </a:path>
              </a:pathLst>
            </a:custGeom>
            <a:solidFill>
              <a:srgbClr val="EDEDED"/>
            </a:solidFill>
            <a:ln w="9525">
              <a:noFill/>
              <a:round/>
              <a:headEnd/>
              <a:tailEnd/>
            </a:ln>
          </p:spPr>
          <p:txBody>
            <a:bodyPr/>
            <a:lstStyle/>
            <a:p>
              <a:endParaRPr lang="en-GB"/>
            </a:p>
          </p:txBody>
        </p:sp>
        <p:sp>
          <p:nvSpPr>
            <p:cNvPr id="7249" name="Freeform 222"/>
            <p:cNvSpPr>
              <a:spLocks/>
            </p:cNvSpPr>
            <p:nvPr/>
          </p:nvSpPr>
          <p:spPr bwMode="auto">
            <a:xfrm>
              <a:off x="2847" y="1870"/>
              <a:ext cx="29" cy="65"/>
            </a:xfrm>
            <a:custGeom>
              <a:avLst/>
              <a:gdLst>
                <a:gd name="T0" fmla="*/ 0 w 59"/>
                <a:gd name="T1" fmla="*/ 1 h 129"/>
                <a:gd name="T2" fmla="*/ 0 w 59"/>
                <a:gd name="T3" fmla="*/ 1 h 129"/>
                <a:gd name="T4" fmla="*/ 0 w 59"/>
                <a:gd name="T5" fmla="*/ 1 h 129"/>
                <a:gd name="T6" fmla="*/ 0 w 59"/>
                <a:gd name="T7" fmla="*/ 1 h 129"/>
                <a:gd name="T8" fmla="*/ 0 w 59"/>
                <a:gd name="T9" fmla="*/ 1 h 129"/>
                <a:gd name="T10" fmla="*/ 0 w 59"/>
                <a:gd name="T11" fmla="*/ 1 h 129"/>
                <a:gd name="T12" fmla="*/ 0 w 59"/>
                <a:gd name="T13" fmla="*/ 1 h 129"/>
                <a:gd name="T14" fmla="*/ 0 w 59"/>
                <a:gd name="T15" fmla="*/ 2 h 129"/>
                <a:gd name="T16" fmla="*/ 0 w 59"/>
                <a:gd name="T17" fmla="*/ 2 h 129"/>
                <a:gd name="T18" fmla="*/ 0 w 59"/>
                <a:gd name="T19" fmla="*/ 2 h 129"/>
                <a:gd name="T20" fmla="*/ 0 w 59"/>
                <a:gd name="T21" fmla="*/ 2 h 129"/>
                <a:gd name="T22" fmla="*/ 0 w 59"/>
                <a:gd name="T23" fmla="*/ 2 h 129"/>
                <a:gd name="T24" fmla="*/ 0 w 59"/>
                <a:gd name="T25" fmla="*/ 2 h 129"/>
                <a:gd name="T26" fmla="*/ 0 w 59"/>
                <a:gd name="T27" fmla="*/ 2 h 129"/>
                <a:gd name="T28" fmla="*/ 0 w 59"/>
                <a:gd name="T29" fmla="*/ 2 h 129"/>
                <a:gd name="T30" fmla="*/ 0 w 59"/>
                <a:gd name="T31" fmla="*/ 2 h 129"/>
                <a:gd name="T32" fmla="*/ 0 w 59"/>
                <a:gd name="T33" fmla="*/ 3 h 129"/>
                <a:gd name="T34" fmla="*/ 0 w 59"/>
                <a:gd name="T35" fmla="*/ 2 h 129"/>
                <a:gd name="T36" fmla="*/ 0 w 59"/>
                <a:gd name="T37" fmla="*/ 2 h 129"/>
                <a:gd name="T38" fmla="*/ 0 w 59"/>
                <a:gd name="T39" fmla="*/ 2 h 129"/>
                <a:gd name="T40" fmla="*/ 0 w 59"/>
                <a:gd name="T41" fmla="*/ 2 h 129"/>
                <a:gd name="T42" fmla="*/ 0 w 59"/>
                <a:gd name="T43" fmla="*/ 2 h 129"/>
                <a:gd name="T44" fmla="*/ 0 w 59"/>
                <a:gd name="T45" fmla="*/ 2 h 129"/>
                <a:gd name="T46" fmla="*/ 0 w 59"/>
                <a:gd name="T47" fmla="*/ 2 h 129"/>
                <a:gd name="T48" fmla="*/ 0 w 59"/>
                <a:gd name="T49" fmla="*/ 2 h 129"/>
                <a:gd name="T50" fmla="*/ 0 w 59"/>
                <a:gd name="T51" fmla="*/ 1 h 129"/>
                <a:gd name="T52" fmla="*/ 0 w 59"/>
                <a:gd name="T53" fmla="*/ 1 h 129"/>
                <a:gd name="T54" fmla="*/ 0 w 59"/>
                <a:gd name="T55" fmla="*/ 1 h 129"/>
                <a:gd name="T56" fmla="*/ 0 w 59"/>
                <a:gd name="T57" fmla="*/ 1 h 129"/>
                <a:gd name="T58" fmla="*/ 0 w 59"/>
                <a:gd name="T59" fmla="*/ 1 h 129"/>
                <a:gd name="T60" fmla="*/ 0 w 59"/>
                <a:gd name="T61" fmla="*/ 1 h 129"/>
                <a:gd name="T62" fmla="*/ 0 w 59"/>
                <a:gd name="T63" fmla="*/ 1 h 129"/>
                <a:gd name="T64" fmla="*/ 0 w 59"/>
                <a:gd name="T65" fmla="*/ 0 h 129"/>
                <a:gd name="T66" fmla="*/ 0 w 59"/>
                <a:gd name="T67" fmla="*/ 1 h 129"/>
                <a:gd name="T68" fmla="*/ 0 w 59"/>
                <a:gd name="T69" fmla="*/ 1 h 12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9"/>
                <a:gd name="T106" fmla="*/ 0 h 129"/>
                <a:gd name="T107" fmla="*/ 59 w 59"/>
                <a:gd name="T108" fmla="*/ 129 h 12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9" h="129">
                  <a:moveTo>
                    <a:pt x="25" y="21"/>
                  </a:moveTo>
                  <a:lnTo>
                    <a:pt x="25" y="22"/>
                  </a:lnTo>
                  <a:lnTo>
                    <a:pt x="25" y="26"/>
                  </a:lnTo>
                  <a:lnTo>
                    <a:pt x="25" y="30"/>
                  </a:lnTo>
                  <a:lnTo>
                    <a:pt x="29" y="40"/>
                  </a:lnTo>
                  <a:lnTo>
                    <a:pt x="29" y="47"/>
                  </a:lnTo>
                  <a:lnTo>
                    <a:pt x="32" y="57"/>
                  </a:lnTo>
                  <a:lnTo>
                    <a:pt x="36" y="66"/>
                  </a:lnTo>
                  <a:lnTo>
                    <a:pt x="40" y="76"/>
                  </a:lnTo>
                  <a:lnTo>
                    <a:pt x="42" y="85"/>
                  </a:lnTo>
                  <a:lnTo>
                    <a:pt x="46" y="95"/>
                  </a:lnTo>
                  <a:lnTo>
                    <a:pt x="50" y="104"/>
                  </a:lnTo>
                  <a:lnTo>
                    <a:pt x="53" y="112"/>
                  </a:lnTo>
                  <a:lnTo>
                    <a:pt x="55" y="118"/>
                  </a:lnTo>
                  <a:lnTo>
                    <a:pt x="57" y="123"/>
                  </a:lnTo>
                  <a:lnTo>
                    <a:pt x="57" y="127"/>
                  </a:lnTo>
                  <a:lnTo>
                    <a:pt x="59" y="129"/>
                  </a:lnTo>
                  <a:lnTo>
                    <a:pt x="57" y="127"/>
                  </a:lnTo>
                  <a:lnTo>
                    <a:pt x="53" y="125"/>
                  </a:lnTo>
                  <a:lnTo>
                    <a:pt x="48" y="119"/>
                  </a:lnTo>
                  <a:lnTo>
                    <a:pt x="42" y="114"/>
                  </a:lnTo>
                  <a:lnTo>
                    <a:pt x="34" y="104"/>
                  </a:lnTo>
                  <a:lnTo>
                    <a:pt x="27" y="95"/>
                  </a:lnTo>
                  <a:lnTo>
                    <a:pt x="19" y="83"/>
                  </a:lnTo>
                  <a:lnTo>
                    <a:pt x="13" y="70"/>
                  </a:lnTo>
                  <a:lnTo>
                    <a:pt x="10" y="55"/>
                  </a:lnTo>
                  <a:lnTo>
                    <a:pt x="6" y="43"/>
                  </a:lnTo>
                  <a:lnTo>
                    <a:pt x="4" y="30"/>
                  </a:lnTo>
                  <a:lnTo>
                    <a:pt x="2" y="21"/>
                  </a:lnTo>
                  <a:lnTo>
                    <a:pt x="0" y="11"/>
                  </a:lnTo>
                  <a:lnTo>
                    <a:pt x="0" y="5"/>
                  </a:lnTo>
                  <a:lnTo>
                    <a:pt x="0" y="2"/>
                  </a:lnTo>
                  <a:lnTo>
                    <a:pt x="2" y="0"/>
                  </a:lnTo>
                  <a:lnTo>
                    <a:pt x="25" y="21"/>
                  </a:lnTo>
                  <a:close/>
                </a:path>
              </a:pathLst>
            </a:custGeom>
            <a:solidFill>
              <a:srgbClr val="EDEDED"/>
            </a:solidFill>
            <a:ln w="9525">
              <a:noFill/>
              <a:round/>
              <a:headEnd/>
              <a:tailEnd/>
            </a:ln>
          </p:spPr>
          <p:txBody>
            <a:bodyPr/>
            <a:lstStyle/>
            <a:p>
              <a:endParaRPr lang="en-GB"/>
            </a:p>
          </p:txBody>
        </p:sp>
        <p:sp>
          <p:nvSpPr>
            <p:cNvPr id="7250" name="Freeform 223"/>
            <p:cNvSpPr>
              <a:spLocks/>
            </p:cNvSpPr>
            <p:nvPr/>
          </p:nvSpPr>
          <p:spPr bwMode="auto">
            <a:xfrm>
              <a:off x="2883" y="1892"/>
              <a:ext cx="22" cy="51"/>
            </a:xfrm>
            <a:custGeom>
              <a:avLst/>
              <a:gdLst>
                <a:gd name="T0" fmla="*/ 0 w 46"/>
                <a:gd name="T1" fmla="*/ 0 h 101"/>
                <a:gd name="T2" fmla="*/ 0 w 46"/>
                <a:gd name="T3" fmla="*/ 0 h 101"/>
                <a:gd name="T4" fmla="*/ 0 w 46"/>
                <a:gd name="T5" fmla="*/ 1 h 101"/>
                <a:gd name="T6" fmla="*/ 0 w 46"/>
                <a:gd name="T7" fmla="*/ 1 h 101"/>
                <a:gd name="T8" fmla="*/ 0 w 46"/>
                <a:gd name="T9" fmla="*/ 1 h 101"/>
                <a:gd name="T10" fmla="*/ 0 w 46"/>
                <a:gd name="T11" fmla="*/ 1 h 101"/>
                <a:gd name="T12" fmla="*/ 0 w 46"/>
                <a:gd name="T13" fmla="*/ 1 h 101"/>
                <a:gd name="T14" fmla="*/ 0 w 46"/>
                <a:gd name="T15" fmla="*/ 1 h 101"/>
                <a:gd name="T16" fmla="*/ 0 w 46"/>
                <a:gd name="T17" fmla="*/ 1 h 101"/>
                <a:gd name="T18" fmla="*/ 0 w 46"/>
                <a:gd name="T19" fmla="*/ 1 h 101"/>
                <a:gd name="T20" fmla="*/ 0 w 46"/>
                <a:gd name="T21" fmla="*/ 1 h 101"/>
                <a:gd name="T22" fmla="*/ 0 w 46"/>
                <a:gd name="T23" fmla="*/ 2 h 101"/>
                <a:gd name="T24" fmla="*/ 0 w 46"/>
                <a:gd name="T25" fmla="*/ 2 h 101"/>
                <a:gd name="T26" fmla="*/ 0 w 46"/>
                <a:gd name="T27" fmla="*/ 2 h 101"/>
                <a:gd name="T28" fmla="*/ 0 w 46"/>
                <a:gd name="T29" fmla="*/ 2 h 101"/>
                <a:gd name="T30" fmla="*/ 0 w 46"/>
                <a:gd name="T31" fmla="*/ 2 h 101"/>
                <a:gd name="T32" fmla="*/ 0 w 46"/>
                <a:gd name="T33" fmla="*/ 2 h 101"/>
                <a:gd name="T34" fmla="*/ 0 w 46"/>
                <a:gd name="T35" fmla="*/ 2 h 101"/>
                <a:gd name="T36" fmla="*/ 0 w 46"/>
                <a:gd name="T37" fmla="*/ 2 h 101"/>
                <a:gd name="T38" fmla="*/ 0 w 46"/>
                <a:gd name="T39" fmla="*/ 2 h 101"/>
                <a:gd name="T40" fmla="*/ 0 w 46"/>
                <a:gd name="T41" fmla="*/ 2 h 101"/>
                <a:gd name="T42" fmla="*/ 0 w 46"/>
                <a:gd name="T43" fmla="*/ 2 h 101"/>
                <a:gd name="T44" fmla="*/ 0 w 46"/>
                <a:gd name="T45" fmla="*/ 2 h 101"/>
                <a:gd name="T46" fmla="*/ 0 w 46"/>
                <a:gd name="T47" fmla="*/ 2 h 101"/>
                <a:gd name="T48" fmla="*/ 0 w 46"/>
                <a:gd name="T49" fmla="*/ 1 h 101"/>
                <a:gd name="T50" fmla="*/ 0 w 46"/>
                <a:gd name="T51" fmla="*/ 1 h 101"/>
                <a:gd name="T52" fmla="*/ 0 w 46"/>
                <a:gd name="T53" fmla="*/ 1 h 101"/>
                <a:gd name="T54" fmla="*/ 0 w 46"/>
                <a:gd name="T55" fmla="*/ 1 h 101"/>
                <a:gd name="T56" fmla="*/ 0 w 46"/>
                <a:gd name="T57" fmla="*/ 1 h 101"/>
                <a:gd name="T58" fmla="*/ 0 w 46"/>
                <a:gd name="T59" fmla="*/ 1 h 101"/>
                <a:gd name="T60" fmla="*/ 0 w 46"/>
                <a:gd name="T61" fmla="*/ 1 h 101"/>
                <a:gd name="T62" fmla="*/ 0 w 46"/>
                <a:gd name="T63" fmla="*/ 0 h 101"/>
                <a:gd name="T64" fmla="*/ 0 w 46"/>
                <a:gd name="T65" fmla="*/ 0 h 101"/>
                <a:gd name="T66" fmla="*/ 0 w 46"/>
                <a:gd name="T67" fmla="*/ 0 h 10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6"/>
                <a:gd name="T103" fmla="*/ 0 h 101"/>
                <a:gd name="T104" fmla="*/ 46 w 46"/>
                <a:gd name="T105" fmla="*/ 101 h 10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6" h="101">
                  <a:moveTo>
                    <a:pt x="0" y="0"/>
                  </a:moveTo>
                  <a:lnTo>
                    <a:pt x="0" y="0"/>
                  </a:lnTo>
                  <a:lnTo>
                    <a:pt x="2" y="4"/>
                  </a:lnTo>
                  <a:lnTo>
                    <a:pt x="6" y="8"/>
                  </a:lnTo>
                  <a:lnTo>
                    <a:pt x="10" y="16"/>
                  </a:lnTo>
                  <a:lnTo>
                    <a:pt x="14" y="21"/>
                  </a:lnTo>
                  <a:lnTo>
                    <a:pt x="17" y="31"/>
                  </a:lnTo>
                  <a:lnTo>
                    <a:pt x="19" y="37"/>
                  </a:lnTo>
                  <a:lnTo>
                    <a:pt x="23" y="44"/>
                  </a:lnTo>
                  <a:lnTo>
                    <a:pt x="23" y="52"/>
                  </a:lnTo>
                  <a:lnTo>
                    <a:pt x="25" y="59"/>
                  </a:lnTo>
                  <a:lnTo>
                    <a:pt x="27" y="69"/>
                  </a:lnTo>
                  <a:lnTo>
                    <a:pt x="29" y="78"/>
                  </a:lnTo>
                  <a:lnTo>
                    <a:pt x="31" y="86"/>
                  </a:lnTo>
                  <a:lnTo>
                    <a:pt x="33" y="94"/>
                  </a:lnTo>
                  <a:lnTo>
                    <a:pt x="33" y="99"/>
                  </a:lnTo>
                  <a:lnTo>
                    <a:pt x="35" y="101"/>
                  </a:lnTo>
                  <a:lnTo>
                    <a:pt x="36" y="99"/>
                  </a:lnTo>
                  <a:lnTo>
                    <a:pt x="38" y="95"/>
                  </a:lnTo>
                  <a:lnTo>
                    <a:pt x="42" y="92"/>
                  </a:lnTo>
                  <a:lnTo>
                    <a:pt x="42" y="84"/>
                  </a:lnTo>
                  <a:lnTo>
                    <a:pt x="46" y="76"/>
                  </a:lnTo>
                  <a:lnTo>
                    <a:pt x="46" y="65"/>
                  </a:lnTo>
                  <a:lnTo>
                    <a:pt x="46" y="52"/>
                  </a:lnTo>
                  <a:lnTo>
                    <a:pt x="42" y="37"/>
                  </a:lnTo>
                  <a:lnTo>
                    <a:pt x="36" y="25"/>
                  </a:lnTo>
                  <a:lnTo>
                    <a:pt x="29" y="16"/>
                  </a:lnTo>
                  <a:lnTo>
                    <a:pt x="21" y="10"/>
                  </a:lnTo>
                  <a:lnTo>
                    <a:pt x="14" y="4"/>
                  </a:lnTo>
                  <a:lnTo>
                    <a:pt x="6" y="2"/>
                  </a:lnTo>
                  <a:lnTo>
                    <a:pt x="2" y="0"/>
                  </a:lnTo>
                  <a:lnTo>
                    <a:pt x="0" y="0"/>
                  </a:lnTo>
                  <a:close/>
                </a:path>
              </a:pathLst>
            </a:custGeom>
            <a:solidFill>
              <a:srgbClr val="EDEDED"/>
            </a:solidFill>
            <a:ln w="9525">
              <a:noFill/>
              <a:round/>
              <a:headEnd/>
              <a:tailEnd/>
            </a:ln>
          </p:spPr>
          <p:txBody>
            <a:bodyPr/>
            <a:lstStyle/>
            <a:p>
              <a:endParaRPr lang="en-GB"/>
            </a:p>
          </p:txBody>
        </p:sp>
        <p:sp>
          <p:nvSpPr>
            <p:cNvPr id="7251" name="Freeform 224"/>
            <p:cNvSpPr>
              <a:spLocks/>
            </p:cNvSpPr>
            <p:nvPr/>
          </p:nvSpPr>
          <p:spPr bwMode="auto">
            <a:xfrm>
              <a:off x="2947" y="1885"/>
              <a:ext cx="54" cy="68"/>
            </a:xfrm>
            <a:custGeom>
              <a:avLst/>
              <a:gdLst>
                <a:gd name="T0" fmla="*/ 2 w 108"/>
                <a:gd name="T1" fmla="*/ 0 h 137"/>
                <a:gd name="T2" fmla="*/ 2 w 108"/>
                <a:gd name="T3" fmla="*/ 0 h 137"/>
                <a:gd name="T4" fmla="*/ 2 w 108"/>
                <a:gd name="T5" fmla="*/ 0 h 137"/>
                <a:gd name="T6" fmla="*/ 2 w 108"/>
                <a:gd name="T7" fmla="*/ 0 h 137"/>
                <a:gd name="T8" fmla="*/ 2 w 108"/>
                <a:gd name="T9" fmla="*/ 0 h 137"/>
                <a:gd name="T10" fmla="*/ 2 w 108"/>
                <a:gd name="T11" fmla="*/ 0 h 137"/>
                <a:gd name="T12" fmla="*/ 2 w 108"/>
                <a:gd name="T13" fmla="*/ 0 h 137"/>
                <a:gd name="T14" fmla="*/ 2 w 108"/>
                <a:gd name="T15" fmla="*/ 1 h 137"/>
                <a:gd name="T16" fmla="*/ 1 w 108"/>
                <a:gd name="T17" fmla="*/ 1 h 137"/>
                <a:gd name="T18" fmla="*/ 1 w 108"/>
                <a:gd name="T19" fmla="*/ 1 h 137"/>
                <a:gd name="T20" fmla="*/ 1 w 108"/>
                <a:gd name="T21" fmla="*/ 1 h 137"/>
                <a:gd name="T22" fmla="*/ 1 w 108"/>
                <a:gd name="T23" fmla="*/ 1 h 137"/>
                <a:gd name="T24" fmla="*/ 1 w 108"/>
                <a:gd name="T25" fmla="*/ 2 h 137"/>
                <a:gd name="T26" fmla="*/ 1 w 108"/>
                <a:gd name="T27" fmla="*/ 2 h 137"/>
                <a:gd name="T28" fmla="*/ 1 w 108"/>
                <a:gd name="T29" fmla="*/ 2 h 137"/>
                <a:gd name="T30" fmla="*/ 0 w 108"/>
                <a:gd name="T31" fmla="*/ 2 h 137"/>
                <a:gd name="T32" fmla="*/ 0 w 108"/>
                <a:gd name="T33" fmla="*/ 2 h 137"/>
                <a:gd name="T34" fmla="*/ 1 w 108"/>
                <a:gd name="T35" fmla="*/ 2 h 137"/>
                <a:gd name="T36" fmla="*/ 1 w 108"/>
                <a:gd name="T37" fmla="*/ 2 h 137"/>
                <a:gd name="T38" fmla="*/ 1 w 108"/>
                <a:gd name="T39" fmla="*/ 2 h 137"/>
                <a:gd name="T40" fmla="*/ 1 w 108"/>
                <a:gd name="T41" fmla="*/ 2 h 137"/>
                <a:gd name="T42" fmla="*/ 1 w 108"/>
                <a:gd name="T43" fmla="*/ 1 h 137"/>
                <a:gd name="T44" fmla="*/ 2 w 108"/>
                <a:gd name="T45" fmla="*/ 1 h 137"/>
                <a:gd name="T46" fmla="*/ 2 w 108"/>
                <a:gd name="T47" fmla="*/ 1 h 137"/>
                <a:gd name="T48" fmla="*/ 2 w 108"/>
                <a:gd name="T49" fmla="*/ 1 h 137"/>
                <a:gd name="T50" fmla="*/ 2 w 108"/>
                <a:gd name="T51" fmla="*/ 1 h 137"/>
                <a:gd name="T52" fmla="*/ 2 w 108"/>
                <a:gd name="T53" fmla="*/ 0 h 137"/>
                <a:gd name="T54" fmla="*/ 2 w 108"/>
                <a:gd name="T55" fmla="*/ 0 h 137"/>
                <a:gd name="T56" fmla="*/ 2 w 108"/>
                <a:gd name="T57" fmla="*/ 0 h 137"/>
                <a:gd name="T58" fmla="*/ 2 w 108"/>
                <a:gd name="T59" fmla="*/ 0 h 137"/>
                <a:gd name="T60" fmla="*/ 2 w 108"/>
                <a:gd name="T61" fmla="*/ 0 h 137"/>
                <a:gd name="T62" fmla="*/ 2 w 108"/>
                <a:gd name="T63" fmla="*/ 0 h 137"/>
                <a:gd name="T64" fmla="*/ 2 w 108"/>
                <a:gd name="T65" fmla="*/ 0 h 137"/>
                <a:gd name="T66" fmla="*/ 2 w 108"/>
                <a:gd name="T67" fmla="*/ 0 h 1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08"/>
                <a:gd name="T103" fmla="*/ 0 h 137"/>
                <a:gd name="T104" fmla="*/ 108 w 108"/>
                <a:gd name="T105" fmla="*/ 137 h 1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08" h="137">
                  <a:moveTo>
                    <a:pt x="102" y="0"/>
                  </a:moveTo>
                  <a:lnTo>
                    <a:pt x="102" y="2"/>
                  </a:lnTo>
                  <a:lnTo>
                    <a:pt x="100" y="8"/>
                  </a:lnTo>
                  <a:lnTo>
                    <a:pt x="97" y="17"/>
                  </a:lnTo>
                  <a:lnTo>
                    <a:pt x="93" y="31"/>
                  </a:lnTo>
                  <a:lnTo>
                    <a:pt x="85" y="44"/>
                  </a:lnTo>
                  <a:lnTo>
                    <a:pt x="78" y="59"/>
                  </a:lnTo>
                  <a:lnTo>
                    <a:pt x="68" y="74"/>
                  </a:lnTo>
                  <a:lnTo>
                    <a:pt x="57" y="90"/>
                  </a:lnTo>
                  <a:lnTo>
                    <a:pt x="41" y="103"/>
                  </a:lnTo>
                  <a:lnTo>
                    <a:pt x="32" y="114"/>
                  </a:lnTo>
                  <a:lnTo>
                    <a:pt x="20" y="122"/>
                  </a:lnTo>
                  <a:lnTo>
                    <a:pt x="15" y="128"/>
                  </a:lnTo>
                  <a:lnTo>
                    <a:pt x="7" y="131"/>
                  </a:lnTo>
                  <a:lnTo>
                    <a:pt x="3" y="135"/>
                  </a:lnTo>
                  <a:lnTo>
                    <a:pt x="0" y="137"/>
                  </a:lnTo>
                  <a:lnTo>
                    <a:pt x="1" y="137"/>
                  </a:lnTo>
                  <a:lnTo>
                    <a:pt x="9" y="137"/>
                  </a:lnTo>
                  <a:lnTo>
                    <a:pt x="20" y="133"/>
                  </a:lnTo>
                  <a:lnTo>
                    <a:pt x="36" y="131"/>
                  </a:lnTo>
                  <a:lnTo>
                    <a:pt x="51" y="124"/>
                  </a:lnTo>
                  <a:lnTo>
                    <a:pt x="66" y="114"/>
                  </a:lnTo>
                  <a:lnTo>
                    <a:pt x="79" y="101"/>
                  </a:lnTo>
                  <a:lnTo>
                    <a:pt x="93" y="86"/>
                  </a:lnTo>
                  <a:lnTo>
                    <a:pt x="100" y="65"/>
                  </a:lnTo>
                  <a:lnTo>
                    <a:pt x="106" y="50"/>
                  </a:lnTo>
                  <a:lnTo>
                    <a:pt x="108" y="34"/>
                  </a:lnTo>
                  <a:lnTo>
                    <a:pt x="108" y="23"/>
                  </a:lnTo>
                  <a:lnTo>
                    <a:pt x="106" y="12"/>
                  </a:lnTo>
                  <a:lnTo>
                    <a:pt x="104" y="4"/>
                  </a:lnTo>
                  <a:lnTo>
                    <a:pt x="102" y="0"/>
                  </a:lnTo>
                  <a:close/>
                </a:path>
              </a:pathLst>
            </a:custGeom>
            <a:solidFill>
              <a:srgbClr val="EDEDED"/>
            </a:solidFill>
            <a:ln w="9525">
              <a:noFill/>
              <a:round/>
              <a:headEnd/>
              <a:tailEnd/>
            </a:ln>
          </p:spPr>
          <p:txBody>
            <a:bodyPr/>
            <a:lstStyle/>
            <a:p>
              <a:endParaRPr lang="en-GB"/>
            </a:p>
          </p:txBody>
        </p:sp>
        <p:sp>
          <p:nvSpPr>
            <p:cNvPr id="7252" name="Freeform 225"/>
            <p:cNvSpPr>
              <a:spLocks/>
            </p:cNvSpPr>
            <p:nvPr/>
          </p:nvSpPr>
          <p:spPr bwMode="auto">
            <a:xfrm>
              <a:off x="2893" y="1952"/>
              <a:ext cx="50" cy="30"/>
            </a:xfrm>
            <a:custGeom>
              <a:avLst/>
              <a:gdLst>
                <a:gd name="T0" fmla="*/ 2 w 99"/>
                <a:gd name="T1" fmla="*/ 0 h 61"/>
                <a:gd name="T2" fmla="*/ 2 w 99"/>
                <a:gd name="T3" fmla="*/ 0 h 61"/>
                <a:gd name="T4" fmla="*/ 2 w 99"/>
                <a:gd name="T5" fmla="*/ 0 h 61"/>
                <a:gd name="T6" fmla="*/ 2 w 99"/>
                <a:gd name="T7" fmla="*/ 0 h 61"/>
                <a:gd name="T8" fmla="*/ 2 w 99"/>
                <a:gd name="T9" fmla="*/ 0 h 61"/>
                <a:gd name="T10" fmla="*/ 2 w 99"/>
                <a:gd name="T11" fmla="*/ 0 h 61"/>
                <a:gd name="T12" fmla="*/ 2 w 99"/>
                <a:gd name="T13" fmla="*/ 0 h 61"/>
                <a:gd name="T14" fmla="*/ 1 w 99"/>
                <a:gd name="T15" fmla="*/ 0 h 61"/>
                <a:gd name="T16" fmla="*/ 1 w 99"/>
                <a:gd name="T17" fmla="*/ 0 h 61"/>
                <a:gd name="T18" fmla="*/ 1 w 99"/>
                <a:gd name="T19" fmla="*/ 0 h 61"/>
                <a:gd name="T20" fmla="*/ 1 w 99"/>
                <a:gd name="T21" fmla="*/ 0 h 61"/>
                <a:gd name="T22" fmla="*/ 1 w 99"/>
                <a:gd name="T23" fmla="*/ 0 h 61"/>
                <a:gd name="T24" fmla="*/ 1 w 99"/>
                <a:gd name="T25" fmla="*/ 0 h 61"/>
                <a:gd name="T26" fmla="*/ 1 w 99"/>
                <a:gd name="T27" fmla="*/ 0 h 61"/>
                <a:gd name="T28" fmla="*/ 1 w 99"/>
                <a:gd name="T29" fmla="*/ 0 h 61"/>
                <a:gd name="T30" fmla="*/ 0 w 99"/>
                <a:gd name="T31" fmla="*/ 0 h 61"/>
                <a:gd name="T32" fmla="*/ 0 w 99"/>
                <a:gd name="T33" fmla="*/ 0 h 61"/>
                <a:gd name="T34" fmla="*/ 0 w 99"/>
                <a:gd name="T35" fmla="*/ 0 h 61"/>
                <a:gd name="T36" fmla="*/ 1 w 99"/>
                <a:gd name="T37" fmla="*/ 0 h 61"/>
                <a:gd name="T38" fmla="*/ 1 w 99"/>
                <a:gd name="T39" fmla="*/ 0 h 61"/>
                <a:gd name="T40" fmla="*/ 1 w 99"/>
                <a:gd name="T41" fmla="*/ 0 h 61"/>
                <a:gd name="T42" fmla="*/ 1 w 99"/>
                <a:gd name="T43" fmla="*/ 0 h 61"/>
                <a:gd name="T44" fmla="*/ 1 w 99"/>
                <a:gd name="T45" fmla="*/ 0 h 61"/>
                <a:gd name="T46" fmla="*/ 1 w 99"/>
                <a:gd name="T47" fmla="*/ 0 h 61"/>
                <a:gd name="T48" fmla="*/ 1 w 99"/>
                <a:gd name="T49" fmla="*/ 0 h 61"/>
                <a:gd name="T50" fmla="*/ 1 w 99"/>
                <a:gd name="T51" fmla="*/ 0 h 61"/>
                <a:gd name="T52" fmla="*/ 2 w 99"/>
                <a:gd name="T53" fmla="*/ 0 h 61"/>
                <a:gd name="T54" fmla="*/ 2 w 99"/>
                <a:gd name="T55" fmla="*/ 0 h 61"/>
                <a:gd name="T56" fmla="*/ 2 w 99"/>
                <a:gd name="T57" fmla="*/ 0 h 61"/>
                <a:gd name="T58" fmla="*/ 2 w 99"/>
                <a:gd name="T59" fmla="*/ 0 h 61"/>
                <a:gd name="T60" fmla="*/ 2 w 99"/>
                <a:gd name="T61" fmla="*/ 0 h 61"/>
                <a:gd name="T62" fmla="*/ 2 w 99"/>
                <a:gd name="T63" fmla="*/ 0 h 61"/>
                <a:gd name="T64" fmla="*/ 2 w 99"/>
                <a:gd name="T65" fmla="*/ 0 h 61"/>
                <a:gd name="T66" fmla="*/ 2 w 99"/>
                <a:gd name="T67" fmla="*/ 0 h 6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9"/>
                <a:gd name="T103" fmla="*/ 0 h 61"/>
                <a:gd name="T104" fmla="*/ 99 w 99"/>
                <a:gd name="T105" fmla="*/ 61 h 6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9" h="61">
                  <a:moveTo>
                    <a:pt x="99" y="40"/>
                  </a:moveTo>
                  <a:lnTo>
                    <a:pt x="97" y="40"/>
                  </a:lnTo>
                  <a:lnTo>
                    <a:pt x="95" y="40"/>
                  </a:lnTo>
                  <a:lnTo>
                    <a:pt x="90" y="40"/>
                  </a:lnTo>
                  <a:lnTo>
                    <a:pt x="86" y="40"/>
                  </a:lnTo>
                  <a:lnTo>
                    <a:pt x="78" y="38"/>
                  </a:lnTo>
                  <a:lnTo>
                    <a:pt x="71" y="38"/>
                  </a:lnTo>
                  <a:lnTo>
                    <a:pt x="61" y="36"/>
                  </a:lnTo>
                  <a:lnTo>
                    <a:pt x="52" y="34"/>
                  </a:lnTo>
                  <a:lnTo>
                    <a:pt x="40" y="31"/>
                  </a:lnTo>
                  <a:lnTo>
                    <a:pt x="31" y="25"/>
                  </a:lnTo>
                  <a:lnTo>
                    <a:pt x="21" y="19"/>
                  </a:lnTo>
                  <a:lnTo>
                    <a:pt x="14" y="15"/>
                  </a:lnTo>
                  <a:lnTo>
                    <a:pt x="8" y="8"/>
                  </a:lnTo>
                  <a:lnTo>
                    <a:pt x="4" y="4"/>
                  </a:lnTo>
                  <a:lnTo>
                    <a:pt x="0" y="0"/>
                  </a:lnTo>
                  <a:lnTo>
                    <a:pt x="0" y="2"/>
                  </a:lnTo>
                  <a:lnTo>
                    <a:pt x="2" y="8"/>
                  </a:lnTo>
                  <a:lnTo>
                    <a:pt x="4" y="15"/>
                  </a:lnTo>
                  <a:lnTo>
                    <a:pt x="12" y="25"/>
                  </a:lnTo>
                  <a:lnTo>
                    <a:pt x="17" y="34"/>
                  </a:lnTo>
                  <a:lnTo>
                    <a:pt x="25" y="46"/>
                  </a:lnTo>
                  <a:lnTo>
                    <a:pt x="36" y="53"/>
                  </a:lnTo>
                  <a:lnTo>
                    <a:pt x="50" y="59"/>
                  </a:lnTo>
                  <a:lnTo>
                    <a:pt x="63" y="61"/>
                  </a:lnTo>
                  <a:lnTo>
                    <a:pt x="72" y="59"/>
                  </a:lnTo>
                  <a:lnTo>
                    <a:pt x="82" y="57"/>
                  </a:lnTo>
                  <a:lnTo>
                    <a:pt x="88" y="51"/>
                  </a:lnTo>
                  <a:lnTo>
                    <a:pt x="91" y="48"/>
                  </a:lnTo>
                  <a:lnTo>
                    <a:pt x="95" y="42"/>
                  </a:lnTo>
                  <a:lnTo>
                    <a:pt x="99" y="40"/>
                  </a:lnTo>
                  <a:close/>
                </a:path>
              </a:pathLst>
            </a:custGeom>
            <a:solidFill>
              <a:srgbClr val="EDEDED"/>
            </a:solidFill>
            <a:ln w="9525">
              <a:noFill/>
              <a:round/>
              <a:headEnd/>
              <a:tailEnd/>
            </a:ln>
          </p:spPr>
          <p:txBody>
            <a:bodyPr/>
            <a:lstStyle/>
            <a:p>
              <a:endParaRPr lang="en-GB"/>
            </a:p>
          </p:txBody>
        </p:sp>
        <p:sp>
          <p:nvSpPr>
            <p:cNvPr id="7253" name="Freeform 226"/>
            <p:cNvSpPr>
              <a:spLocks/>
            </p:cNvSpPr>
            <p:nvPr/>
          </p:nvSpPr>
          <p:spPr bwMode="auto">
            <a:xfrm>
              <a:off x="2940" y="1988"/>
              <a:ext cx="57" cy="28"/>
            </a:xfrm>
            <a:custGeom>
              <a:avLst/>
              <a:gdLst>
                <a:gd name="T0" fmla="*/ 1 w 114"/>
                <a:gd name="T1" fmla="*/ 1 h 56"/>
                <a:gd name="T2" fmla="*/ 1 w 114"/>
                <a:gd name="T3" fmla="*/ 1 h 56"/>
                <a:gd name="T4" fmla="*/ 1 w 114"/>
                <a:gd name="T5" fmla="*/ 1 h 56"/>
                <a:gd name="T6" fmla="*/ 1 w 114"/>
                <a:gd name="T7" fmla="*/ 1 h 56"/>
                <a:gd name="T8" fmla="*/ 1 w 114"/>
                <a:gd name="T9" fmla="*/ 1 h 56"/>
                <a:gd name="T10" fmla="*/ 1 w 114"/>
                <a:gd name="T11" fmla="*/ 1 h 56"/>
                <a:gd name="T12" fmla="*/ 1 w 114"/>
                <a:gd name="T13" fmla="*/ 1 h 56"/>
                <a:gd name="T14" fmla="*/ 1 w 114"/>
                <a:gd name="T15" fmla="*/ 1 h 56"/>
                <a:gd name="T16" fmla="*/ 1 w 114"/>
                <a:gd name="T17" fmla="*/ 1 h 56"/>
                <a:gd name="T18" fmla="*/ 2 w 114"/>
                <a:gd name="T19" fmla="*/ 1 h 56"/>
                <a:gd name="T20" fmla="*/ 2 w 114"/>
                <a:gd name="T21" fmla="*/ 1 h 56"/>
                <a:gd name="T22" fmla="*/ 2 w 114"/>
                <a:gd name="T23" fmla="*/ 1 h 56"/>
                <a:gd name="T24" fmla="*/ 2 w 114"/>
                <a:gd name="T25" fmla="*/ 1 h 56"/>
                <a:gd name="T26" fmla="*/ 2 w 114"/>
                <a:gd name="T27" fmla="*/ 1 h 56"/>
                <a:gd name="T28" fmla="*/ 2 w 114"/>
                <a:gd name="T29" fmla="*/ 1 h 56"/>
                <a:gd name="T30" fmla="*/ 2 w 114"/>
                <a:gd name="T31" fmla="*/ 1 h 56"/>
                <a:gd name="T32" fmla="*/ 2 w 114"/>
                <a:gd name="T33" fmla="*/ 1 h 56"/>
                <a:gd name="T34" fmla="*/ 2 w 114"/>
                <a:gd name="T35" fmla="*/ 1 h 56"/>
                <a:gd name="T36" fmla="*/ 2 w 114"/>
                <a:gd name="T37" fmla="*/ 1 h 56"/>
                <a:gd name="T38" fmla="*/ 2 w 114"/>
                <a:gd name="T39" fmla="*/ 1 h 56"/>
                <a:gd name="T40" fmla="*/ 2 w 114"/>
                <a:gd name="T41" fmla="*/ 1 h 56"/>
                <a:gd name="T42" fmla="*/ 2 w 114"/>
                <a:gd name="T43" fmla="*/ 1 h 56"/>
                <a:gd name="T44" fmla="*/ 2 w 114"/>
                <a:gd name="T45" fmla="*/ 0 h 56"/>
                <a:gd name="T46" fmla="*/ 2 w 114"/>
                <a:gd name="T47" fmla="*/ 0 h 56"/>
                <a:gd name="T48" fmla="*/ 1 w 114"/>
                <a:gd name="T49" fmla="*/ 1 h 56"/>
                <a:gd name="T50" fmla="*/ 1 w 114"/>
                <a:gd name="T51" fmla="*/ 1 h 56"/>
                <a:gd name="T52" fmla="*/ 1 w 114"/>
                <a:gd name="T53" fmla="*/ 1 h 56"/>
                <a:gd name="T54" fmla="*/ 1 w 114"/>
                <a:gd name="T55" fmla="*/ 1 h 56"/>
                <a:gd name="T56" fmla="*/ 1 w 114"/>
                <a:gd name="T57" fmla="*/ 1 h 56"/>
                <a:gd name="T58" fmla="*/ 1 w 114"/>
                <a:gd name="T59" fmla="*/ 1 h 56"/>
                <a:gd name="T60" fmla="*/ 1 w 114"/>
                <a:gd name="T61" fmla="*/ 1 h 56"/>
                <a:gd name="T62" fmla="*/ 1 w 114"/>
                <a:gd name="T63" fmla="*/ 1 h 56"/>
                <a:gd name="T64" fmla="*/ 0 w 114"/>
                <a:gd name="T65" fmla="*/ 1 h 56"/>
                <a:gd name="T66" fmla="*/ 0 w 114"/>
                <a:gd name="T67" fmla="*/ 1 h 56"/>
                <a:gd name="T68" fmla="*/ 0 w 114"/>
                <a:gd name="T69" fmla="*/ 1 h 56"/>
                <a:gd name="T70" fmla="*/ 0 w 114"/>
                <a:gd name="T71" fmla="*/ 1 h 56"/>
                <a:gd name="T72" fmla="*/ 1 w 114"/>
                <a:gd name="T73" fmla="*/ 1 h 56"/>
                <a:gd name="T74" fmla="*/ 1 w 114"/>
                <a:gd name="T75" fmla="*/ 1 h 56"/>
                <a:gd name="T76" fmla="*/ 1 w 114"/>
                <a:gd name="T77" fmla="*/ 1 h 56"/>
                <a:gd name="T78" fmla="*/ 1 w 114"/>
                <a:gd name="T79" fmla="*/ 1 h 56"/>
                <a:gd name="T80" fmla="*/ 1 w 114"/>
                <a:gd name="T81" fmla="*/ 1 h 56"/>
                <a:gd name="T82" fmla="*/ 1 w 114"/>
                <a:gd name="T83" fmla="*/ 1 h 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4"/>
                <a:gd name="T127" fmla="*/ 0 h 56"/>
                <a:gd name="T128" fmla="*/ 114 w 114"/>
                <a:gd name="T129" fmla="*/ 56 h 5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4" h="56">
                  <a:moveTo>
                    <a:pt x="4" y="56"/>
                  </a:moveTo>
                  <a:lnTo>
                    <a:pt x="4" y="56"/>
                  </a:lnTo>
                  <a:lnTo>
                    <a:pt x="8" y="52"/>
                  </a:lnTo>
                  <a:lnTo>
                    <a:pt x="12" y="46"/>
                  </a:lnTo>
                  <a:lnTo>
                    <a:pt x="17" y="40"/>
                  </a:lnTo>
                  <a:lnTo>
                    <a:pt x="25" y="35"/>
                  </a:lnTo>
                  <a:lnTo>
                    <a:pt x="35" y="29"/>
                  </a:lnTo>
                  <a:lnTo>
                    <a:pt x="44" y="23"/>
                  </a:lnTo>
                  <a:lnTo>
                    <a:pt x="56" y="21"/>
                  </a:lnTo>
                  <a:lnTo>
                    <a:pt x="65" y="19"/>
                  </a:lnTo>
                  <a:lnTo>
                    <a:pt x="76" y="18"/>
                  </a:lnTo>
                  <a:lnTo>
                    <a:pt x="86" y="16"/>
                  </a:lnTo>
                  <a:lnTo>
                    <a:pt x="95" y="16"/>
                  </a:lnTo>
                  <a:lnTo>
                    <a:pt x="103" y="16"/>
                  </a:lnTo>
                  <a:lnTo>
                    <a:pt x="109" y="16"/>
                  </a:lnTo>
                  <a:lnTo>
                    <a:pt x="113" y="16"/>
                  </a:lnTo>
                  <a:lnTo>
                    <a:pt x="114" y="18"/>
                  </a:lnTo>
                  <a:lnTo>
                    <a:pt x="113" y="16"/>
                  </a:lnTo>
                  <a:lnTo>
                    <a:pt x="109" y="12"/>
                  </a:lnTo>
                  <a:lnTo>
                    <a:pt x="103" y="10"/>
                  </a:lnTo>
                  <a:lnTo>
                    <a:pt x="97" y="6"/>
                  </a:lnTo>
                  <a:lnTo>
                    <a:pt x="86" y="4"/>
                  </a:lnTo>
                  <a:lnTo>
                    <a:pt x="76" y="0"/>
                  </a:lnTo>
                  <a:lnTo>
                    <a:pt x="65" y="0"/>
                  </a:lnTo>
                  <a:lnTo>
                    <a:pt x="54" y="2"/>
                  </a:lnTo>
                  <a:lnTo>
                    <a:pt x="40" y="2"/>
                  </a:lnTo>
                  <a:lnTo>
                    <a:pt x="31" y="4"/>
                  </a:lnTo>
                  <a:lnTo>
                    <a:pt x="21" y="8"/>
                  </a:lnTo>
                  <a:lnTo>
                    <a:pt x="14" y="12"/>
                  </a:lnTo>
                  <a:lnTo>
                    <a:pt x="8" y="16"/>
                  </a:lnTo>
                  <a:lnTo>
                    <a:pt x="4" y="19"/>
                  </a:lnTo>
                  <a:lnTo>
                    <a:pt x="2" y="21"/>
                  </a:lnTo>
                  <a:lnTo>
                    <a:pt x="0" y="25"/>
                  </a:lnTo>
                  <a:lnTo>
                    <a:pt x="0" y="27"/>
                  </a:lnTo>
                  <a:lnTo>
                    <a:pt x="0" y="33"/>
                  </a:lnTo>
                  <a:lnTo>
                    <a:pt x="0" y="37"/>
                  </a:lnTo>
                  <a:lnTo>
                    <a:pt x="2" y="42"/>
                  </a:lnTo>
                  <a:lnTo>
                    <a:pt x="2" y="48"/>
                  </a:lnTo>
                  <a:lnTo>
                    <a:pt x="2" y="52"/>
                  </a:lnTo>
                  <a:lnTo>
                    <a:pt x="4" y="56"/>
                  </a:lnTo>
                  <a:close/>
                </a:path>
              </a:pathLst>
            </a:custGeom>
            <a:solidFill>
              <a:srgbClr val="EDEDED"/>
            </a:solidFill>
            <a:ln w="9525">
              <a:noFill/>
              <a:round/>
              <a:headEnd/>
              <a:tailEnd/>
            </a:ln>
          </p:spPr>
          <p:txBody>
            <a:bodyPr/>
            <a:lstStyle/>
            <a:p>
              <a:endParaRPr lang="en-GB"/>
            </a:p>
          </p:txBody>
        </p:sp>
        <p:sp>
          <p:nvSpPr>
            <p:cNvPr id="7254" name="Freeform 227"/>
            <p:cNvSpPr>
              <a:spLocks/>
            </p:cNvSpPr>
            <p:nvPr/>
          </p:nvSpPr>
          <p:spPr bwMode="auto">
            <a:xfrm>
              <a:off x="2816" y="1966"/>
              <a:ext cx="63" cy="86"/>
            </a:xfrm>
            <a:custGeom>
              <a:avLst/>
              <a:gdLst>
                <a:gd name="T0" fmla="*/ 2 w 126"/>
                <a:gd name="T1" fmla="*/ 1 h 171"/>
                <a:gd name="T2" fmla="*/ 2 w 126"/>
                <a:gd name="T3" fmla="*/ 1 h 171"/>
                <a:gd name="T4" fmla="*/ 2 w 126"/>
                <a:gd name="T5" fmla="*/ 1 h 171"/>
                <a:gd name="T6" fmla="*/ 2 w 126"/>
                <a:gd name="T7" fmla="*/ 1 h 171"/>
                <a:gd name="T8" fmla="*/ 2 w 126"/>
                <a:gd name="T9" fmla="*/ 1 h 171"/>
                <a:gd name="T10" fmla="*/ 2 w 126"/>
                <a:gd name="T11" fmla="*/ 1 h 171"/>
                <a:gd name="T12" fmla="*/ 2 w 126"/>
                <a:gd name="T13" fmla="*/ 1 h 171"/>
                <a:gd name="T14" fmla="*/ 1 w 126"/>
                <a:gd name="T15" fmla="*/ 1 h 171"/>
                <a:gd name="T16" fmla="*/ 1 w 126"/>
                <a:gd name="T17" fmla="*/ 2 h 171"/>
                <a:gd name="T18" fmla="*/ 1 w 126"/>
                <a:gd name="T19" fmla="*/ 2 h 171"/>
                <a:gd name="T20" fmla="*/ 1 w 126"/>
                <a:gd name="T21" fmla="*/ 2 h 171"/>
                <a:gd name="T22" fmla="*/ 1 w 126"/>
                <a:gd name="T23" fmla="*/ 2 h 171"/>
                <a:gd name="T24" fmla="*/ 1 w 126"/>
                <a:gd name="T25" fmla="*/ 3 h 171"/>
                <a:gd name="T26" fmla="*/ 1 w 126"/>
                <a:gd name="T27" fmla="*/ 3 h 171"/>
                <a:gd name="T28" fmla="*/ 1 w 126"/>
                <a:gd name="T29" fmla="*/ 3 h 171"/>
                <a:gd name="T30" fmla="*/ 1 w 126"/>
                <a:gd name="T31" fmla="*/ 3 h 171"/>
                <a:gd name="T32" fmla="*/ 1 w 126"/>
                <a:gd name="T33" fmla="*/ 3 h 171"/>
                <a:gd name="T34" fmla="*/ 1 w 126"/>
                <a:gd name="T35" fmla="*/ 3 h 171"/>
                <a:gd name="T36" fmla="*/ 1 w 126"/>
                <a:gd name="T37" fmla="*/ 3 h 171"/>
                <a:gd name="T38" fmla="*/ 1 w 126"/>
                <a:gd name="T39" fmla="*/ 3 h 171"/>
                <a:gd name="T40" fmla="*/ 0 w 126"/>
                <a:gd name="T41" fmla="*/ 2 h 171"/>
                <a:gd name="T42" fmla="*/ 1 w 126"/>
                <a:gd name="T43" fmla="*/ 2 h 171"/>
                <a:gd name="T44" fmla="*/ 1 w 126"/>
                <a:gd name="T45" fmla="*/ 2 h 171"/>
                <a:gd name="T46" fmla="*/ 1 w 126"/>
                <a:gd name="T47" fmla="*/ 1 h 171"/>
                <a:gd name="T48" fmla="*/ 1 w 126"/>
                <a:gd name="T49" fmla="*/ 1 h 171"/>
                <a:gd name="T50" fmla="*/ 1 w 126"/>
                <a:gd name="T51" fmla="*/ 1 h 171"/>
                <a:gd name="T52" fmla="*/ 2 w 126"/>
                <a:gd name="T53" fmla="*/ 1 h 171"/>
                <a:gd name="T54" fmla="*/ 2 w 126"/>
                <a:gd name="T55" fmla="*/ 1 h 171"/>
                <a:gd name="T56" fmla="*/ 2 w 126"/>
                <a:gd name="T57" fmla="*/ 1 h 171"/>
                <a:gd name="T58" fmla="*/ 2 w 126"/>
                <a:gd name="T59" fmla="*/ 0 h 171"/>
                <a:gd name="T60" fmla="*/ 2 w 126"/>
                <a:gd name="T61" fmla="*/ 0 h 171"/>
                <a:gd name="T62" fmla="*/ 2 w 126"/>
                <a:gd name="T63" fmla="*/ 1 h 171"/>
                <a:gd name="T64" fmla="*/ 2 w 126"/>
                <a:gd name="T65" fmla="*/ 1 h 171"/>
                <a:gd name="T66" fmla="*/ 2 w 126"/>
                <a:gd name="T67" fmla="*/ 1 h 17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6"/>
                <a:gd name="T103" fmla="*/ 0 h 171"/>
                <a:gd name="T104" fmla="*/ 126 w 126"/>
                <a:gd name="T105" fmla="*/ 171 h 17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6" h="171">
                  <a:moveTo>
                    <a:pt x="126" y="3"/>
                  </a:moveTo>
                  <a:lnTo>
                    <a:pt x="124" y="3"/>
                  </a:lnTo>
                  <a:lnTo>
                    <a:pt x="116" y="5"/>
                  </a:lnTo>
                  <a:lnTo>
                    <a:pt x="107" y="11"/>
                  </a:lnTo>
                  <a:lnTo>
                    <a:pt x="95" y="17"/>
                  </a:lnTo>
                  <a:lnTo>
                    <a:pt x="82" y="26"/>
                  </a:lnTo>
                  <a:lnTo>
                    <a:pt x="69" y="38"/>
                  </a:lnTo>
                  <a:lnTo>
                    <a:pt x="55" y="53"/>
                  </a:lnTo>
                  <a:lnTo>
                    <a:pt x="46" y="70"/>
                  </a:lnTo>
                  <a:lnTo>
                    <a:pt x="34" y="89"/>
                  </a:lnTo>
                  <a:lnTo>
                    <a:pt x="27" y="108"/>
                  </a:lnTo>
                  <a:lnTo>
                    <a:pt x="19" y="125"/>
                  </a:lnTo>
                  <a:lnTo>
                    <a:pt x="15" y="140"/>
                  </a:lnTo>
                  <a:lnTo>
                    <a:pt x="12" y="152"/>
                  </a:lnTo>
                  <a:lnTo>
                    <a:pt x="8" y="161"/>
                  </a:lnTo>
                  <a:lnTo>
                    <a:pt x="8" y="169"/>
                  </a:lnTo>
                  <a:lnTo>
                    <a:pt x="8" y="171"/>
                  </a:lnTo>
                  <a:lnTo>
                    <a:pt x="6" y="167"/>
                  </a:lnTo>
                  <a:lnTo>
                    <a:pt x="4" y="157"/>
                  </a:lnTo>
                  <a:lnTo>
                    <a:pt x="2" y="144"/>
                  </a:lnTo>
                  <a:lnTo>
                    <a:pt x="0" y="127"/>
                  </a:lnTo>
                  <a:lnTo>
                    <a:pt x="2" y="108"/>
                  </a:lnTo>
                  <a:lnTo>
                    <a:pt x="8" y="87"/>
                  </a:lnTo>
                  <a:lnTo>
                    <a:pt x="17" y="64"/>
                  </a:lnTo>
                  <a:lnTo>
                    <a:pt x="33" y="43"/>
                  </a:lnTo>
                  <a:lnTo>
                    <a:pt x="52" y="24"/>
                  </a:lnTo>
                  <a:lnTo>
                    <a:pt x="69" y="13"/>
                  </a:lnTo>
                  <a:lnTo>
                    <a:pt x="84" y="3"/>
                  </a:lnTo>
                  <a:lnTo>
                    <a:pt x="99" y="2"/>
                  </a:lnTo>
                  <a:lnTo>
                    <a:pt x="109" y="0"/>
                  </a:lnTo>
                  <a:lnTo>
                    <a:pt x="118" y="0"/>
                  </a:lnTo>
                  <a:lnTo>
                    <a:pt x="124" y="2"/>
                  </a:lnTo>
                  <a:lnTo>
                    <a:pt x="126" y="3"/>
                  </a:lnTo>
                  <a:close/>
                </a:path>
              </a:pathLst>
            </a:custGeom>
            <a:solidFill>
              <a:srgbClr val="EDEDED"/>
            </a:solidFill>
            <a:ln w="9525">
              <a:noFill/>
              <a:round/>
              <a:headEnd/>
              <a:tailEnd/>
            </a:ln>
          </p:spPr>
          <p:txBody>
            <a:bodyPr/>
            <a:lstStyle/>
            <a:p>
              <a:endParaRPr lang="en-GB"/>
            </a:p>
          </p:txBody>
        </p:sp>
        <p:sp>
          <p:nvSpPr>
            <p:cNvPr id="7255" name="Freeform 228"/>
            <p:cNvSpPr>
              <a:spLocks/>
            </p:cNvSpPr>
            <p:nvPr/>
          </p:nvSpPr>
          <p:spPr bwMode="auto">
            <a:xfrm>
              <a:off x="3043" y="1973"/>
              <a:ext cx="52" cy="25"/>
            </a:xfrm>
            <a:custGeom>
              <a:avLst/>
              <a:gdLst>
                <a:gd name="T0" fmla="*/ 2 w 102"/>
                <a:gd name="T1" fmla="*/ 1 h 49"/>
                <a:gd name="T2" fmla="*/ 2 w 102"/>
                <a:gd name="T3" fmla="*/ 1 h 49"/>
                <a:gd name="T4" fmla="*/ 2 w 102"/>
                <a:gd name="T5" fmla="*/ 1 h 49"/>
                <a:gd name="T6" fmla="*/ 2 w 102"/>
                <a:gd name="T7" fmla="*/ 1 h 49"/>
                <a:gd name="T8" fmla="*/ 2 w 102"/>
                <a:gd name="T9" fmla="*/ 1 h 49"/>
                <a:gd name="T10" fmla="*/ 2 w 102"/>
                <a:gd name="T11" fmla="*/ 1 h 49"/>
                <a:gd name="T12" fmla="*/ 2 w 102"/>
                <a:gd name="T13" fmla="*/ 1 h 49"/>
                <a:gd name="T14" fmla="*/ 1 w 102"/>
                <a:gd name="T15" fmla="*/ 1 h 49"/>
                <a:gd name="T16" fmla="*/ 1 w 102"/>
                <a:gd name="T17" fmla="*/ 1 h 49"/>
                <a:gd name="T18" fmla="*/ 1 w 102"/>
                <a:gd name="T19" fmla="*/ 1 h 49"/>
                <a:gd name="T20" fmla="*/ 1 w 102"/>
                <a:gd name="T21" fmla="*/ 1 h 49"/>
                <a:gd name="T22" fmla="*/ 1 w 102"/>
                <a:gd name="T23" fmla="*/ 1 h 49"/>
                <a:gd name="T24" fmla="*/ 1 w 102"/>
                <a:gd name="T25" fmla="*/ 1 h 49"/>
                <a:gd name="T26" fmla="*/ 1 w 102"/>
                <a:gd name="T27" fmla="*/ 1 h 49"/>
                <a:gd name="T28" fmla="*/ 0 w 102"/>
                <a:gd name="T29" fmla="*/ 1 h 49"/>
                <a:gd name="T30" fmla="*/ 1 w 102"/>
                <a:gd name="T31" fmla="*/ 1 h 49"/>
                <a:gd name="T32" fmla="*/ 1 w 102"/>
                <a:gd name="T33" fmla="*/ 1 h 49"/>
                <a:gd name="T34" fmla="*/ 1 w 102"/>
                <a:gd name="T35" fmla="*/ 1 h 49"/>
                <a:gd name="T36" fmla="*/ 1 w 102"/>
                <a:gd name="T37" fmla="*/ 1 h 49"/>
                <a:gd name="T38" fmla="*/ 1 w 102"/>
                <a:gd name="T39" fmla="*/ 0 h 49"/>
                <a:gd name="T40" fmla="*/ 1 w 102"/>
                <a:gd name="T41" fmla="*/ 1 h 49"/>
                <a:gd name="T42" fmla="*/ 1 w 102"/>
                <a:gd name="T43" fmla="*/ 1 h 49"/>
                <a:gd name="T44" fmla="*/ 2 w 102"/>
                <a:gd name="T45" fmla="*/ 1 h 49"/>
                <a:gd name="T46" fmla="*/ 2 w 102"/>
                <a:gd name="T47" fmla="*/ 1 h 49"/>
                <a:gd name="T48" fmla="*/ 2 w 102"/>
                <a:gd name="T49" fmla="*/ 1 h 49"/>
                <a:gd name="T50" fmla="*/ 2 w 102"/>
                <a:gd name="T51" fmla="*/ 1 h 49"/>
                <a:gd name="T52" fmla="*/ 2 w 102"/>
                <a:gd name="T53" fmla="*/ 1 h 49"/>
                <a:gd name="T54" fmla="*/ 2 w 102"/>
                <a:gd name="T55" fmla="*/ 1 h 49"/>
                <a:gd name="T56" fmla="*/ 2 w 102"/>
                <a:gd name="T57" fmla="*/ 1 h 49"/>
                <a:gd name="T58" fmla="*/ 2 w 102"/>
                <a:gd name="T59" fmla="*/ 1 h 49"/>
                <a:gd name="T60" fmla="*/ 2 w 102"/>
                <a:gd name="T61" fmla="*/ 1 h 4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02"/>
                <a:gd name="T94" fmla="*/ 0 h 49"/>
                <a:gd name="T95" fmla="*/ 102 w 102"/>
                <a:gd name="T96" fmla="*/ 49 h 4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02" h="49">
                  <a:moveTo>
                    <a:pt x="93" y="49"/>
                  </a:moveTo>
                  <a:lnTo>
                    <a:pt x="91" y="48"/>
                  </a:lnTo>
                  <a:lnTo>
                    <a:pt x="89" y="44"/>
                  </a:lnTo>
                  <a:lnTo>
                    <a:pt x="85" y="40"/>
                  </a:lnTo>
                  <a:lnTo>
                    <a:pt x="79" y="38"/>
                  </a:lnTo>
                  <a:lnTo>
                    <a:pt x="72" y="34"/>
                  </a:lnTo>
                  <a:lnTo>
                    <a:pt x="64" y="30"/>
                  </a:lnTo>
                  <a:lnTo>
                    <a:pt x="53" y="25"/>
                  </a:lnTo>
                  <a:lnTo>
                    <a:pt x="41" y="19"/>
                  </a:lnTo>
                  <a:lnTo>
                    <a:pt x="30" y="15"/>
                  </a:lnTo>
                  <a:lnTo>
                    <a:pt x="20" y="11"/>
                  </a:lnTo>
                  <a:lnTo>
                    <a:pt x="13" y="8"/>
                  </a:lnTo>
                  <a:lnTo>
                    <a:pt x="5" y="6"/>
                  </a:lnTo>
                  <a:lnTo>
                    <a:pt x="1" y="4"/>
                  </a:lnTo>
                  <a:lnTo>
                    <a:pt x="0" y="4"/>
                  </a:lnTo>
                  <a:lnTo>
                    <a:pt x="1" y="4"/>
                  </a:lnTo>
                  <a:lnTo>
                    <a:pt x="5" y="2"/>
                  </a:lnTo>
                  <a:lnTo>
                    <a:pt x="13" y="2"/>
                  </a:lnTo>
                  <a:lnTo>
                    <a:pt x="22" y="2"/>
                  </a:lnTo>
                  <a:lnTo>
                    <a:pt x="34" y="0"/>
                  </a:lnTo>
                  <a:lnTo>
                    <a:pt x="45" y="2"/>
                  </a:lnTo>
                  <a:lnTo>
                    <a:pt x="58" y="4"/>
                  </a:lnTo>
                  <a:lnTo>
                    <a:pt x="72" y="8"/>
                  </a:lnTo>
                  <a:lnTo>
                    <a:pt x="81" y="9"/>
                  </a:lnTo>
                  <a:lnTo>
                    <a:pt x="89" y="13"/>
                  </a:lnTo>
                  <a:lnTo>
                    <a:pt x="95" y="15"/>
                  </a:lnTo>
                  <a:lnTo>
                    <a:pt x="98" y="17"/>
                  </a:lnTo>
                  <a:lnTo>
                    <a:pt x="100" y="21"/>
                  </a:lnTo>
                  <a:lnTo>
                    <a:pt x="102" y="23"/>
                  </a:lnTo>
                  <a:lnTo>
                    <a:pt x="93" y="49"/>
                  </a:lnTo>
                  <a:close/>
                </a:path>
              </a:pathLst>
            </a:custGeom>
            <a:solidFill>
              <a:srgbClr val="EDEDED"/>
            </a:solidFill>
            <a:ln w="9525">
              <a:noFill/>
              <a:round/>
              <a:headEnd/>
              <a:tailEnd/>
            </a:ln>
          </p:spPr>
          <p:txBody>
            <a:bodyPr/>
            <a:lstStyle/>
            <a:p>
              <a:endParaRPr lang="en-GB"/>
            </a:p>
          </p:txBody>
        </p:sp>
        <p:sp>
          <p:nvSpPr>
            <p:cNvPr id="7256" name="Freeform 229"/>
            <p:cNvSpPr>
              <a:spLocks/>
            </p:cNvSpPr>
            <p:nvPr/>
          </p:nvSpPr>
          <p:spPr bwMode="auto">
            <a:xfrm>
              <a:off x="3016" y="1716"/>
              <a:ext cx="24" cy="47"/>
            </a:xfrm>
            <a:custGeom>
              <a:avLst/>
              <a:gdLst>
                <a:gd name="T0" fmla="*/ 0 w 50"/>
                <a:gd name="T1" fmla="*/ 1 h 93"/>
                <a:gd name="T2" fmla="*/ 0 w 50"/>
                <a:gd name="T3" fmla="*/ 1 h 93"/>
                <a:gd name="T4" fmla="*/ 0 w 50"/>
                <a:gd name="T5" fmla="*/ 1 h 93"/>
                <a:gd name="T6" fmla="*/ 0 w 50"/>
                <a:gd name="T7" fmla="*/ 1 h 93"/>
                <a:gd name="T8" fmla="*/ 0 w 50"/>
                <a:gd name="T9" fmla="*/ 1 h 93"/>
                <a:gd name="T10" fmla="*/ 0 w 50"/>
                <a:gd name="T11" fmla="*/ 1 h 93"/>
                <a:gd name="T12" fmla="*/ 0 w 50"/>
                <a:gd name="T13" fmla="*/ 1 h 93"/>
                <a:gd name="T14" fmla="*/ 0 w 50"/>
                <a:gd name="T15" fmla="*/ 1 h 93"/>
                <a:gd name="T16" fmla="*/ 0 w 50"/>
                <a:gd name="T17" fmla="*/ 1 h 93"/>
                <a:gd name="T18" fmla="*/ 0 w 50"/>
                <a:gd name="T19" fmla="*/ 2 h 93"/>
                <a:gd name="T20" fmla="*/ 0 w 50"/>
                <a:gd name="T21" fmla="*/ 2 h 93"/>
                <a:gd name="T22" fmla="*/ 0 w 50"/>
                <a:gd name="T23" fmla="*/ 2 h 93"/>
                <a:gd name="T24" fmla="*/ 0 w 50"/>
                <a:gd name="T25" fmla="*/ 2 h 93"/>
                <a:gd name="T26" fmla="*/ 0 w 50"/>
                <a:gd name="T27" fmla="*/ 2 h 93"/>
                <a:gd name="T28" fmla="*/ 0 w 50"/>
                <a:gd name="T29" fmla="*/ 2 h 93"/>
                <a:gd name="T30" fmla="*/ 0 w 50"/>
                <a:gd name="T31" fmla="*/ 2 h 93"/>
                <a:gd name="T32" fmla="*/ 0 w 50"/>
                <a:gd name="T33" fmla="*/ 2 h 93"/>
                <a:gd name="T34" fmla="*/ 0 w 50"/>
                <a:gd name="T35" fmla="*/ 2 h 93"/>
                <a:gd name="T36" fmla="*/ 0 w 50"/>
                <a:gd name="T37" fmla="*/ 2 h 93"/>
                <a:gd name="T38" fmla="*/ 0 w 50"/>
                <a:gd name="T39" fmla="*/ 1 h 93"/>
                <a:gd name="T40" fmla="*/ 0 w 50"/>
                <a:gd name="T41" fmla="*/ 1 h 93"/>
                <a:gd name="T42" fmla="*/ 0 w 50"/>
                <a:gd name="T43" fmla="*/ 1 h 93"/>
                <a:gd name="T44" fmla="*/ 0 w 50"/>
                <a:gd name="T45" fmla="*/ 1 h 93"/>
                <a:gd name="T46" fmla="*/ 0 w 50"/>
                <a:gd name="T47" fmla="*/ 1 h 93"/>
                <a:gd name="T48" fmla="*/ 0 w 50"/>
                <a:gd name="T49" fmla="*/ 1 h 93"/>
                <a:gd name="T50" fmla="*/ 0 w 50"/>
                <a:gd name="T51" fmla="*/ 1 h 93"/>
                <a:gd name="T52" fmla="*/ 0 w 50"/>
                <a:gd name="T53" fmla="*/ 1 h 93"/>
                <a:gd name="T54" fmla="*/ 0 w 50"/>
                <a:gd name="T55" fmla="*/ 1 h 93"/>
                <a:gd name="T56" fmla="*/ 0 w 50"/>
                <a:gd name="T57" fmla="*/ 1 h 93"/>
                <a:gd name="T58" fmla="*/ 0 w 50"/>
                <a:gd name="T59" fmla="*/ 0 h 93"/>
                <a:gd name="T60" fmla="*/ 0 w 50"/>
                <a:gd name="T61" fmla="*/ 0 h 93"/>
                <a:gd name="T62" fmla="*/ 0 w 50"/>
                <a:gd name="T63" fmla="*/ 1 h 93"/>
                <a:gd name="T64" fmla="*/ 0 w 50"/>
                <a:gd name="T65" fmla="*/ 1 h 9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0"/>
                <a:gd name="T100" fmla="*/ 0 h 93"/>
                <a:gd name="T101" fmla="*/ 50 w 50"/>
                <a:gd name="T102" fmla="*/ 93 h 9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0" h="93">
                  <a:moveTo>
                    <a:pt x="50" y="28"/>
                  </a:moveTo>
                  <a:lnTo>
                    <a:pt x="46" y="30"/>
                  </a:lnTo>
                  <a:lnTo>
                    <a:pt x="42" y="36"/>
                  </a:lnTo>
                  <a:lnTo>
                    <a:pt x="38" y="40"/>
                  </a:lnTo>
                  <a:lnTo>
                    <a:pt x="35" y="45"/>
                  </a:lnTo>
                  <a:lnTo>
                    <a:pt x="33" y="49"/>
                  </a:lnTo>
                  <a:lnTo>
                    <a:pt x="29" y="55"/>
                  </a:lnTo>
                  <a:lnTo>
                    <a:pt x="23" y="59"/>
                  </a:lnTo>
                  <a:lnTo>
                    <a:pt x="19" y="64"/>
                  </a:lnTo>
                  <a:lnTo>
                    <a:pt x="14" y="70"/>
                  </a:lnTo>
                  <a:lnTo>
                    <a:pt x="10" y="78"/>
                  </a:lnTo>
                  <a:lnTo>
                    <a:pt x="4" y="83"/>
                  </a:lnTo>
                  <a:lnTo>
                    <a:pt x="2" y="87"/>
                  </a:lnTo>
                  <a:lnTo>
                    <a:pt x="0" y="91"/>
                  </a:lnTo>
                  <a:lnTo>
                    <a:pt x="0" y="93"/>
                  </a:lnTo>
                  <a:lnTo>
                    <a:pt x="0" y="91"/>
                  </a:lnTo>
                  <a:lnTo>
                    <a:pt x="0" y="87"/>
                  </a:lnTo>
                  <a:lnTo>
                    <a:pt x="0" y="80"/>
                  </a:lnTo>
                  <a:lnTo>
                    <a:pt x="2" y="74"/>
                  </a:lnTo>
                  <a:lnTo>
                    <a:pt x="4" y="64"/>
                  </a:lnTo>
                  <a:lnTo>
                    <a:pt x="6" y="55"/>
                  </a:lnTo>
                  <a:lnTo>
                    <a:pt x="8" y="45"/>
                  </a:lnTo>
                  <a:lnTo>
                    <a:pt x="12" y="40"/>
                  </a:lnTo>
                  <a:lnTo>
                    <a:pt x="14" y="30"/>
                  </a:lnTo>
                  <a:lnTo>
                    <a:pt x="18" y="24"/>
                  </a:lnTo>
                  <a:lnTo>
                    <a:pt x="23" y="17"/>
                  </a:lnTo>
                  <a:lnTo>
                    <a:pt x="29" y="11"/>
                  </a:lnTo>
                  <a:lnTo>
                    <a:pt x="33" y="7"/>
                  </a:lnTo>
                  <a:lnTo>
                    <a:pt x="37" y="3"/>
                  </a:lnTo>
                  <a:lnTo>
                    <a:pt x="40" y="0"/>
                  </a:lnTo>
                  <a:lnTo>
                    <a:pt x="42" y="0"/>
                  </a:lnTo>
                  <a:lnTo>
                    <a:pt x="50" y="28"/>
                  </a:lnTo>
                  <a:close/>
                </a:path>
              </a:pathLst>
            </a:custGeom>
            <a:solidFill>
              <a:srgbClr val="EDEDED"/>
            </a:solidFill>
            <a:ln w="9525">
              <a:noFill/>
              <a:round/>
              <a:headEnd/>
              <a:tailEnd/>
            </a:ln>
          </p:spPr>
          <p:txBody>
            <a:bodyPr/>
            <a:lstStyle/>
            <a:p>
              <a:endParaRPr lang="en-GB"/>
            </a:p>
          </p:txBody>
        </p:sp>
        <p:sp>
          <p:nvSpPr>
            <p:cNvPr id="7257" name="Freeform 230"/>
            <p:cNvSpPr>
              <a:spLocks/>
            </p:cNvSpPr>
            <p:nvPr/>
          </p:nvSpPr>
          <p:spPr bwMode="auto">
            <a:xfrm>
              <a:off x="3058" y="1752"/>
              <a:ext cx="15" cy="49"/>
            </a:xfrm>
            <a:custGeom>
              <a:avLst/>
              <a:gdLst>
                <a:gd name="T0" fmla="*/ 1 w 28"/>
                <a:gd name="T1" fmla="*/ 0 h 97"/>
                <a:gd name="T2" fmla="*/ 1 w 28"/>
                <a:gd name="T3" fmla="*/ 0 h 97"/>
                <a:gd name="T4" fmla="*/ 1 w 28"/>
                <a:gd name="T5" fmla="*/ 1 h 97"/>
                <a:gd name="T6" fmla="*/ 1 w 28"/>
                <a:gd name="T7" fmla="*/ 1 h 97"/>
                <a:gd name="T8" fmla="*/ 1 w 28"/>
                <a:gd name="T9" fmla="*/ 1 h 97"/>
                <a:gd name="T10" fmla="*/ 1 w 28"/>
                <a:gd name="T11" fmla="*/ 1 h 97"/>
                <a:gd name="T12" fmla="*/ 1 w 28"/>
                <a:gd name="T13" fmla="*/ 1 h 97"/>
                <a:gd name="T14" fmla="*/ 1 w 28"/>
                <a:gd name="T15" fmla="*/ 1 h 97"/>
                <a:gd name="T16" fmla="*/ 1 w 28"/>
                <a:gd name="T17" fmla="*/ 1 h 97"/>
                <a:gd name="T18" fmla="*/ 0 w 28"/>
                <a:gd name="T19" fmla="*/ 1 h 97"/>
                <a:gd name="T20" fmla="*/ 0 w 28"/>
                <a:gd name="T21" fmla="*/ 1 h 97"/>
                <a:gd name="T22" fmla="*/ 0 w 28"/>
                <a:gd name="T23" fmla="*/ 2 h 97"/>
                <a:gd name="T24" fmla="*/ 0 w 28"/>
                <a:gd name="T25" fmla="*/ 2 h 97"/>
                <a:gd name="T26" fmla="*/ 0 w 28"/>
                <a:gd name="T27" fmla="*/ 2 h 97"/>
                <a:gd name="T28" fmla="*/ 1 w 28"/>
                <a:gd name="T29" fmla="*/ 2 h 97"/>
                <a:gd name="T30" fmla="*/ 1 w 28"/>
                <a:gd name="T31" fmla="*/ 2 h 97"/>
                <a:gd name="T32" fmla="*/ 1 w 28"/>
                <a:gd name="T33" fmla="*/ 2 h 97"/>
                <a:gd name="T34" fmla="*/ 1 w 28"/>
                <a:gd name="T35" fmla="*/ 2 h 97"/>
                <a:gd name="T36" fmla="*/ 1 w 28"/>
                <a:gd name="T37" fmla="*/ 2 h 97"/>
                <a:gd name="T38" fmla="*/ 1 w 28"/>
                <a:gd name="T39" fmla="*/ 2 h 97"/>
                <a:gd name="T40" fmla="*/ 1 w 28"/>
                <a:gd name="T41" fmla="*/ 2 h 97"/>
                <a:gd name="T42" fmla="*/ 1 w 28"/>
                <a:gd name="T43" fmla="*/ 1 h 97"/>
                <a:gd name="T44" fmla="*/ 1 w 28"/>
                <a:gd name="T45" fmla="*/ 1 h 97"/>
                <a:gd name="T46" fmla="*/ 1 w 28"/>
                <a:gd name="T47" fmla="*/ 1 h 97"/>
                <a:gd name="T48" fmla="*/ 1 w 28"/>
                <a:gd name="T49" fmla="*/ 1 h 97"/>
                <a:gd name="T50" fmla="*/ 1 w 28"/>
                <a:gd name="T51" fmla="*/ 1 h 97"/>
                <a:gd name="T52" fmla="*/ 1 w 28"/>
                <a:gd name="T53" fmla="*/ 1 h 97"/>
                <a:gd name="T54" fmla="*/ 1 w 28"/>
                <a:gd name="T55" fmla="*/ 1 h 97"/>
                <a:gd name="T56" fmla="*/ 1 w 28"/>
                <a:gd name="T57" fmla="*/ 1 h 97"/>
                <a:gd name="T58" fmla="*/ 1 w 28"/>
                <a:gd name="T59" fmla="*/ 1 h 97"/>
                <a:gd name="T60" fmla="*/ 1 w 28"/>
                <a:gd name="T61" fmla="*/ 1 h 97"/>
                <a:gd name="T62" fmla="*/ 1 w 28"/>
                <a:gd name="T63" fmla="*/ 0 h 97"/>
                <a:gd name="T64" fmla="*/ 1 w 28"/>
                <a:gd name="T65" fmla="*/ 0 h 9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
                <a:gd name="T100" fmla="*/ 0 h 97"/>
                <a:gd name="T101" fmla="*/ 28 w 28"/>
                <a:gd name="T102" fmla="*/ 97 h 9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 h="97">
                  <a:moveTo>
                    <a:pt x="13" y="0"/>
                  </a:moveTo>
                  <a:lnTo>
                    <a:pt x="13" y="0"/>
                  </a:lnTo>
                  <a:lnTo>
                    <a:pt x="11" y="4"/>
                  </a:lnTo>
                  <a:lnTo>
                    <a:pt x="9" y="8"/>
                  </a:lnTo>
                  <a:lnTo>
                    <a:pt x="9" y="13"/>
                  </a:lnTo>
                  <a:lnTo>
                    <a:pt x="8" y="19"/>
                  </a:lnTo>
                  <a:lnTo>
                    <a:pt x="6" y="27"/>
                  </a:lnTo>
                  <a:lnTo>
                    <a:pt x="4" y="34"/>
                  </a:lnTo>
                  <a:lnTo>
                    <a:pt x="2" y="42"/>
                  </a:lnTo>
                  <a:lnTo>
                    <a:pt x="0" y="51"/>
                  </a:lnTo>
                  <a:lnTo>
                    <a:pt x="0" y="59"/>
                  </a:lnTo>
                  <a:lnTo>
                    <a:pt x="0" y="68"/>
                  </a:lnTo>
                  <a:lnTo>
                    <a:pt x="0" y="78"/>
                  </a:lnTo>
                  <a:lnTo>
                    <a:pt x="0" y="85"/>
                  </a:lnTo>
                  <a:lnTo>
                    <a:pt x="2" y="91"/>
                  </a:lnTo>
                  <a:lnTo>
                    <a:pt x="2" y="95"/>
                  </a:lnTo>
                  <a:lnTo>
                    <a:pt x="2" y="97"/>
                  </a:lnTo>
                  <a:lnTo>
                    <a:pt x="2" y="95"/>
                  </a:lnTo>
                  <a:lnTo>
                    <a:pt x="4" y="87"/>
                  </a:lnTo>
                  <a:lnTo>
                    <a:pt x="8" y="78"/>
                  </a:lnTo>
                  <a:lnTo>
                    <a:pt x="9" y="68"/>
                  </a:lnTo>
                  <a:lnTo>
                    <a:pt x="11" y="57"/>
                  </a:lnTo>
                  <a:lnTo>
                    <a:pt x="15" y="47"/>
                  </a:lnTo>
                  <a:lnTo>
                    <a:pt x="17" y="40"/>
                  </a:lnTo>
                  <a:lnTo>
                    <a:pt x="17" y="34"/>
                  </a:lnTo>
                  <a:lnTo>
                    <a:pt x="19" y="30"/>
                  </a:lnTo>
                  <a:lnTo>
                    <a:pt x="21" y="25"/>
                  </a:lnTo>
                  <a:lnTo>
                    <a:pt x="23" y="21"/>
                  </a:lnTo>
                  <a:lnTo>
                    <a:pt x="25" y="15"/>
                  </a:lnTo>
                  <a:lnTo>
                    <a:pt x="27" y="8"/>
                  </a:lnTo>
                  <a:lnTo>
                    <a:pt x="28" y="4"/>
                  </a:lnTo>
                  <a:lnTo>
                    <a:pt x="13" y="0"/>
                  </a:lnTo>
                  <a:close/>
                </a:path>
              </a:pathLst>
            </a:custGeom>
            <a:solidFill>
              <a:srgbClr val="EDEDED"/>
            </a:solidFill>
            <a:ln w="9525">
              <a:noFill/>
              <a:round/>
              <a:headEnd/>
              <a:tailEnd/>
            </a:ln>
          </p:spPr>
          <p:txBody>
            <a:bodyPr/>
            <a:lstStyle/>
            <a:p>
              <a:endParaRPr lang="en-GB"/>
            </a:p>
          </p:txBody>
        </p:sp>
        <p:sp>
          <p:nvSpPr>
            <p:cNvPr id="7258" name="Freeform 231"/>
            <p:cNvSpPr>
              <a:spLocks/>
            </p:cNvSpPr>
            <p:nvPr/>
          </p:nvSpPr>
          <p:spPr bwMode="auto">
            <a:xfrm>
              <a:off x="3056" y="1459"/>
              <a:ext cx="120" cy="42"/>
            </a:xfrm>
            <a:custGeom>
              <a:avLst/>
              <a:gdLst>
                <a:gd name="T0" fmla="*/ 3 w 242"/>
                <a:gd name="T1" fmla="*/ 1 h 86"/>
                <a:gd name="T2" fmla="*/ 3 w 242"/>
                <a:gd name="T3" fmla="*/ 1 h 86"/>
                <a:gd name="T4" fmla="*/ 3 w 242"/>
                <a:gd name="T5" fmla="*/ 1 h 86"/>
                <a:gd name="T6" fmla="*/ 3 w 242"/>
                <a:gd name="T7" fmla="*/ 1 h 86"/>
                <a:gd name="T8" fmla="*/ 3 w 242"/>
                <a:gd name="T9" fmla="*/ 0 h 86"/>
                <a:gd name="T10" fmla="*/ 2 w 242"/>
                <a:gd name="T11" fmla="*/ 0 h 86"/>
                <a:gd name="T12" fmla="*/ 2 w 242"/>
                <a:gd name="T13" fmla="*/ 0 h 86"/>
                <a:gd name="T14" fmla="*/ 2 w 242"/>
                <a:gd name="T15" fmla="*/ 0 h 86"/>
                <a:gd name="T16" fmla="*/ 1 w 242"/>
                <a:gd name="T17" fmla="*/ 0 h 86"/>
                <a:gd name="T18" fmla="*/ 1 w 242"/>
                <a:gd name="T19" fmla="*/ 0 h 86"/>
                <a:gd name="T20" fmla="*/ 1 w 242"/>
                <a:gd name="T21" fmla="*/ 0 h 86"/>
                <a:gd name="T22" fmla="*/ 0 w 242"/>
                <a:gd name="T23" fmla="*/ 0 h 86"/>
                <a:gd name="T24" fmla="*/ 0 w 242"/>
                <a:gd name="T25" fmla="*/ 0 h 86"/>
                <a:gd name="T26" fmla="*/ 0 w 242"/>
                <a:gd name="T27" fmla="*/ 0 h 86"/>
                <a:gd name="T28" fmla="*/ 0 w 242"/>
                <a:gd name="T29" fmla="*/ 0 h 86"/>
                <a:gd name="T30" fmla="*/ 0 w 242"/>
                <a:gd name="T31" fmla="*/ 0 h 86"/>
                <a:gd name="T32" fmla="*/ 0 w 242"/>
                <a:gd name="T33" fmla="*/ 0 h 86"/>
                <a:gd name="T34" fmla="*/ 0 w 242"/>
                <a:gd name="T35" fmla="*/ 0 h 86"/>
                <a:gd name="T36" fmla="*/ 0 w 242"/>
                <a:gd name="T37" fmla="*/ 0 h 86"/>
                <a:gd name="T38" fmla="*/ 0 w 242"/>
                <a:gd name="T39" fmla="*/ 0 h 86"/>
                <a:gd name="T40" fmla="*/ 0 w 242"/>
                <a:gd name="T41" fmla="*/ 0 h 86"/>
                <a:gd name="T42" fmla="*/ 0 w 242"/>
                <a:gd name="T43" fmla="*/ 0 h 86"/>
                <a:gd name="T44" fmla="*/ 1 w 242"/>
                <a:gd name="T45" fmla="*/ 0 h 86"/>
                <a:gd name="T46" fmla="*/ 1 w 242"/>
                <a:gd name="T47" fmla="*/ 0 h 86"/>
                <a:gd name="T48" fmla="*/ 2 w 242"/>
                <a:gd name="T49" fmla="*/ 0 h 86"/>
                <a:gd name="T50" fmla="*/ 2 w 242"/>
                <a:gd name="T51" fmla="*/ 0 h 86"/>
                <a:gd name="T52" fmla="*/ 2 w 242"/>
                <a:gd name="T53" fmla="*/ 0 h 86"/>
                <a:gd name="T54" fmla="*/ 3 w 242"/>
                <a:gd name="T55" fmla="*/ 0 h 86"/>
                <a:gd name="T56" fmla="*/ 3 w 242"/>
                <a:gd name="T57" fmla="*/ 0 h 86"/>
                <a:gd name="T58" fmla="*/ 3 w 242"/>
                <a:gd name="T59" fmla="*/ 1 h 86"/>
                <a:gd name="T60" fmla="*/ 3 w 242"/>
                <a:gd name="T61" fmla="*/ 1 h 86"/>
                <a:gd name="T62" fmla="*/ 3 w 242"/>
                <a:gd name="T63" fmla="*/ 1 h 86"/>
                <a:gd name="T64" fmla="*/ 3 w 242"/>
                <a:gd name="T65" fmla="*/ 1 h 86"/>
                <a:gd name="T66" fmla="*/ 3 w 242"/>
                <a:gd name="T67" fmla="*/ 1 h 8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42"/>
                <a:gd name="T103" fmla="*/ 0 h 86"/>
                <a:gd name="T104" fmla="*/ 242 w 242"/>
                <a:gd name="T105" fmla="*/ 86 h 8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42" h="86">
                  <a:moveTo>
                    <a:pt x="242" y="86"/>
                  </a:moveTo>
                  <a:lnTo>
                    <a:pt x="240" y="84"/>
                  </a:lnTo>
                  <a:lnTo>
                    <a:pt x="232" y="78"/>
                  </a:lnTo>
                  <a:lnTo>
                    <a:pt x="223" y="71"/>
                  </a:lnTo>
                  <a:lnTo>
                    <a:pt x="209" y="61"/>
                  </a:lnTo>
                  <a:lnTo>
                    <a:pt x="190" y="52"/>
                  </a:lnTo>
                  <a:lnTo>
                    <a:pt x="169" y="44"/>
                  </a:lnTo>
                  <a:lnTo>
                    <a:pt x="143" y="37"/>
                  </a:lnTo>
                  <a:lnTo>
                    <a:pt x="116" y="33"/>
                  </a:lnTo>
                  <a:lnTo>
                    <a:pt x="88" y="29"/>
                  </a:lnTo>
                  <a:lnTo>
                    <a:pt x="65" y="31"/>
                  </a:lnTo>
                  <a:lnTo>
                    <a:pt x="44" y="35"/>
                  </a:lnTo>
                  <a:lnTo>
                    <a:pt x="29" y="38"/>
                  </a:lnTo>
                  <a:lnTo>
                    <a:pt x="15" y="42"/>
                  </a:lnTo>
                  <a:lnTo>
                    <a:pt x="6" y="48"/>
                  </a:lnTo>
                  <a:lnTo>
                    <a:pt x="2" y="50"/>
                  </a:lnTo>
                  <a:lnTo>
                    <a:pt x="0" y="52"/>
                  </a:lnTo>
                  <a:lnTo>
                    <a:pt x="2" y="48"/>
                  </a:lnTo>
                  <a:lnTo>
                    <a:pt x="8" y="40"/>
                  </a:lnTo>
                  <a:lnTo>
                    <a:pt x="15" y="31"/>
                  </a:lnTo>
                  <a:lnTo>
                    <a:pt x="31" y="21"/>
                  </a:lnTo>
                  <a:lnTo>
                    <a:pt x="48" y="12"/>
                  </a:lnTo>
                  <a:lnTo>
                    <a:pt x="71" y="4"/>
                  </a:lnTo>
                  <a:lnTo>
                    <a:pt x="97" y="0"/>
                  </a:lnTo>
                  <a:lnTo>
                    <a:pt x="131" y="4"/>
                  </a:lnTo>
                  <a:lnTo>
                    <a:pt x="164" y="14"/>
                  </a:lnTo>
                  <a:lnTo>
                    <a:pt x="190" y="25"/>
                  </a:lnTo>
                  <a:lnTo>
                    <a:pt x="209" y="38"/>
                  </a:lnTo>
                  <a:lnTo>
                    <a:pt x="223" y="52"/>
                  </a:lnTo>
                  <a:lnTo>
                    <a:pt x="232" y="65"/>
                  </a:lnTo>
                  <a:lnTo>
                    <a:pt x="238" y="75"/>
                  </a:lnTo>
                  <a:lnTo>
                    <a:pt x="242" y="82"/>
                  </a:lnTo>
                  <a:lnTo>
                    <a:pt x="242" y="86"/>
                  </a:lnTo>
                  <a:close/>
                </a:path>
              </a:pathLst>
            </a:custGeom>
            <a:solidFill>
              <a:srgbClr val="000000"/>
            </a:solidFill>
            <a:ln w="9525">
              <a:noFill/>
              <a:round/>
              <a:headEnd/>
              <a:tailEnd/>
            </a:ln>
          </p:spPr>
          <p:txBody>
            <a:bodyPr/>
            <a:lstStyle/>
            <a:p>
              <a:endParaRPr lang="en-GB"/>
            </a:p>
          </p:txBody>
        </p:sp>
        <p:sp>
          <p:nvSpPr>
            <p:cNvPr id="7259" name="Freeform 232"/>
            <p:cNvSpPr>
              <a:spLocks/>
            </p:cNvSpPr>
            <p:nvPr/>
          </p:nvSpPr>
          <p:spPr bwMode="auto">
            <a:xfrm>
              <a:off x="2986" y="1498"/>
              <a:ext cx="51" cy="114"/>
            </a:xfrm>
            <a:custGeom>
              <a:avLst/>
              <a:gdLst>
                <a:gd name="T0" fmla="*/ 2 w 100"/>
                <a:gd name="T1" fmla="*/ 0 h 229"/>
                <a:gd name="T2" fmla="*/ 2 w 100"/>
                <a:gd name="T3" fmla="*/ 0 h 229"/>
                <a:gd name="T4" fmla="*/ 2 w 100"/>
                <a:gd name="T5" fmla="*/ 0 h 229"/>
                <a:gd name="T6" fmla="*/ 2 w 100"/>
                <a:gd name="T7" fmla="*/ 0 h 229"/>
                <a:gd name="T8" fmla="*/ 2 w 100"/>
                <a:gd name="T9" fmla="*/ 0 h 229"/>
                <a:gd name="T10" fmla="*/ 2 w 100"/>
                <a:gd name="T11" fmla="*/ 0 h 229"/>
                <a:gd name="T12" fmla="*/ 1 w 100"/>
                <a:gd name="T13" fmla="*/ 1 h 229"/>
                <a:gd name="T14" fmla="*/ 1 w 100"/>
                <a:gd name="T15" fmla="*/ 1 h 229"/>
                <a:gd name="T16" fmla="*/ 1 w 100"/>
                <a:gd name="T17" fmla="*/ 1 h 229"/>
                <a:gd name="T18" fmla="*/ 1 w 100"/>
                <a:gd name="T19" fmla="*/ 2 h 229"/>
                <a:gd name="T20" fmla="*/ 1 w 100"/>
                <a:gd name="T21" fmla="*/ 2 h 229"/>
                <a:gd name="T22" fmla="*/ 1 w 100"/>
                <a:gd name="T23" fmla="*/ 2 h 229"/>
                <a:gd name="T24" fmla="*/ 1 w 100"/>
                <a:gd name="T25" fmla="*/ 2 h 229"/>
                <a:gd name="T26" fmla="*/ 1 w 100"/>
                <a:gd name="T27" fmla="*/ 3 h 229"/>
                <a:gd name="T28" fmla="*/ 1 w 100"/>
                <a:gd name="T29" fmla="*/ 3 h 229"/>
                <a:gd name="T30" fmla="*/ 1 w 100"/>
                <a:gd name="T31" fmla="*/ 3 h 229"/>
                <a:gd name="T32" fmla="*/ 1 w 100"/>
                <a:gd name="T33" fmla="*/ 3 h 229"/>
                <a:gd name="T34" fmla="*/ 1 w 100"/>
                <a:gd name="T35" fmla="*/ 3 h 229"/>
                <a:gd name="T36" fmla="*/ 1 w 100"/>
                <a:gd name="T37" fmla="*/ 3 h 229"/>
                <a:gd name="T38" fmla="*/ 1 w 100"/>
                <a:gd name="T39" fmla="*/ 3 h 229"/>
                <a:gd name="T40" fmla="*/ 1 w 100"/>
                <a:gd name="T41" fmla="*/ 3 h 229"/>
                <a:gd name="T42" fmla="*/ 0 w 100"/>
                <a:gd name="T43" fmla="*/ 2 h 229"/>
                <a:gd name="T44" fmla="*/ 0 w 100"/>
                <a:gd name="T45" fmla="*/ 2 h 229"/>
                <a:gd name="T46" fmla="*/ 1 w 100"/>
                <a:gd name="T47" fmla="*/ 1 h 229"/>
                <a:gd name="T48" fmla="*/ 1 w 100"/>
                <a:gd name="T49" fmla="*/ 1 h 229"/>
                <a:gd name="T50" fmla="*/ 1 w 100"/>
                <a:gd name="T51" fmla="*/ 0 h 229"/>
                <a:gd name="T52" fmla="*/ 1 w 100"/>
                <a:gd name="T53" fmla="*/ 0 h 229"/>
                <a:gd name="T54" fmla="*/ 1 w 100"/>
                <a:gd name="T55" fmla="*/ 0 h 229"/>
                <a:gd name="T56" fmla="*/ 2 w 100"/>
                <a:gd name="T57" fmla="*/ 0 h 229"/>
                <a:gd name="T58" fmla="*/ 2 w 100"/>
                <a:gd name="T59" fmla="*/ 0 h 229"/>
                <a:gd name="T60" fmla="*/ 2 w 100"/>
                <a:gd name="T61" fmla="*/ 0 h 229"/>
                <a:gd name="T62" fmla="*/ 2 w 100"/>
                <a:gd name="T63" fmla="*/ 0 h 229"/>
                <a:gd name="T64" fmla="*/ 2 w 100"/>
                <a:gd name="T65" fmla="*/ 0 h 229"/>
                <a:gd name="T66" fmla="*/ 2 w 100"/>
                <a:gd name="T67" fmla="*/ 0 h 22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00"/>
                <a:gd name="T103" fmla="*/ 0 h 229"/>
                <a:gd name="T104" fmla="*/ 100 w 100"/>
                <a:gd name="T105" fmla="*/ 229 h 22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00" h="229">
                  <a:moveTo>
                    <a:pt x="100" y="0"/>
                  </a:moveTo>
                  <a:lnTo>
                    <a:pt x="98" y="2"/>
                  </a:lnTo>
                  <a:lnTo>
                    <a:pt x="93" y="10"/>
                  </a:lnTo>
                  <a:lnTo>
                    <a:pt x="87" y="21"/>
                  </a:lnTo>
                  <a:lnTo>
                    <a:pt x="79" y="35"/>
                  </a:lnTo>
                  <a:lnTo>
                    <a:pt x="68" y="52"/>
                  </a:lnTo>
                  <a:lnTo>
                    <a:pt x="58" y="69"/>
                  </a:lnTo>
                  <a:lnTo>
                    <a:pt x="49" y="90"/>
                  </a:lnTo>
                  <a:lnTo>
                    <a:pt x="41" y="109"/>
                  </a:lnTo>
                  <a:lnTo>
                    <a:pt x="32" y="130"/>
                  </a:lnTo>
                  <a:lnTo>
                    <a:pt x="28" y="151"/>
                  </a:lnTo>
                  <a:lnTo>
                    <a:pt x="24" y="170"/>
                  </a:lnTo>
                  <a:lnTo>
                    <a:pt x="22" y="189"/>
                  </a:lnTo>
                  <a:lnTo>
                    <a:pt x="22" y="204"/>
                  </a:lnTo>
                  <a:lnTo>
                    <a:pt x="22" y="217"/>
                  </a:lnTo>
                  <a:lnTo>
                    <a:pt x="22" y="225"/>
                  </a:lnTo>
                  <a:lnTo>
                    <a:pt x="22" y="229"/>
                  </a:lnTo>
                  <a:lnTo>
                    <a:pt x="20" y="225"/>
                  </a:lnTo>
                  <a:lnTo>
                    <a:pt x="15" y="219"/>
                  </a:lnTo>
                  <a:lnTo>
                    <a:pt x="9" y="210"/>
                  </a:lnTo>
                  <a:lnTo>
                    <a:pt x="3" y="194"/>
                  </a:lnTo>
                  <a:lnTo>
                    <a:pt x="0" y="177"/>
                  </a:lnTo>
                  <a:lnTo>
                    <a:pt x="0" y="152"/>
                  </a:lnTo>
                  <a:lnTo>
                    <a:pt x="5" y="126"/>
                  </a:lnTo>
                  <a:lnTo>
                    <a:pt x="19" y="94"/>
                  </a:lnTo>
                  <a:lnTo>
                    <a:pt x="34" y="63"/>
                  </a:lnTo>
                  <a:lnTo>
                    <a:pt x="49" y="38"/>
                  </a:lnTo>
                  <a:lnTo>
                    <a:pt x="62" y="23"/>
                  </a:lnTo>
                  <a:lnTo>
                    <a:pt x="76" y="12"/>
                  </a:lnTo>
                  <a:lnTo>
                    <a:pt x="85" y="4"/>
                  </a:lnTo>
                  <a:lnTo>
                    <a:pt x="93" y="2"/>
                  </a:lnTo>
                  <a:lnTo>
                    <a:pt x="98" y="0"/>
                  </a:lnTo>
                  <a:lnTo>
                    <a:pt x="100" y="0"/>
                  </a:lnTo>
                  <a:close/>
                </a:path>
              </a:pathLst>
            </a:custGeom>
            <a:solidFill>
              <a:srgbClr val="000000"/>
            </a:solidFill>
            <a:ln w="9525">
              <a:noFill/>
              <a:round/>
              <a:headEnd/>
              <a:tailEnd/>
            </a:ln>
          </p:spPr>
          <p:txBody>
            <a:bodyPr/>
            <a:lstStyle/>
            <a:p>
              <a:endParaRPr lang="en-GB"/>
            </a:p>
          </p:txBody>
        </p:sp>
        <p:sp>
          <p:nvSpPr>
            <p:cNvPr id="7260" name="Freeform 233"/>
            <p:cNvSpPr>
              <a:spLocks/>
            </p:cNvSpPr>
            <p:nvPr/>
          </p:nvSpPr>
          <p:spPr bwMode="auto">
            <a:xfrm>
              <a:off x="3002" y="1564"/>
              <a:ext cx="71" cy="61"/>
            </a:xfrm>
            <a:custGeom>
              <a:avLst/>
              <a:gdLst>
                <a:gd name="T0" fmla="*/ 0 w 140"/>
                <a:gd name="T1" fmla="*/ 2 h 122"/>
                <a:gd name="T2" fmla="*/ 0 w 140"/>
                <a:gd name="T3" fmla="*/ 2 h 122"/>
                <a:gd name="T4" fmla="*/ 1 w 140"/>
                <a:gd name="T5" fmla="*/ 2 h 122"/>
                <a:gd name="T6" fmla="*/ 1 w 140"/>
                <a:gd name="T7" fmla="*/ 2 h 122"/>
                <a:gd name="T8" fmla="*/ 1 w 140"/>
                <a:gd name="T9" fmla="*/ 2 h 122"/>
                <a:gd name="T10" fmla="*/ 1 w 140"/>
                <a:gd name="T11" fmla="*/ 2 h 122"/>
                <a:gd name="T12" fmla="*/ 1 w 140"/>
                <a:gd name="T13" fmla="*/ 2 h 122"/>
                <a:gd name="T14" fmla="*/ 1 w 140"/>
                <a:gd name="T15" fmla="*/ 2 h 122"/>
                <a:gd name="T16" fmla="*/ 2 w 140"/>
                <a:gd name="T17" fmla="*/ 2 h 122"/>
                <a:gd name="T18" fmla="*/ 2 w 140"/>
                <a:gd name="T19" fmla="*/ 2 h 122"/>
                <a:gd name="T20" fmla="*/ 2 w 140"/>
                <a:gd name="T21" fmla="*/ 1 h 122"/>
                <a:gd name="T22" fmla="*/ 2 w 140"/>
                <a:gd name="T23" fmla="*/ 1 h 122"/>
                <a:gd name="T24" fmla="*/ 2 w 140"/>
                <a:gd name="T25" fmla="*/ 1 h 122"/>
                <a:gd name="T26" fmla="*/ 3 w 140"/>
                <a:gd name="T27" fmla="*/ 1 h 122"/>
                <a:gd name="T28" fmla="*/ 3 w 140"/>
                <a:gd name="T29" fmla="*/ 1 h 122"/>
                <a:gd name="T30" fmla="*/ 3 w 140"/>
                <a:gd name="T31" fmla="*/ 1 h 122"/>
                <a:gd name="T32" fmla="*/ 3 w 140"/>
                <a:gd name="T33" fmla="*/ 0 h 122"/>
                <a:gd name="T34" fmla="*/ 3 w 140"/>
                <a:gd name="T35" fmla="*/ 1 h 122"/>
                <a:gd name="T36" fmla="*/ 3 w 140"/>
                <a:gd name="T37" fmla="*/ 1 h 122"/>
                <a:gd name="T38" fmla="*/ 3 w 140"/>
                <a:gd name="T39" fmla="*/ 1 h 122"/>
                <a:gd name="T40" fmla="*/ 3 w 140"/>
                <a:gd name="T41" fmla="*/ 1 h 122"/>
                <a:gd name="T42" fmla="*/ 2 w 140"/>
                <a:gd name="T43" fmla="*/ 1 h 122"/>
                <a:gd name="T44" fmla="*/ 2 w 140"/>
                <a:gd name="T45" fmla="*/ 2 h 122"/>
                <a:gd name="T46" fmla="*/ 2 w 140"/>
                <a:gd name="T47" fmla="*/ 2 h 122"/>
                <a:gd name="T48" fmla="*/ 2 w 140"/>
                <a:gd name="T49" fmla="*/ 2 h 122"/>
                <a:gd name="T50" fmla="*/ 1 w 140"/>
                <a:gd name="T51" fmla="*/ 2 h 122"/>
                <a:gd name="T52" fmla="*/ 1 w 140"/>
                <a:gd name="T53" fmla="*/ 2 h 122"/>
                <a:gd name="T54" fmla="*/ 1 w 140"/>
                <a:gd name="T55" fmla="*/ 2 h 122"/>
                <a:gd name="T56" fmla="*/ 1 w 140"/>
                <a:gd name="T57" fmla="*/ 2 h 122"/>
                <a:gd name="T58" fmla="*/ 1 w 140"/>
                <a:gd name="T59" fmla="*/ 2 h 122"/>
                <a:gd name="T60" fmla="*/ 1 w 140"/>
                <a:gd name="T61" fmla="*/ 2 h 122"/>
                <a:gd name="T62" fmla="*/ 0 w 140"/>
                <a:gd name="T63" fmla="*/ 2 h 122"/>
                <a:gd name="T64" fmla="*/ 0 w 140"/>
                <a:gd name="T65" fmla="*/ 2 h 122"/>
                <a:gd name="T66" fmla="*/ 0 w 140"/>
                <a:gd name="T67" fmla="*/ 2 h 12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0"/>
                <a:gd name="T103" fmla="*/ 0 h 122"/>
                <a:gd name="T104" fmla="*/ 140 w 140"/>
                <a:gd name="T105" fmla="*/ 122 h 12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0" h="122">
                  <a:moveTo>
                    <a:pt x="0" y="99"/>
                  </a:moveTo>
                  <a:lnTo>
                    <a:pt x="0" y="99"/>
                  </a:lnTo>
                  <a:lnTo>
                    <a:pt x="4" y="99"/>
                  </a:lnTo>
                  <a:lnTo>
                    <a:pt x="9" y="97"/>
                  </a:lnTo>
                  <a:lnTo>
                    <a:pt x="17" y="97"/>
                  </a:lnTo>
                  <a:lnTo>
                    <a:pt x="26" y="97"/>
                  </a:lnTo>
                  <a:lnTo>
                    <a:pt x="38" y="94"/>
                  </a:lnTo>
                  <a:lnTo>
                    <a:pt x="53" y="90"/>
                  </a:lnTo>
                  <a:lnTo>
                    <a:pt x="70" y="84"/>
                  </a:lnTo>
                  <a:lnTo>
                    <a:pt x="85" y="75"/>
                  </a:lnTo>
                  <a:lnTo>
                    <a:pt x="102" y="63"/>
                  </a:lnTo>
                  <a:lnTo>
                    <a:pt x="114" y="48"/>
                  </a:lnTo>
                  <a:lnTo>
                    <a:pt x="123" y="35"/>
                  </a:lnTo>
                  <a:lnTo>
                    <a:pt x="131" y="21"/>
                  </a:lnTo>
                  <a:lnTo>
                    <a:pt x="137" y="10"/>
                  </a:lnTo>
                  <a:lnTo>
                    <a:pt x="139" y="2"/>
                  </a:lnTo>
                  <a:lnTo>
                    <a:pt x="140" y="0"/>
                  </a:lnTo>
                  <a:lnTo>
                    <a:pt x="140" y="2"/>
                  </a:lnTo>
                  <a:lnTo>
                    <a:pt x="139" y="12"/>
                  </a:lnTo>
                  <a:lnTo>
                    <a:pt x="137" y="27"/>
                  </a:lnTo>
                  <a:lnTo>
                    <a:pt x="133" y="44"/>
                  </a:lnTo>
                  <a:lnTo>
                    <a:pt x="125" y="61"/>
                  </a:lnTo>
                  <a:lnTo>
                    <a:pt x="114" y="80"/>
                  </a:lnTo>
                  <a:lnTo>
                    <a:pt x="99" y="97"/>
                  </a:lnTo>
                  <a:lnTo>
                    <a:pt x="78" y="113"/>
                  </a:lnTo>
                  <a:lnTo>
                    <a:pt x="55" y="120"/>
                  </a:lnTo>
                  <a:lnTo>
                    <a:pt x="38" y="122"/>
                  </a:lnTo>
                  <a:lnTo>
                    <a:pt x="26" y="120"/>
                  </a:lnTo>
                  <a:lnTo>
                    <a:pt x="15" y="116"/>
                  </a:lnTo>
                  <a:lnTo>
                    <a:pt x="7" y="111"/>
                  </a:lnTo>
                  <a:lnTo>
                    <a:pt x="4" y="105"/>
                  </a:lnTo>
                  <a:lnTo>
                    <a:pt x="0" y="101"/>
                  </a:lnTo>
                  <a:lnTo>
                    <a:pt x="0" y="99"/>
                  </a:lnTo>
                  <a:close/>
                </a:path>
              </a:pathLst>
            </a:custGeom>
            <a:solidFill>
              <a:srgbClr val="000000"/>
            </a:solidFill>
            <a:ln w="9525">
              <a:noFill/>
              <a:round/>
              <a:headEnd/>
              <a:tailEnd/>
            </a:ln>
          </p:spPr>
          <p:txBody>
            <a:bodyPr/>
            <a:lstStyle/>
            <a:p>
              <a:endParaRPr lang="en-GB"/>
            </a:p>
          </p:txBody>
        </p:sp>
        <p:sp>
          <p:nvSpPr>
            <p:cNvPr id="7261" name="Freeform 234"/>
            <p:cNvSpPr>
              <a:spLocks/>
            </p:cNvSpPr>
            <p:nvPr/>
          </p:nvSpPr>
          <p:spPr bwMode="auto">
            <a:xfrm>
              <a:off x="3077" y="1555"/>
              <a:ext cx="56" cy="23"/>
            </a:xfrm>
            <a:custGeom>
              <a:avLst/>
              <a:gdLst>
                <a:gd name="T0" fmla="*/ 0 w 112"/>
                <a:gd name="T1" fmla="*/ 1 h 46"/>
                <a:gd name="T2" fmla="*/ 1 w 112"/>
                <a:gd name="T3" fmla="*/ 1 h 46"/>
                <a:gd name="T4" fmla="*/ 1 w 112"/>
                <a:gd name="T5" fmla="*/ 1 h 46"/>
                <a:gd name="T6" fmla="*/ 1 w 112"/>
                <a:gd name="T7" fmla="*/ 1 h 46"/>
                <a:gd name="T8" fmla="*/ 1 w 112"/>
                <a:gd name="T9" fmla="*/ 1 h 46"/>
                <a:gd name="T10" fmla="*/ 1 w 112"/>
                <a:gd name="T11" fmla="*/ 1 h 46"/>
                <a:gd name="T12" fmla="*/ 1 w 112"/>
                <a:gd name="T13" fmla="*/ 1 h 46"/>
                <a:gd name="T14" fmla="*/ 1 w 112"/>
                <a:gd name="T15" fmla="*/ 1 h 46"/>
                <a:gd name="T16" fmla="*/ 2 w 112"/>
                <a:gd name="T17" fmla="*/ 1 h 46"/>
                <a:gd name="T18" fmla="*/ 2 w 112"/>
                <a:gd name="T19" fmla="*/ 1 h 46"/>
                <a:gd name="T20" fmla="*/ 2 w 112"/>
                <a:gd name="T21" fmla="*/ 1 h 46"/>
                <a:gd name="T22" fmla="*/ 2 w 112"/>
                <a:gd name="T23" fmla="*/ 1 h 46"/>
                <a:gd name="T24" fmla="*/ 2 w 112"/>
                <a:gd name="T25" fmla="*/ 1 h 46"/>
                <a:gd name="T26" fmla="*/ 2 w 112"/>
                <a:gd name="T27" fmla="*/ 1 h 46"/>
                <a:gd name="T28" fmla="*/ 2 w 112"/>
                <a:gd name="T29" fmla="*/ 1 h 46"/>
                <a:gd name="T30" fmla="*/ 2 w 112"/>
                <a:gd name="T31" fmla="*/ 0 h 46"/>
                <a:gd name="T32" fmla="*/ 2 w 112"/>
                <a:gd name="T33" fmla="*/ 0 h 46"/>
                <a:gd name="T34" fmla="*/ 2 w 112"/>
                <a:gd name="T35" fmla="*/ 1 h 46"/>
                <a:gd name="T36" fmla="*/ 2 w 112"/>
                <a:gd name="T37" fmla="*/ 1 h 46"/>
                <a:gd name="T38" fmla="*/ 2 w 112"/>
                <a:gd name="T39" fmla="*/ 1 h 46"/>
                <a:gd name="T40" fmla="*/ 2 w 112"/>
                <a:gd name="T41" fmla="*/ 1 h 46"/>
                <a:gd name="T42" fmla="*/ 2 w 112"/>
                <a:gd name="T43" fmla="*/ 1 h 46"/>
                <a:gd name="T44" fmla="*/ 1 w 112"/>
                <a:gd name="T45" fmla="*/ 1 h 46"/>
                <a:gd name="T46" fmla="*/ 1 w 112"/>
                <a:gd name="T47" fmla="*/ 1 h 46"/>
                <a:gd name="T48" fmla="*/ 1 w 112"/>
                <a:gd name="T49" fmla="*/ 1 h 46"/>
                <a:gd name="T50" fmla="*/ 1 w 112"/>
                <a:gd name="T51" fmla="*/ 1 h 46"/>
                <a:gd name="T52" fmla="*/ 1 w 112"/>
                <a:gd name="T53" fmla="*/ 1 h 46"/>
                <a:gd name="T54" fmla="*/ 1 w 112"/>
                <a:gd name="T55" fmla="*/ 1 h 46"/>
                <a:gd name="T56" fmla="*/ 1 w 112"/>
                <a:gd name="T57" fmla="*/ 1 h 46"/>
                <a:gd name="T58" fmla="*/ 1 w 112"/>
                <a:gd name="T59" fmla="*/ 1 h 46"/>
                <a:gd name="T60" fmla="*/ 1 w 112"/>
                <a:gd name="T61" fmla="*/ 1 h 46"/>
                <a:gd name="T62" fmla="*/ 0 w 112"/>
                <a:gd name="T63" fmla="*/ 1 h 46"/>
                <a:gd name="T64" fmla="*/ 0 w 112"/>
                <a:gd name="T65" fmla="*/ 1 h 4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2"/>
                <a:gd name="T100" fmla="*/ 0 h 46"/>
                <a:gd name="T101" fmla="*/ 112 w 112"/>
                <a:gd name="T102" fmla="*/ 46 h 4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2" h="46">
                  <a:moveTo>
                    <a:pt x="0" y="37"/>
                  </a:moveTo>
                  <a:lnTo>
                    <a:pt x="2" y="38"/>
                  </a:lnTo>
                  <a:lnTo>
                    <a:pt x="4" y="38"/>
                  </a:lnTo>
                  <a:lnTo>
                    <a:pt x="10" y="42"/>
                  </a:lnTo>
                  <a:lnTo>
                    <a:pt x="15" y="44"/>
                  </a:lnTo>
                  <a:lnTo>
                    <a:pt x="25" y="46"/>
                  </a:lnTo>
                  <a:lnTo>
                    <a:pt x="36" y="44"/>
                  </a:lnTo>
                  <a:lnTo>
                    <a:pt x="51" y="44"/>
                  </a:lnTo>
                  <a:lnTo>
                    <a:pt x="67" y="38"/>
                  </a:lnTo>
                  <a:lnTo>
                    <a:pt x="78" y="33"/>
                  </a:lnTo>
                  <a:lnTo>
                    <a:pt x="88" y="25"/>
                  </a:lnTo>
                  <a:lnTo>
                    <a:pt x="97" y="19"/>
                  </a:lnTo>
                  <a:lnTo>
                    <a:pt x="103" y="12"/>
                  </a:lnTo>
                  <a:lnTo>
                    <a:pt x="108" y="6"/>
                  </a:lnTo>
                  <a:lnTo>
                    <a:pt x="110" y="2"/>
                  </a:lnTo>
                  <a:lnTo>
                    <a:pt x="112" y="0"/>
                  </a:lnTo>
                  <a:lnTo>
                    <a:pt x="110" y="0"/>
                  </a:lnTo>
                  <a:lnTo>
                    <a:pt x="105" y="2"/>
                  </a:lnTo>
                  <a:lnTo>
                    <a:pt x="97" y="6"/>
                  </a:lnTo>
                  <a:lnTo>
                    <a:pt x="89" y="10"/>
                  </a:lnTo>
                  <a:lnTo>
                    <a:pt x="78" y="14"/>
                  </a:lnTo>
                  <a:lnTo>
                    <a:pt x="69" y="18"/>
                  </a:lnTo>
                  <a:lnTo>
                    <a:pt x="57" y="19"/>
                  </a:lnTo>
                  <a:lnTo>
                    <a:pt x="51" y="19"/>
                  </a:lnTo>
                  <a:lnTo>
                    <a:pt x="42" y="19"/>
                  </a:lnTo>
                  <a:lnTo>
                    <a:pt x="34" y="19"/>
                  </a:lnTo>
                  <a:lnTo>
                    <a:pt x="29" y="18"/>
                  </a:lnTo>
                  <a:lnTo>
                    <a:pt x="23" y="16"/>
                  </a:lnTo>
                  <a:lnTo>
                    <a:pt x="15" y="12"/>
                  </a:lnTo>
                  <a:lnTo>
                    <a:pt x="13" y="12"/>
                  </a:lnTo>
                  <a:lnTo>
                    <a:pt x="10" y="12"/>
                  </a:lnTo>
                  <a:lnTo>
                    <a:pt x="0" y="37"/>
                  </a:lnTo>
                  <a:close/>
                </a:path>
              </a:pathLst>
            </a:custGeom>
            <a:solidFill>
              <a:srgbClr val="000000"/>
            </a:solidFill>
            <a:ln w="9525">
              <a:noFill/>
              <a:round/>
              <a:headEnd/>
              <a:tailEnd/>
            </a:ln>
          </p:spPr>
          <p:txBody>
            <a:bodyPr/>
            <a:lstStyle/>
            <a:p>
              <a:endParaRPr lang="en-GB"/>
            </a:p>
          </p:txBody>
        </p:sp>
        <p:sp>
          <p:nvSpPr>
            <p:cNvPr id="7262" name="Freeform 235"/>
            <p:cNvSpPr>
              <a:spLocks/>
            </p:cNvSpPr>
            <p:nvPr/>
          </p:nvSpPr>
          <p:spPr bwMode="auto">
            <a:xfrm>
              <a:off x="3123" y="1529"/>
              <a:ext cx="47" cy="46"/>
            </a:xfrm>
            <a:custGeom>
              <a:avLst/>
              <a:gdLst>
                <a:gd name="T0" fmla="*/ 1 w 93"/>
                <a:gd name="T1" fmla="*/ 2 h 91"/>
                <a:gd name="T2" fmla="*/ 1 w 93"/>
                <a:gd name="T3" fmla="*/ 2 h 91"/>
                <a:gd name="T4" fmla="*/ 1 w 93"/>
                <a:gd name="T5" fmla="*/ 2 h 91"/>
                <a:gd name="T6" fmla="*/ 1 w 93"/>
                <a:gd name="T7" fmla="*/ 1 h 91"/>
                <a:gd name="T8" fmla="*/ 1 w 93"/>
                <a:gd name="T9" fmla="*/ 1 h 91"/>
                <a:gd name="T10" fmla="*/ 1 w 93"/>
                <a:gd name="T11" fmla="*/ 1 h 91"/>
                <a:gd name="T12" fmla="*/ 1 w 93"/>
                <a:gd name="T13" fmla="*/ 1 h 91"/>
                <a:gd name="T14" fmla="*/ 1 w 93"/>
                <a:gd name="T15" fmla="*/ 1 h 91"/>
                <a:gd name="T16" fmla="*/ 1 w 93"/>
                <a:gd name="T17" fmla="*/ 1 h 91"/>
                <a:gd name="T18" fmla="*/ 1 w 93"/>
                <a:gd name="T19" fmla="*/ 1 h 91"/>
                <a:gd name="T20" fmla="*/ 2 w 93"/>
                <a:gd name="T21" fmla="*/ 1 h 91"/>
                <a:gd name="T22" fmla="*/ 2 w 93"/>
                <a:gd name="T23" fmla="*/ 1 h 91"/>
                <a:gd name="T24" fmla="*/ 2 w 93"/>
                <a:gd name="T25" fmla="*/ 1 h 91"/>
                <a:gd name="T26" fmla="*/ 2 w 93"/>
                <a:gd name="T27" fmla="*/ 2 h 91"/>
                <a:gd name="T28" fmla="*/ 2 w 93"/>
                <a:gd name="T29" fmla="*/ 2 h 91"/>
                <a:gd name="T30" fmla="*/ 2 w 93"/>
                <a:gd name="T31" fmla="*/ 2 h 91"/>
                <a:gd name="T32" fmla="*/ 2 w 93"/>
                <a:gd name="T33" fmla="*/ 2 h 91"/>
                <a:gd name="T34" fmla="*/ 2 w 93"/>
                <a:gd name="T35" fmla="*/ 2 h 91"/>
                <a:gd name="T36" fmla="*/ 2 w 93"/>
                <a:gd name="T37" fmla="*/ 2 h 91"/>
                <a:gd name="T38" fmla="*/ 2 w 93"/>
                <a:gd name="T39" fmla="*/ 1 h 91"/>
                <a:gd name="T40" fmla="*/ 2 w 93"/>
                <a:gd name="T41" fmla="*/ 1 h 91"/>
                <a:gd name="T42" fmla="*/ 2 w 93"/>
                <a:gd name="T43" fmla="*/ 1 h 91"/>
                <a:gd name="T44" fmla="*/ 2 w 93"/>
                <a:gd name="T45" fmla="*/ 1 h 91"/>
                <a:gd name="T46" fmla="*/ 1 w 93"/>
                <a:gd name="T47" fmla="*/ 1 h 91"/>
                <a:gd name="T48" fmla="*/ 1 w 93"/>
                <a:gd name="T49" fmla="*/ 0 h 91"/>
                <a:gd name="T50" fmla="*/ 1 w 93"/>
                <a:gd name="T51" fmla="*/ 1 h 91"/>
                <a:gd name="T52" fmla="*/ 1 w 93"/>
                <a:gd name="T53" fmla="*/ 1 h 91"/>
                <a:gd name="T54" fmla="*/ 1 w 93"/>
                <a:gd name="T55" fmla="*/ 1 h 91"/>
                <a:gd name="T56" fmla="*/ 0 w 93"/>
                <a:gd name="T57" fmla="*/ 1 h 91"/>
                <a:gd name="T58" fmla="*/ 0 w 93"/>
                <a:gd name="T59" fmla="*/ 1 h 91"/>
                <a:gd name="T60" fmla="*/ 1 w 93"/>
                <a:gd name="T61" fmla="*/ 1 h 91"/>
                <a:gd name="T62" fmla="*/ 1 w 93"/>
                <a:gd name="T63" fmla="*/ 2 h 91"/>
                <a:gd name="T64" fmla="*/ 1 w 93"/>
                <a:gd name="T65" fmla="*/ 2 h 91"/>
                <a:gd name="T66" fmla="*/ 1 w 93"/>
                <a:gd name="T67" fmla="*/ 2 h 9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3"/>
                <a:gd name="T103" fmla="*/ 0 h 91"/>
                <a:gd name="T104" fmla="*/ 93 w 93"/>
                <a:gd name="T105" fmla="*/ 91 h 9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3" h="91">
                  <a:moveTo>
                    <a:pt x="6" y="70"/>
                  </a:moveTo>
                  <a:lnTo>
                    <a:pt x="4" y="70"/>
                  </a:lnTo>
                  <a:lnTo>
                    <a:pt x="6" y="65"/>
                  </a:lnTo>
                  <a:lnTo>
                    <a:pt x="6" y="59"/>
                  </a:lnTo>
                  <a:lnTo>
                    <a:pt x="10" y="51"/>
                  </a:lnTo>
                  <a:lnTo>
                    <a:pt x="14" y="44"/>
                  </a:lnTo>
                  <a:lnTo>
                    <a:pt x="19" y="36"/>
                  </a:lnTo>
                  <a:lnTo>
                    <a:pt x="29" y="31"/>
                  </a:lnTo>
                  <a:lnTo>
                    <a:pt x="42" y="27"/>
                  </a:lnTo>
                  <a:lnTo>
                    <a:pt x="55" y="27"/>
                  </a:lnTo>
                  <a:lnTo>
                    <a:pt x="67" y="32"/>
                  </a:lnTo>
                  <a:lnTo>
                    <a:pt x="74" y="44"/>
                  </a:lnTo>
                  <a:lnTo>
                    <a:pt x="82" y="55"/>
                  </a:lnTo>
                  <a:lnTo>
                    <a:pt x="88" y="69"/>
                  </a:lnTo>
                  <a:lnTo>
                    <a:pt x="91" y="80"/>
                  </a:lnTo>
                  <a:lnTo>
                    <a:pt x="93" y="88"/>
                  </a:lnTo>
                  <a:lnTo>
                    <a:pt x="93" y="91"/>
                  </a:lnTo>
                  <a:lnTo>
                    <a:pt x="93" y="86"/>
                  </a:lnTo>
                  <a:lnTo>
                    <a:pt x="93" y="76"/>
                  </a:lnTo>
                  <a:lnTo>
                    <a:pt x="93" y="59"/>
                  </a:lnTo>
                  <a:lnTo>
                    <a:pt x="91" y="44"/>
                  </a:lnTo>
                  <a:lnTo>
                    <a:pt x="86" y="25"/>
                  </a:lnTo>
                  <a:lnTo>
                    <a:pt x="76" y="10"/>
                  </a:lnTo>
                  <a:lnTo>
                    <a:pt x="63" y="2"/>
                  </a:lnTo>
                  <a:lnTo>
                    <a:pt x="44" y="0"/>
                  </a:lnTo>
                  <a:lnTo>
                    <a:pt x="23" y="2"/>
                  </a:lnTo>
                  <a:lnTo>
                    <a:pt x="10" y="12"/>
                  </a:lnTo>
                  <a:lnTo>
                    <a:pt x="4" y="23"/>
                  </a:lnTo>
                  <a:lnTo>
                    <a:pt x="0" y="36"/>
                  </a:lnTo>
                  <a:lnTo>
                    <a:pt x="0" y="48"/>
                  </a:lnTo>
                  <a:lnTo>
                    <a:pt x="2" y="61"/>
                  </a:lnTo>
                  <a:lnTo>
                    <a:pt x="4" y="69"/>
                  </a:lnTo>
                  <a:lnTo>
                    <a:pt x="6" y="70"/>
                  </a:lnTo>
                  <a:close/>
                </a:path>
              </a:pathLst>
            </a:custGeom>
            <a:solidFill>
              <a:srgbClr val="000000"/>
            </a:solidFill>
            <a:ln w="9525">
              <a:noFill/>
              <a:round/>
              <a:headEnd/>
              <a:tailEnd/>
            </a:ln>
          </p:spPr>
          <p:txBody>
            <a:bodyPr/>
            <a:lstStyle/>
            <a:p>
              <a:endParaRPr lang="en-GB"/>
            </a:p>
          </p:txBody>
        </p:sp>
        <p:sp>
          <p:nvSpPr>
            <p:cNvPr id="7263" name="Freeform 236"/>
            <p:cNvSpPr>
              <a:spLocks/>
            </p:cNvSpPr>
            <p:nvPr/>
          </p:nvSpPr>
          <p:spPr bwMode="auto">
            <a:xfrm>
              <a:off x="3137" y="1556"/>
              <a:ext cx="26" cy="27"/>
            </a:xfrm>
            <a:custGeom>
              <a:avLst/>
              <a:gdLst>
                <a:gd name="T0" fmla="*/ 1 w 51"/>
                <a:gd name="T1" fmla="*/ 0 h 55"/>
                <a:gd name="T2" fmla="*/ 1 w 51"/>
                <a:gd name="T3" fmla="*/ 0 h 55"/>
                <a:gd name="T4" fmla="*/ 1 w 51"/>
                <a:gd name="T5" fmla="*/ 0 h 55"/>
                <a:gd name="T6" fmla="*/ 1 w 51"/>
                <a:gd name="T7" fmla="*/ 0 h 55"/>
                <a:gd name="T8" fmla="*/ 1 w 51"/>
                <a:gd name="T9" fmla="*/ 0 h 55"/>
                <a:gd name="T10" fmla="*/ 1 w 51"/>
                <a:gd name="T11" fmla="*/ 0 h 55"/>
                <a:gd name="T12" fmla="*/ 1 w 51"/>
                <a:gd name="T13" fmla="*/ 0 h 55"/>
                <a:gd name="T14" fmla="*/ 1 w 51"/>
                <a:gd name="T15" fmla="*/ 0 h 55"/>
                <a:gd name="T16" fmla="*/ 1 w 51"/>
                <a:gd name="T17" fmla="*/ 0 h 55"/>
                <a:gd name="T18" fmla="*/ 1 w 51"/>
                <a:gd name="T19" fmla="*/ 0 h 55"/>
                <a:gd name="T20" fmla="*/ 1 w 51"/>
                <a:gd name="T21" fmla="*/ 0 h 55"/>
                <a:gd name="T22" fmla="*/ 1 w 51"/>
                <a:gd name="T23" fmla="*/ 0 h 55"/>
                <a:gd name="T24" fmla="*/ 1 w 51"/>
                <a:gd name="T25" fmla="*/ 0 h 55"/>
                <a:gd name="T26" fmla="*/ 1 w 51"/>
                <a:gd name="T27" fmla="*/ 0 h 55"/>
                <a:gd name="T28" fmla="*/ 1 w 51"/>
                <a:gd name="T29" fmla="*/ 0 h 55"/>
                <a:gd name="T30" fmla="*/ 1 w 51"/>
                <a:gd name="T31" fmla="*/ 0 h 55"/>
                <a:gd name="T32" fmla="*/ 1 w 51"/>
                <a:gd name="T33" fmla="*/ 0 h 55"/>
                <a:gd name="T34" fmla="*/ 1 w 51"/>
                <a:gd name="T35" fmla="*/ 0 h 55"/>
                <a:gd name="T36" fmla="*/ 1 w 51"/>
                <a:gd name="T37" fmla="*/ 0 h 55"/>
                <a:gd name="T38" fmla="*/ 0 w 51"/>
                <a:gd name="T39" fmla="*/ 0 h 55"/>
                <a:gd name="T40" fmla="*/ 0 w 51"/>
                <a:gd name="T41" fmla="*/ 0 h 55"/>
                <a:gd name="T42" fmla="*/ 1 w 51"/>
                <a:gd name="T43" fmla="*/ 0 h 55"/>
                <a:gd name="T44" fmla="*/ 1 w 51"/>
                <a:gd name="T45" fmla="*/ 0 h 55"/>
                <a:gd name="T46" fmla="*/ 1 w 51"/>
                <a:gd name="T47" fmla="*/ 0 h 55"/>
                <a:gd name="T48" fmla="*/ 1 w 51"/>
                <a:gd name="T49" fmla="*/ 0 h 55"/>
                <a:gd name="T50" fmla="*/ 1 w 51"/>
                <a:gd name="T51" fmla="*/ 0 h 55"/>
                <a:gd name="T52" fmla="*/ 1 w 51"/>
                <a:gd name="T53" fmla="*/ 0 h 55"/>
                <a:gd name="T54" fmla="*/ 1 w 51"/>
                <a:gd name="T55" fmla="*/ 0 h 55"/>
                <a:gd name="T56" fmla="*/ 1 w 51"/>
                <a:gd name="T57" fmla="*/ 0 h 55"/>
                <a:gd name="T58" fmla="*/ 1 w 51"/>
                <a:gd name="T59" fmla="*/ 0 h 55"/>
                <a:gd name="T60" fmla="*/ 1 w 51"/>
                <a:gd name="T61" fmla="*/ 0 h 55"/>
                <a:gd name="T62" fmla="*/ 1 w 51"/>
                <a:gd name="T63" fmla="*/ 0 h 55"/>
                <a:gd name="T64" fmla="*/ 1 w 51"/>
                <a:gd name="T65" fmla="*/ 0 h 55"/>
                <a:gd name="T66" fmla="*/ 1 w 51"/>
                <a:gd name="T67" fmla="*/ 0 h 55"/>
                <a:gd name="T68" fmla="*/ 1 w 51"/>
                <a:gd name="T69" fmla="*/ 0 h 55"/>
                <a:gd name="T70" fmla="*/ 1 w 51"/>
                <a:gd name="T71" fmla="*/ 0 h 55"/>
                <a:gd name="T72" fmla="*/ 1 w 51"/>
                <a:gd name="T73" fmla="*/ 0 h 55"/>
                <a:gd name="T74" fmla="*/ 1 w 51"/>
                <a:gd name="T75" fmla="*/ 0 h 5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1"/>
                <a:gd name="T115" fmla="*/ 0 h 55"/>
                <a:gd name="T116" fmla="*/ 51 w 51"/>
                <a:gd name="T117" fmla="*/ 55 h 5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1" h="55">
                  <a:moveTo>
                    <a:pt x="21" y="10"/>
                  </a:moveTo>
                  <a:lnTo>
                    <a:pt x="23" y="10"/>
                  </a:lnTo>
                  <a:lnTo>
                    <a:pt x="26" y="12"/>
                  </a:lnTo>
                  <a:lnTo>
                    <a:pt x="28" y="14"/>
                  </a:lnTo>
                  <a:lnTo>
                    <a:pt x="30" y="17"/>
                  </a:lnTo>
                  <a:lnTo>
                    <a:pt x="32" y="21"/>
                  </a:lnTo>
                  <a:lnTo>
                    <a:pt x="34" y="27"/>
                  </a:lnTo>
                  <a:lnTo>
                    <a:pt x="32" y="33"/>
                  </a:lnTo>
                  <a:lnTo>
                    <a:pt x="32" y="36"/>
                  </a:lnTo>
                  <a:lnTo>
                    <a:pt x="30" y="38"/>
                  </a:lnTo>
                  <a:lnTo>
                    <a:pt x="28" y="40"/>
                  </a:lnTo>
                  <a:lnTo>
                    <a:pt x="23" y="38"/>
                  </a:lnTo>
                  <a:lnTo>
                    <a:pt x="21" y="36"/>
                  </a:lnTo>
                  <a:lnTo>
                    <a:pt x="13" y="33"/>
                  </a:lnTo>
                  <a:lnTo>
                    <a:pt x="9" y="25"/>
                  </a:lnTo>
                  <a:lnTo>
                    <a:pt x="5" y="17"/>
                  </a:lnTo>
                  <a:lnTo>
                    <a:pt x="5" y="16"/>
                  </a:lnTo>
                  <a:lnTo>
                    <a:pt x="4" y="17"/>
                  </a:lnTo>
                  <a:lnTo>
                    <a:pt x="2" y="27"/>
                  </a:lnTo>
                  <a:lnTo>
                    <a:pt x="0" y="31"/>
                  </a:lnTo>
                  <a:lnTo>
                    <a:pt x="0" y="36"/>
                  </a:lnTo>
                  <a:lnTo>
                    <a:pt x="2" y="42"/>
                  </a:lnTo>
                  <a:lnTo>
                    <a:pt x="5" y="50"/>
                  </a:lnTo>
                  <a:lnTo>
                    <a:pt x="11" y="54"/>
                  </a:lnTo>
                  <a:lnTo>
                    <a:pt x="19" y="55"/>
                  </a:lnTo>
                  <a:lnTo>
                    <a:pt x="26" y="54"/>
                  </a:lnTo>
                  <a:lnTo>
                    <a:pt x="36" y="52"/>
                  </a:lnTo>
                  <a:lnTo>
                    <a:pt x="43" y="44"/>
                  </a:lnTo>
                  <a:lnTo>
                    <a:pt x="49" y="38"/>
                  </a:lnTo>
                  <a:lnTo>
                    <a:pt x="51" y="29"/>
                  </a:lnTo>
                  <a:lnTo>
                    <a:pt x="49" y="17"/>
                  </a:lnTo>
                  <a:lnTo>
                    <a:pt x="43" y="8"/>
                  </a:lnTo>
                  <a:lnTo>
                    <a:pt x="38" y="4"/>
                  </a:lnTo>
                  <a:lnTo>
                    <a:pt x="32" y="0"/>
                  </a:lnTo>
                  <a:lnTo>
                    <a:pt x="30" y="2"/>
                  </a:lnTo>
                  <a:lnTo>
                    <a:pt x="23" y="8"/>
                  </a:lnTo>
                  <a:lnTo>
                    <a:pt x="21" y="10"/>
                  </a:lnTo>
                  <a:close/>
                </a:path>
              </a:pathLst>
            </a:custGeom>
            <a:solidFill>
              <a:srgbClr val="000000"/>
            </a:solidFill>
            <a:ln w="9525">
              <a:noFill/>
              <a:round/>
              <a:headEnd/>
              <a:tailEnd/>
            </a:ln>
          </p:spPr>
          <p:txBody>
            <a:bodyPr/>
            <a:lstStyle/>
            <a:p>
              <a:endParaRPr lang="en-GB"/>
            </a:p>
          </p:txBody>
        </p:sp>
        <p:sp>
          <p:nvSpPr>
            <p:cNvPr id="7264" name="Freeform 237"/>
            <p:cNvSpPr>
              <a:spLocks/>
            </p:cNvSpPr>
            <p:nvPr/>
          </p:nvSpPr>
          <p:spPr bwMode="auto">
            <a:xfrm>
              <a:off x="3159" y="1571"/>
              <a:ext cx="24" cy="99"/>
            </a:xfrm>
            <a:custGeom>
              <a:avLst/>
              <a:gdLst>
                <a:gd name="T0" fmla="*/ 1 w 48"/>
                <a:gd name="T1" fmla="*/ 1 h 197"/>
                <a:gd name="T2" fmla="*/ 1 w 48"/>
                <a:gd name="T3" fmla="*/ 1 h 197"/>
                <a:gd name="T4" fmla="*/ 1 w 48"/>
                <a:gd name="T5" fmla="*/ 1 h 197"/>
                <a:gd name="T6" fmla="*/ 1 w 48"/>
                <a:gd name="T7" fmla="*/ 1 h 197"/>
                <a:gd name="T8" fmla="*/ 1 w 48"/>
                <a:gd name="T9" fmla="*/ 1 h 197"/>
                <a:gd name="T10" fmla="*/ 1 w 48"/>
                <a:gd name="T11" fmla="*/ 1 h 197"/>
                <a:gd name="T12" fmla="*/ 1 w 48"/>
                <a:gd name="T13" fmla="*/ 1 h 197"/>
                <a:gd name="T14" fmla="*/ 1 w 48"/>
                <a:gd name="T15" fmla="*/ 1 h 197"/>
                <a:gd name="T16" fmla="*/ 1 w 48"/>
                <a:gd name="T17" fmla="*/ 2 h 197"/>
                <a:gd name="T18" fmla="*/ 1 w 48"/>
                <a:gd name="T19" fmla="*/ 2 h 197"/>
                <a:gd name="T20" fmla="*/ 1 w 48"/>
                <a:gd name="T21" fmla="*/ 2 h 197"/>
                <a:gd name="T22" fmla="*/ 1 w 48"/>
                <a:gd name="T23" fmla="*/ 3 h 197"/>
                <a:gd name="T24" fmla="*/ 1 w 48"/>
                <a:gd name="T25" fmla="*/ 3 h 197"/>
                <a:gd name="T26" fmla="*/ 1 w 48"/>
                <a:gd name="T27" fmla="*/ 3 h 197"/>
                <a:gd name="T28" fmla="*/ 0 w 48"/>
                <a:gd name="T29" fmla="*/ 4 h 197"/>
                <a:gd name="T30" fmla="*/ 0 w 48"/>
                <a:gd name="T31" fmla="*/ 4 h 197"/>
                <a:gd name="T32" fmla="*/ 1 w 48"/>
                <a:gd name="T33" fmla="*/ 4 h 197"/>
                <a:gd name="T34" fmla="*/ 1 w 48"/>
                <a:gd name="T35" fmla="*/ 3 h 197"/>
                <a:gd name="T36" fmla="*/ 1 w 48"/>
                <a:gd name="T37" fmla="*/ 3 h 197"/>
                <a:gd name="T38" fmla="*/ 1 w 48"/>
                <a:gd name="T39" fmla="*/ 3 h 197"/>
                <a:gd name="T40" fmla="*/ 1 w 48"/>
                <a:gd name="T41" fmla="*/ 2 h 197"/>
                <a:gd name="T42" fmla="*/ 1 w 48"/>
                <a:gd name="T43" fmla="*/ 2 h 197"/>
                <a:gd name="T44" fmla="*/ 1 w 48"/>
                <a:gd name="T45" fmla="*/ 2 h 197"/>
                <a:gd name="T46" fmla="*/ 1 w 48"/>
                <a:gd name="T47" fmla="*/ 1 h 197"/>
                <a:gd name="T48" fmla="*/ 1 w 48"/>
                <a:gd name="T49" fmla="*/ 1 h 197"/>
                <a:gd name="T50" fmla="*/ 1 w 48"/>
                <a:gd name="T51" fmla="*/ 1 h 197"/>
                <a:gd name="T52" fmla="*/ 1 w 48"/>
                <a:gd name="T53" fmla="*/ 1 h 197"/>
                <a:gd name="T54" fmla="*/ 1 w 48"/>
                <a:gd name="T55" fmla="*/ 1 h 197"/>
                <a:gd name="T56" fmla="*/ 1 w 48"/>
                <a:gd name="T57" fmla="*/ 1 h 197"/>
                <a:gd name="T58" fmla="*/ 1 w 48"/>
                <a:gd name="T59" fmla="*/ 1 h 197"/>
                <a:gd name="T60" fmla="*/ 1 w 48"/>
                <a:gd name="T61" fmla="*/ 0 h 197"/>
                <a:gd name="T62" fmla="*/ 0 w 48"/>
                <a:gd name="T63" fmla="*/ 1 h 197"/>
                <a:gd name="T64" fmla="*/ 1 w 48"/>
                <a:gd name="T65" fmla="*/ 1 h 197"/>
                <a:gd name="T66" fmla="*/ 1 w 48"/>
                <a:gd name="T67" fmla="*/ 1 h 1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8"/>
                <a:gd name="T103" fmla="*/ 0 h 197"/>
                <a:gd name="T104" fmla="*/ 48 w 48"/>
                <a:gd name="T105" fmla="*/ 197 h 1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8" h="197">
                  <a:moveTo>
                    <a:pt x="4" y="13"/>
                  </a:moveTo>
                  <a:lnTo>
                    <a:pt x="8" y="15"/>
                  </a:lnTo>
                  <a:lnTo>
                    <a:pt x="12" y="17"/>
                  </a:lnTo>
                  <a:lnTo>
                    <a:pt x="16" y="23"/>
                  </a:lnTo>
                  <a:lnTo>
                    <a:pt x="21" y="28"/>
                  </a:lnTo>
                  <a:lnTo>
                    <a:pt x="25" y="38"/>
                  </a:lnTo>
                  <a:lnTo>
                    <a:pt x="27" y="47"/>
                  </a:lnTo>
                  <a:lnTo>
                    <a:pt x="29" y="59"/>
                  </a:lnTo>
                  <a:lnTo>
                    <a:pt x="25" y="74"/>
                  </a:lnTo>
                  <a:lnTo>
                    <a:pt x="23" y="93"/>
                  </a:lnTo>
                  <a:lnTo>
                    <a:pt x="18" y="118"/>
                  </a:lnTo>
                  <a:lnTo>
                    <a:pt x="14" y="140"/>
                  </a:lnTo>
                  <a:lnTo>
                    <a:pt x="8" y="161"/>
                  </a:lnTo>
                  <a:lnTo>
                    <a:pt x="4" y="180"/>
                  </a:lnTo>
                  <a:lnTo>
                    <a:pt x="0" y="194"/>
                  </a:lnTo>
                  <a:lnTo>
                    <a:pt x="0" y="197"/>
                  </a:lnTo>
                  <a:lnTo>
                    <a:pt x="2" y="194"/>
                  </a:lnTo>
                  <a:lnTo>
                    <a:pt x="8" y="182"/>
                  </a:lnTo>
                  <a:lnTo>
                    <a:pt x="16" y="165"/>
                  </a:lnTo>
                  <a:lnTo>
                    <a:pt x="25" y="146"/>
                  </a:lnTo>
                  <a:lnTo>
                    <a:pt x="35" y="123"/>
                  </a:lnTo>
                  <a:lnTo>
                    <a:pt x="42" y="99"/>
                  </a:lnTo>
                  <a:lnTo>
                    <a:pt x="46" y="74"/>
                  </a:lnTo>
                  <a:lnTo>
                    <a:pt x="48" y="53"/>
                  </a:lnTo>
                  <a:lnTo>
                    <a:pt x="42" y="34"/>
                  </a:lnTo>
                  <a:lnTo>
                    <a:pt x="37" y="23"/>
                  </a:lnTo>
                  <a:lnTo>
                    <a:pt x="29" y="11"/>
                  </a:lnTo>
                  <a:lnTo>
                    <a:pt x="21" y="5"/>
                  </a:lnTo>
                  <a:lnTo>
                    <a:pt x="12" y="2"/>
                  </a:lnTo>
                  <a:lnTo>
                    <a:pt x="6" y="2"/>
                  </a:lnTo>
                  <a:lnTo>
                    <a:pt x="2" y="0"/>
                  </a:lnTo>
                  <a:lnTo>
                    <a:pt x="0" y="2"/>
                  </a:lnTo>
                  <a:lnTo>
                    <a:pt x="4" y="13"/>
                  </a:lnTo>
                  <a:close/>
                </a:path>
              </a:pathLst>
            </a:custGeom>
            <a:solidFill>
              <a:srgbClr val="000000"/>
            </a:solidFill>
            <a:ln w="9525">
              <a:noFill/>
              <a:round/>
              <a:headEnd/>
              <a:tailEnd/>
            </a:ln>
          </p:spPr>
          <p:txBody>
            <a:bodyPr/>
            <a:lstStyle/>
            <a:p>
              <a:endParaRPr lang="en-GB"/>
            </a:p>
          </p:txBody>
        </p:sp>
        <p:sp>
          <p:nvSpPr>
            <p:cNvPr id="7265" name="Freeform 238"/>
            <p:cNvSpPr>
              <a:spLocks/>
            </p:cNvSpPr>
            <p:nvPr/>
          </p:nvSpPr>
          <p:spPr bwMode="auto">
            <a:xfrm>
              <a:off x="3154" y="1586"/>
              <a:ext cx="13" cy="69"/>
            </a:xfrm>
            <a:custGeom>
              <a:avLst/>
              <a:gdLst>
                <a:gd name="T0" fmla="*/ 0 w 27"/>
                <a:gd name="T1" fmla="*/ 0 h 139"/>
                <a:gd name="T2" fmla="*/ 0 w 27"/>
                <a:gd name="T3" fmla="*/ 0 h 139"/>
                <a:gd name="T4" fmla="*/ 0 w 27"/>
                <a:gd name="T5" fmla="*/ 0 h 139"/>
                <a:gd name="T6" fmla="*/ 0 w 27"/>
                <a:gd name="T7" fmla="*/ 0 h 139"/>
                <a:gd name="T8" fmla="*/ 0 w 27"/>
                <a:gd name="T9" fmla="*/ 0 h 139"/>
                <a:gd name="T10" fmla="*/ 0 w 27"/>
                <a:gd name="T11" fmla="*/ 0 h 139"/>
                <a:gd name="T12" fmla="*/ 0 w 27"/>
                <a:gd name="T13" fmla="*/ 0 h 139"/>
                <a:gd name="T14" fmla="*/ 0 w 27"/>
                <a:gd name="T15" fmla="*/ 0 h 139"/>
                <a:gd name="T16" fmla="*/ 0 w 27"/>
                <a:gd name="T17" fmla="*/ 0 h 139"/>
                <a:gd name="T18" fmla="*/ 0 w 27"/>
                <a:gd name="T19" fmla="*/ 1 h 139"/>
                <a:gd name="T20" fmla="*/ 0 w 27"/>
                <a:gd name="T21" fmla="*/ 1 h 139"/>
                <a:gd name="T22" fmla="*/ 0 w 27"/>
                <a:gd name="T23" fmla="*/ 1 h 139"/>
                <a:gd name="T24" fmla="*/ 0 w 27"/>
                <a:gd name="T25" fmla="*/ 1 h 139"/>
                <a:gd name="T26" fmla="*/ 0 w 27"/>
                <a:gd name="T27" fmla="*/ 1 h 139"/>
                <a:gd name="T28" fmla="*/ 0 w 27"/>
                <a:gd name="T29" fmla="*/ 2 h 139"/>
                <a:gd name="T30" fmla="*/ 0 w 27"/>
                <a:gd name="T31" fmla="*/ 2 h 139"/>
                <a:gd name="T32" fmla="*/ 0 w 27"/>
                <a:gd name="T33" fmla="*/ 2 h 139"/>
                <a:gd name="T34" fmla="*/ 0 w 27"/>
                <a:gd name="T35" fmla="*/ 2 h 139"/>
                <a:gd name="T36" fmla="*/ 0 w 27"/>
                <a:gd name="T37" fmla="*/ 1 h 139"/>
                <a:gd name="T38" fmla="*/ 0 w 27"/>
                <a:gd name="T39" fmla="*/ 1 h 139"/>
                <a:gd name="T40" fmla="*/ 0 w 27"/>
                <a:gd name="T41" fmla="*/ 1 h 139"/>
                <a:gd name="T42" fmla="*/ 0 w 27"/>
                <a:gd name="T43" fmla="*/ 1 h 139"/>
                <a:gd name="T44" fmla="*/ 0 w 27"/>
                <a:gd name="T45" fmla="*/ 0 h 139"/>
                <a:gd name="T46" fmla="*/ 0 w 27"/>
                <a:gd name="T47" fmla="*/ 0 h 139"/>
                <a:gd name="T48" fmla="*/ 0 w 27"/>
                <a:gd name="T49" fmla="*/ 0 h 139"/>
                <a:gd name="T50" fmla="*/ 0 w 27"/>
                <a:gd name="T51" fmla="*/ 0 h 139"/>
                <a:gd name="T52" fmla="*/ 0 w 27"/>
                <a:gd name="T53" fmla="*/ 0 h 139"/>
                <a:gd name="T54" fmla="*/ 0 w 27"/>
                <a:gd name="T55" fmla="*/ 0 h 139"/>
                <a:gd name="T56" fmla="*/ 0 w 27"/>
                <a:gd name="T57" fmla="*/ 0 h 139"/>
                <a:gd name="T58" fmla="*/ 0 w 27"/>
                <a:gd name="T59" fmla="*/ 0 h 139"/>
                <a:gd name="T60" fmla="*/ 0 w 27"/>
                <a:gd name="T61" fmla="*/ 0 h 139"/>
                <a:gd name="T62" fmla="*/ 0 w 27"/>
                <a:gd name="T63" fmla="*/ 0 h 13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
                <a:gd name="T97" fmla="*/ 0 h 139"/>
                <a:gd name="T98" fmla="*/ 27 w 27"/>
                <a:gd name="T99" fmla="*/ 139 h 13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 h="139">
                  <a:moveTo>
                    <a:pt x="0" y="2"/>
                  </a:moveTo>
                  <a:lnTo>
                    <a:pt x="0" y="2"/>
                  </a:lnTo>
                  <a:lnTo>
                    <a:pt x="0" y="6"/>
                  </a:lnTo>
                  <a:lnTo>
                    <a:pt x="2" y="12"/>
                  </a:lnTo>
                  <a:lnTo>
                    <a:pt x="6" y="19"/>
                  </a:lnTo>
                  <a:lnTo>
                    <a:pt x="6" y="27"/>
                  </a:lnTo>
                  <a:lnTo>
                    <a:pt x="8" y="36"/>
                  </a:lnTo>
                  <a:lnTo>
                    <a:pt x="10" y="48"/>
                  </a:lnTo>
                  <a:lnTo>
                    <a:pt x="10" y="59"/>
                  </a:lnTo>
                  <a:lnTo>
                    <a:pt x="10" y="71"/>
                  </a:lnTo>
                  <a:lnTo>
                    <a:pt x="8" y="82"/>
                  </a:lnTo>
                  <a:lnTo>
                    <a:pt x="6" y="95"/>
                  </a:lnTo>
                  <a:lnTo>
                    <a:pt x="6" y="109"/>
                  </a:lnTo>
                  <a:lnTo>
                    <a:pt x="4" y="120"/>
                  </a:lnTo>
                  <a:lnTo>
                    <a:pt x="2" y="129"/>
                  </a:lnTo>
                  <a:lnTo>
                    <a:pt x="2" y="137"/>
                  </a:lnTo>
                  <a:lnTo>
                    <a:pt x="2" y="139"/>
                  </a:lnTo>
                  <a:lnTo>
                    <a:pt x="2" y="135"/>
                  </a:lnTo>
                  <a:lnTo>
                    <a:pt x="6" y="126"/>
                  </a:lnTo>
                  <a:lnTo>
                    <a:pt x="11" y="112"/>
                  </a:lnTo>
                  <a:lnTo>
                    <a:pt x="17" y="95"/>
                  </a:lnTo>
                  <a:lnTo>
                    <a:pt x="21" y="76"/>
                  </a:lnTo>
                  <a:lnTo>
                    <a:pt x="25" y="57"/>
                  </a:lnTo>
                  <a:lnTo>
                    <a:pt x="27" y="40"/>
                  </a:lnTo>
                  <a:lnTo>
                    <a:pt x="27" y="25"/>
                  </a:lnTo>
                  <a:lnTo>
                    <a:pt x="23" y="12"/>
                  </a:lnTo>
                  <a:lnTo>
                    <a:pt x="17" y="6"/>
                  </a:lnTo>
                  <a:lnTo>
                    <a:pt x="13" y="0"/>
                  </a:lnTo>
                  <a:lnTo>
                    <a:pt x="10" y="0"/>
                  </a:lnTo>
                  <a:lnTo>
                    <a:pt x="2" y="0"/>
                  </a:lnTo>
                  <a:lnTo>
                    <a:pt x="0" y="2"/>
                  </a:lnTo>
                  <a:close/>
                </a:path>
              </a:pathLst>
            </a:custGeom>
            <a:solidFill>
              <a:srgbClr val="000000"/>
            </a:solidFill>
            <a:ln w="9525">
              <a:noFill/>
              <a:round/>
              <a:headEnd/>
              <a:tailEnd/>
            </a:ln>
          </p:spPr>
          <p:txBody>
            <a:bodyPr/>
            <a:lstStyle/>
            <a:p>
              <a:endParaRPr lang="en-GB"/>
            </a:p>
          </p:txBody>
        </p:sp>
        <p:sp>
          <p:nvSpPr>
            <p:cNvPr id="7266" name="Freeform 239"/>
            <p:cNvSpPr>
              <a:spLocks/>
            </p:cNvSpPr>
            <p:nvPr/>
          </p:nvSpPr>
          <p:spPr bwMode="auto">
            <a:xfrm>
              <a:off x="3088" y="1610"/>
              <a:ext cx="30" cy="35"/>
            </a:xfrm>
            <a:custGeom>
              <a:avLst/>
              <a:gdLst>
                <a:gd name="T0" fmla="*/ 0 w 61"/>
                <a:gd name="T1" fmla="*/ 0 h 70"/>
                <a:gd name="T2" fmla="*/ 0 w 61"/>
                <a:gd name="T3" fmla="*/ 1 h 70"/>
                <a:gd name="T4" fmla="*/ 0 w 61"/>
                <a:gd name="T5" fmla="*/ 1 h 70"/>
                <a:gd name="T6" fmla="*/ 0 w 61"/>
                <a:gd name="T7" fmla="*/ 1 h 70"/>
                <a:gd name="T8" fmla="*/ 0 w 61"/>
                <a:gd name="T9" fmla="*/ 1 h 70"/>
                <a:gd name="T10" fmla="*/ 0 w 61"/>
                <a:gd name="T11" fmla="*/ 1 h 70"/>
                <a:gd name="T12" fmla="*/ 0 w 61"/>
                <a:gd name="T13" fmla="*/ 1 h 70"/>
                <a:gd name="T14" fmla="*/ 0 w 61"/>
                <a:gd name="T15" fmla="*/ 1 h 70"/>
                <a:gd name="T16" fmla="*/ 0 w 61"/>
                <a:gd name="T17" fmla="*/ 1 h 70"/>
                <a:gd name="T18" fmla="*/ 0 w 61"/>
                <a:gd name="T19" fmla="*/ 1 h 70"/>
                <a:gd name="T20" fmla="*/ 0 w 61"/>
                <a:gd name="T21" fmla="*/ 1 h 70"/>
                <a:gd name="T22" fmla="*/ 0 w 61"/>
                <a:gd name="T23" fmla="*/ 1 h 70"/>
                <a:gd name="T24" fmla="*/ 0 w 61"/>
                <a:gd name="T25" fmla="*/ 1 h 70"/>
                <a:gd name="T26" fmla="*/ 0 w 61"/>
                <a:gd name="T27" fmla="*/ 1 h 70"/>
                <a:gd name="T28" fmla="*/ 0 w 61"/>
                <a:gd name="T29" fmla="*/ 1 h 70"/>
                <a:gd name="T30" fmla="*/ 0 w 61"/>
                <a:gd name="T31" fmla="*/ 1 h 70"/>
                <a:gd name="T32" fmla="*/ 0 w 61"/>
                <a:gd name="T33" fmla="*/ 1 h 70"/>
                <a:gd name="T34" fmla="*/ 0 w 61"/>
                <a:gd name="T35" fmla="*/ 1 h 70"/>
                <a:gd name="T36" fmla="*/ 0 w 61"/>
                <a:gd name="T37" fmla="*/ 1 h 70"/>
                <a:gd name="T38" fmla="*/ 0 w 61"/>
                <a:gd name="T39" fmla="*/ 1 h 70"/>
                <a:gd name="T40" fmla="*/ 0 w 61"/>
                <a:gd name="T41" fmla="*/ 1 h 70"/>
                <a:gd name="T42" fmla="*/ 0 w 61"/>
                <a:gd name="T43" fmla="*/ 1 h 70"/>
                <a:gd name="T44" fmla="*/ 0 w 61"/>
                <a:gd name="T45" fmla="*/ 1 h 70"/>
                <a:gd name="T46" fmla="*/ 0 w 61"/>
                <a:gd name="T47" fmla="*/ 1 h 70"/>
                <a:gd name="T48" fmla="*/ 0 w 61"/>
                <a:gd name="T49" fmla="*/ 1 h 70"/>
                <a:gd name="T50" fmla="*/ 0 w 61"/>
                <a:gd name="T51" fmla="*/ 1 h 70"/>
                <a:gd name="T52" fmla="*/ 0 w 61"/>
                <a:gd name="T53" fmla="*/ 1 h 70"/>
                <a:gd name="T54" fmla="*/ 0 w 61"/>
                <a:gd name="T55" fmla="*/ 1 h 70"/>
                <a:gd name="T56" fmla="*/ 0 w 61"/>
                <a:gd name="T57" fmla="*/ 1 h 70"/>
                <a:gd name="T58" fmla="*/ 0 w 61"/>
                <a:gd name="T59" fmla="*/ 1 h 70"/>
                <a:gd name="T60" fmla="*/ 0 w 61"/>
                <a:gd name="T61" fmla="*/ 0 h 70"/>
                <a:gd name="T62" fmla="*/ 0 w 61"/>
                <a:gd name="T63" fmla="*/ 0 h 70"/>
                <a:gd name="T64" fmla="*/ 0 w 61"/>
                <a:gd name="T65" fmla="*/ 0 h 7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1"/>
                <a:gd name="T100" fmla="*/ 0 h 70"/>
                <a:gd name="T101" fmla="*/ 61 w 61"/>
                <a:gd name="T102" fmla="*/ 70 h 7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1" h="70">
                  <a:moveTo>
                    <a:pt x="55" y="0"/>
                  </a:moveTo>
                  <a:lnTo>
                    <a:pt x="57" y="4"/>
                  </a:lnTo>
                  <a:lnTo>
                    <a:pt x="59" y="9"/>
                  </a:lnTo>
                  <a:lnTo>
                    <a:pt x="61" y="15"/>
                  </a:lnTo>
                  <a:lnTo>
                    <a:pt x="61" y="23"/>
                  </a:lnTo>
                  <a:lnTo>
                    <a:pt x="61" y="30"/>
                  </a:lnTo>
                  <a:lnTo>
                    <a:pt x="59" y="38"/>
                  </a:lnTo>
                  <a:lnTo>
                    <a:pt x="53" y="47"/>
                  </a:lnTo>
                  <a:lnTo>
                    <a:pt x="46" y="55"/>
                  </a:lnTo>
                  <a:lnTo>
                    <a:pt x="36" y="59"/>
                  </a:lnTo>
                  <a:lnTo>
                    <a:pt x="27" y="64"/>
                  </a:lnTo>
                  <a:lnTo>
                    <a:pt x="19" y="66"/>
                  </a:lnTo>
                  <a:lnTo>
                    <a:pt x="11" y="68"/>
                  </a:lnTo>
                  <a:lnTo>
                    <a:pt x="6" y="70"/>
                  </a:lnTo>
                  <a:lnTo>
                    <a:pt x="2" y="70"/>
                  </a:lnTo>
                  <a:lnTo>
                    <a:pt x="0" y="70"/>
                  </a:lnTo>
                  <a:lnTo>
                    <a:pt x="0" y="68"/>
                  </a:lnTo>
                  <a:lnTo>
                    <a:pt x="4" y="66"/>
                  </a:lnTo>
                  <a:lnTo>
                    <a:pt x="8" y="61"/>
                  </a:lnTo>
                  <a:lnTo>
                    <a:pt x="15" y="57"/>
                  </a:lnTo>
                  <a:lnTo>
                    <a:pt x="19" y="51"/>
                  </a:lnTo>
                  <a:lnTo>
                    <a:pt x="27" y="45"/>
                  </a:lnTo>
                  <a:lnTo>
                    <a:pt x="32" y="40"/>
                  </a:lnTo>
                  <a:lnTo>
                    <a:pt x="38" y="36"/>
                  </a:lnTo>
                  <a:lnTo>
                    <a:pt x="42" y="30"/>
                  </a:lnTo>
                  <a:lnTo>
                    <a:pt x="44" y="23"/>
                  </a:lnTo>
                  <a:lnTo>
                    <a:pt x="47" y="17"/>
                  </a:lnTo>
                  <a:lnTo>
                    <a:pt x="51" y="13"/>
                  </a:lnTo>
                  <a:lnTo>
                    <a:pt x="51" y="7"/>
                  </a:lnTo>
                  <a:lnTo>
                    <a:pt x="53" y="4"/>
                  </a:lnTo>
                  <a:lnTo>
                    <a:pt x="55" y="0"/>
                  </a:lnTo>
                  <a:close/>
                </a:path>
              </a:pathLst>
            </a:custGeom>
            <a:solidFill>
              <a:srgbClr val="000000"/>
            </a:solidFill>
            <a:ln w="9525">
              <a:noFill/>
              <a:round/>
              <a:headEnd/>
              <a:tailEnd/>
            </a:ln>
          </p:spPr>
          <p:txBody>
            <a:bodyPr/>
            <a:lstStyle/>
            <a:p>
              <a:endParaRPr lang="en-GB"/>
            </a:p>
          </p:txBody>
        </p:sp>
        <p:sp>
          <p:nvSpPr>
            <p:cNvPr id="7267" name="Freeform 240"/>
            <p:cNvSpPr>
              <a:spLocks/>
            </p:cNvSpPr>
            <p:nvPr/>
          </p:nvSpPr>
          <p:spPr bwMode="auto">
            <a:xfrm>
              <a:off x="3018" y="1612"/>
              <a:ext cx="77" cy="34"/>
            </a:xfrm>
            <a:custGeom>
              <a:avLst/>
              <a:gdLst>
                <a:gd name="T0" fmla="*/ 2 w 154"/>
                <a:gd name="T1" fmla="*/ 0 h 68"/>
                <a:gd name="T2" fmla="*/ 2 w 154"/>
                <a:gd name="T3" fmla="*/ 1 h 68"/>
                <a:gd name="T4" fmla="*/ 2 w 154"/>
                <a:gd name="T5" fmla="*/ 1 h 68"/>
                <a:gd name="T6" fmla="*/ 2 w 154"/>
                <a:gd name="T7" fmla="*/ 1 h 68"/>
                <a:gd name="T8" fmla="*/ 2 w 154"/>
                <a:gd name="T9" fmla="*/ 1 h 68"/>
                <a:gd name="T10" fmla="*/ 2 w 154"/>
                <a:gd name="T11" fmla="*/ 1 h 68"/>
                <a:gd name="T12" fmla="*/ 1 w 154"/>
                <a:gd name="T13" fmla="*/ 1 h 68"/>
                <a:gd name="T14" fmla="*/ 1 w 154"/>
                <a:gd name="T15" fmla="*/ 1 h 68"/>
                <a:gd name="T16" fmla="*/ 1 w 154"/>
                <a:gd name="T17" fmla="*/ 1 h 68"/>
                <a:gd name="T18" fmla="*/ 1 w 154"/>
                <a:gd name="T19" fmla="*/ 1 h 68"/>
                <a:gd name="T20" fmla="*/ 1 w 154"/>
                <a:gd name="T21" fmla="*/ 1 h 68"/>
                <a:gd name="T22" fmla="*/ 1 w 154"/>
                <a:gd name="T23" fmla="*/ 1 h 68"/>
                <a:gd name="T24" fmla="*/ 1 w 154"/>
                <a:gd name="T25" fmla="*/ 1 h 68"/>
                <a:gd name="T26" fmla="*/ 1 w 154"/>
                <a:gd name="T27" fmla="*/ 1 h 68"/>
                <a:gd name="T28" fmla="*/ 1 w 154"/>
                <a:gd name="T29" fmla="*/ 1 h 68"/>
                <a:gd name="T30" fmla="*/ 1 w 154"/>
                <a:gd name="T31" fmla="*/ 1 h 68"/>
                <a:gd name="T32" fmla="*/ 0 w 154"/>
                <a:gd name="T33" fmla="*/ 1 h 68"/>
                <a:gd name="T34" fmla="*/ 1 w 154"/>
                <a:gd name="T35" fmla="*/ 1 h 68"/>
                <a:gd name="T36" fmla="*/ 1 w 154"/>
                <a:gd name="T37" fmla="*/ 1 h 68"/>
                <a:gd name="T38" fmla="*/ 1 w 154"/>
                <a:gd name="T39" fmla="*/ 1 h 68"/>
                <a:gd name="T40" fmla="*/ 1 w 154"/>
                <a:gd name="T41" fmla="*/ 1 h 68"/>
                <a:gd name="T42" fmla="*/ 1 w 154"/>
                <a:gd name="T43" fmla="*/ 1 h 68"/>
                <a:gd name="T44" fmla="*/ 1 w 154"/>
                <a:gd name="T45" fmla="*/ 1 h 68"/>
                <a:gd name="T46" fmla="*/ 1 w 154"/>
                <a:gd name="T47" fmla="*/ 1 h 68"/>
                <a:gd name="T48" fmla="*/ 1 w 154"/>
                <a:gd name="T49" fmla="*/ 1 h 68"/>
                <a:gd name="T50" fmla="*/ 1 w 154"/>
                <a:gd name="T51" fmla="*/ 1 h 68"/>
                <a:gd name="T52" fmla="*/ 1 w 154"/>
                <a:gd name="T53" fmla="*/ 1 h 68"/>
                <a:gd name="T54" fmla="*/ 1 w 154"/>
                <a:gd name="T55" fmla="*/ 1 h 68"/>
                <a:gd name="T56" fmla="*/ 2 w 154"/>
                <a:gd name="T57" fmla="*/ 1 h 68"/>
                <a:gd name="T58" fmla="*/ 2 w 154"/>
                <a:gd name="T59" fmla="*/ 1 h 68"/>
                <a:gd name="T60" fmla="*/ 2 w 154"/>
                <a:gd name="T61" fmla="*/ 1 h 68"/>
                <a:gd name="T62" fmla="*/ 2 w 154"/>
                <a:gd name="T63" fmla="*/ 0 h 68"/>
                <a:gd name="T64" fmla="*/ 2 w 154"/>
                <a:gd name="T65" fmla="*/ 0 h 68"/>
                <a:gd name="T66" fmla="*/ 2 w 154"/>
                <a:gd name="T67" fmla="*/ 0 h 6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4"/>
                <a:gd name="T103" fmla="*/ 0 h 68"/>
                <a:gd name="T104" fmla="*/ 154 w 154"/>
                <a:gd name="T105" fmla="*/ 68 h 6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4" h="68">
                  <a:moveTo>
                    <a:pt x="154" y="0"/>
                  </a:moveTo>
                  <a:lnTo>
                    <a:pt x="152" y="1"/>
                  </a:lnTo>
                  <a:lnTo>
                    <a:pt x="150" y="7"/>
                  </a:lnTo>
                  <a:lnTo>
                    <a:pt x="147" y="17"/>
                  </a:lnTo>
                  <a:lnTo>
                    <a:pt x="141" y="28"/>
                  </a:lnTo>
                  <a:lnTo>
                    <a:pt x="133" y="39"/>
                  </a:lnTo>
                  <a:lnTo>
                    <a:pt x="122" y="51"/>
                  </a:lnTo>
                  <a:lnTo>
                    <a:pt x="107" y="60"/>
                  </a:lnTo>
                  <a:lnTo>
                    <a:pt x="90" y="66"/>
                  </a:lnTo>
                  <a:lnTo>
                    <a:pt x="69" y="68"/>
                  </a:lnTo>
                  <a:lnTo>
                    <a:pt x="52" y="64"/>
                  </a:lnTo>
                  <a:lnTo>
                    <a:pt x="36" y="57"/>
                  </a:lnTo>
                  <a:lnTo>
                    <a:pt x="25" y="47"/>
                  </a:lnTo>
                  <a:lnTo>
                    <a:pt x="14" y="36"/>
                  </a:lnTo>
                  <a:lnTo>
                    <a:pt x="6" y="28"/>
                  </a:lnTo>
                  <a:lnTo>
                    <a:pt x="2" y="20"/>
                  </a:lnTo>
                  <a:lnTo>
                    <a:pt x="0" y="19"/>
                  </a:lnTo>
                  <a:lnTo>
                    <a:pt x="2" y="20"/>
                  </a:lnTo>
                  <a:lnTo>
                    <a:pt x="10" y="24"/>
                  </a:lnTo>
                  <a:lnTo>
                    <a:pt x="19" y="30"/>
                  </a:lnTo>
                  <a:lnTo>
                    <a:pt x="31" y="36"/>
                  </a:lnTo>
                  <a:lnTo>
                    <a:pt x="44" y="41"/>
                  </a:lnTo>
                  <a:lnTo>
                    <a:pt x="57" y="45"/>
                  </a:lnTo>
                  <a:lnTo>
                    <a:pt x="71" y="47"/>
                  </a:lnTo>
                  <a:lnTo>
                    <a:pt x="82" y="47"/>
                  </a:lnTo>
                  <a:lnTo>
                    <a:pt x="93" y="41"/>
                  </a:lnTo>
                  <a:lnTo>
                    <a:pt x="105" y="36"/>
                  </a:lnTo>
                  <a:lnTo>
                    <a:pt x="116" y="26"/>
                  </a:lnTo>
                  <a:lnTo>
                    <a:pt x="128" y="19"/>
                  </a:lnTo>
                  <a:lnTo>
                    <a:pt x="137" y="11"/>
                  </a:lnTo>
                  <a:lnTo>
                    <a:pt x="147" y="5"/>
                  </a:lnTo>
                  <a:lnTo>
                    <a:pt x="150" y="0"/>
                  </a:lnTo>
                  <a:lnTo>
                    <a:pt x="154" y="0"/>
                  </a:lnTo>
                  <a:close/>
                </a:path>
              </a:pathLst>
            </a:custGeom>
            <a:solidFill>
              <a:srgbClr val="000000"/>
            </a:solidFill>
            <a:ln w="9525">
              <a:noFill/>
              <a:round/>
              <a:headEnd/>
              <a:tailEnd/>
            </a:ln>
          </p:spPr>
          <p:txBody>
            <a:bodyPr/>
            <a:lstStyle/>
            <a:p>
              <a:endParaRPr lang="en-GB"/>
            </a:p>
          </p:txBody>
        </p:sp>
        <p:sp>
          <p:nvSpPr>
            <p:cNvPr id="7268" name="Freeform 241"/>
            <p:cNvSpPr>
              <a:spLocks/>
            </p:cNvSpPr>
            <p:nvPr/>
          </p:nvSpPr>
          <p:spPr bwMode="auto">
            <a:xfrm>
              <a:off x="3051" y="1641"/>
              <a:ext cx="41" cy="63"/>
            </a:xfrm>
            <a:custGeom>
              <a:avLst/>
              <a:gdLst>
                <a:gd name="T0" fmla="*/ 0 w 82"/>
                <a:gd name="T1" fmla="*/ 1 h 126"/>
                <a:gd name="T2" fmla="*/ 0 w 82"/>
                <a:gd name="T3" fmla="*/ 1 h 126"/>
                <a:gd name="T4" fmla="*/ 1 w 82"/>
                <a:gd name="T5" fmla="*/ 1 h 126"/>
                <a:gd name="T6" fmla="*/ 1 w 82"/>
                <a:gd name="T7" fmla="*/ 1 h 126"/>
                <a:gd name="T8" fmla="*/ 1 w 82"/>
                <a:gd name="T9" fmla="*/ 1 h 126"/>
                <a:gd name="T10" fmla="*/ 1 w 82"/>
                <a:gd name="T11" fmla="*/ 1 h 126"/>
                <a:gd name="T12" fmla="*/ 1 w 82"/>
                <a:gd name="T13" fmla="*/ 2 h 126"/>
                <a:gd name="T14" fmla="*/ 1 w 82"/>
                <a:gd name="T15" fmla="*/ 2 h 126"/>
                <a:gd name="T16" fmla="*/ 1 w 82"/>
                <a:gd name="T17" fmla="*/ 2 h 126"/>
                <a:gd name="T18" fmla="*/ 1 w 82"/>
                <a:gd name="T19" fmla="*/ 2 h 126"/>
                <a:gd name="T20" fmla="*/ 1 w 82"/>
                <a:gd name="T21" fmla="*/ 2 h 126"/>
                <a:gd name="T22" fmla="*/ 1 w 82"/>
                <a:gd name="T23" fmla="*/ 2 h 126"/>
                <a:gd name="T24" fmla="*/ 1 w 82"/>
                <a:gd name="T25" fmla="*/ 2 h 126"/>
                <a:gd name="T26" fmla="*/ 1 w 82"/>
                <a:gd name="T27" fmla="*/ 2 h 126"/>
                <a:gd name="T28" fmla="*/ 1 w 82"/>
                <a:gd name="T29" fmla="*/ 2 h 126"/>
                <a:gd name="T30" fmla="*/ 1 w 82"/>
                <a:gd name="T31" fmla="*/ 2 h 126"/>
                <a:gd name="T32" fmla="*/ 1 w 82"/>
                <a:gd name="T33" fmla="*/ 2 h 126"/>
                <a:gd name="T34" fmla="*/ 1 w 82"/>
                <a:gd name="T35" fmla="*/ 2 h 126"/>
                <a:gd name="T36" fmla="*/ 1 w 82"/>
                <a:gd name="T37" fmla="*/ 2 h 126"/>
                <a:gd name="T38" fmla="*/ 1 w 82"/>
                <a:gd name="T39" fmla="*/ 2 h 126"/>
                <a:gd name="T40" fmla="*/ 1 w 82"/>
                <a:gd name="T41" fmla="*/ 2 h 126"/>
                <a:gd name="T42" fmla="*/ 1 w 82"/>
                <a:gd name="T43" fmla="*/ 2 h 126"/>
                <a:gd name="T44" fmla="*/ 1 w 82"/>
                <a:gd name="T45" fmla="*/ 2 h 126"/>
                <a:gd name="T46" fmla="*/ 1 w 82"/>
                <a:gd name="T47" fmla="*/ 2 h 126"/>
                <a:gd name="T48" fmla="*/ 1 w 82"/>
                <a:gd name="T49" fmla="*/ 1 h 126"/>
                <a:gd name="T50" fmla="*/ 1 w 82"/>
                <a:gd name="T51" fmla="*/ 1 h 126"/>
                <a:gd name="T52" fmla="*/ 1 w 82"/>
                <a:gd name="T53" fmla="*/ 1 h 126"/>
                <a:gd name="T54" fmla="*/ 1 w 82"/>
                <a:gd name="T55" fmla="*/ 1 h 126"/>
                <a:gd name="T56" fmla="*/ 1 w 82"/>
                <a:gd name="T57" fmla="*/ 1 h 126"/>
                <a:gd name="T58" fmla="*/ 1 w 82"/>
                <a:gd name="T59" fmla="*/ 1 h 126"/>
                <a:gd name="T60" fmla="*/ 1 w 82"/>
                <a:gd name="T61" fmla="*/ 1 h 126"/>
                <a:gd name="T62" fmla="*/ 1 w 82"/>
                <a:gd name="T63" fmla="*/ 0 h 126"/>
                <a:gd name="T64" fmla="*/ 1 w 82"/>
                <a:gd name="T65" fmla="*/ 0 h 126"/>
                <a:gd name="T66" fmla="*/ 0 w 82"/>
                <a:gd name="T67" fmla="*/ 1 h 126"/>
                <a:gd name="T68" fmla="*/ 0 w 82"/>
                <a:gd name="T69" fmla="*/ 1 h 12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82"/>
                <a:gd name="T106" fmla="*/ 0 h 126"/>
                <a:gd name="T107" fmla="*/ 82 w 82"/>
                <a:gd name="T108" fmla="*/ 126 h 12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82" h="126">
                  <a:moveTo>
                    <a:pt x="0" y="8"/>
                  </a:moveTo>
                  <a:lnTo>
                    <a:pt x="0" y="10"/>
                  </a:lnTo>
                  <a:lnTo>
                    <a:pt x="4" y="18"/>
                  </a:lnTo>
                  <a:lnTo>
                    <a:pt x="7" y="27"/>
                  </a:lnTo>
                  <a:lnTo>
                    <a:pt x="15" y="40"/>
                  </a:lnTo>
                  <a:lnTo>
                    <a:pt x="23" y="56"/>
                  </a:lnTo>
                  <a:lnTo>
                    <a:pt x="30" y="69"/>
                  </a:lnTo>
                  <a:lnTo>
                    <a:pt x="36" y="82"/>
                  </a:lnTo>
                  <a:lnTo>
                    <a:pt x="43" y="92"/>
                  </a:lnTo>
                  <a:lnTo>
                    <a:pt x="49" y="97"/>
                  </a:lnTo>
                  <a:lnTo>
                    <a:pt x="57" y="105"/>
                  </a:lnTo>
                  <a:lnTo>
                    <a:pt x="61" y="109"/>
                  </a:lnTo>
                  <a:lnTo>
                    <a:pt x="68" y="116"/>
                  </a:lnTo>
                  <a:lnTo>
                    <a:pt x="72" y="118"/>
                  </a:lnTo>
                  <a:lnTo>
                    <a:pt x="76" y="122"/>
                  </a:lnTo>
                  <a:lnTo>
                    <a:pt x="80" y="124"/>
                  </a:lnTo>
                  <a:lnTo>
                    <a:pt x="82" y="126"/>
                  </a:lnTo>
                  <a:lnTo>
                    <a:pt x="80" y="124"/>
                  </a:lnTo>
                  <a:lnTo>
                    <a:pt x="76" y="118"/>
                  </a:lnTo>
                  <a:lnTo>
                    <a:pt x="72" y="109"/>
                  </a:lnTo>
                  <a:lnTo>
                    <a:pt x="68" y="99"/>
                  </a:lnTo>
                  <a:lnTo>
                    <a:pt x="63" y="88"/>
                  </a:lnTo>
                  <a:lnTo>
                    <a:pt x="57" y="77"/>
                  </a:lnTo>
                  <a:lnTo>
                    <a:pt x="51" y="65"/>
                  </a:lnTo>
                  <a:lnTo>
                    <a:pt x="47" y="56"/>
                  </a:lnTo>
                  <a:lnTo>
                    <a:pt x="42" y="46"/>
                  </a:lnTo>
                  <a:lnTo>
                    <a:pt x="38" y="37"/>
                  </a:lnTo>
                  <a:lnTo>
                    <a:pt x="34" y="27"/>
                  </a:lnTo>
                  <a:lnTo>
                    <a:pt x="32" y="19"/>
                  </a:lnTo>
                  <a:lnTo>
                    <a:pt x="28" y="10"/>
                  </a:lnTo>
                  <a:lnTo>
                    <a:pt x="26" y="4"/>
                  </a:lnTo>
                  <a:lnTo>
                    <a:pt x="24" y="0"/>
                  </a:lnTo>
                  <a:lnTo>
                    <a:pt x="0" y="8"/>
                  </a:lnTo>
                  <a:close/>
                </a:path>
              </a:pathLst>
            </a:custGeom>
            <a:solidFill>
              <a:srgbClr val="000000"/>
            </a:solidFill>
            <a:ln w="9525">
              <a:noFill/>
              <a:round/>
              <a:headEnd/>
              <a:tailEnd/>
            </a:ln>
          </p:spPr>
          <p:txBody>
            <a:bodyPr/>
            <a:lstStyle/>
            <a:p>
              <a:endParaRPr lang="en-GB"/>
            </a:p>
          </p:txBody>
        </p:sp>
        <p:sp>
          <p:nvSpPr>
            <p:cNvPr id="7269" name="Freeform 242"/>
            <p:cNvSpPr>
              <a:spLocks/>
            </p:cNvSpPr>
            <p:nvPr/>
          </p:nvSpPr>
          <p:spPr bwMode="auto">
            <a:xfrm>
              <a:off x="3097" y="1671"/>
              <a:ext cx="27" cy="33"/>
            </a:xfrm>
            <a:custGeom>
              <a:avLst/>
              <a:gdLst>
                <a:gd name="T0" fmla="*/ 1 w 53"/>
                <a:gd name="T1" fmla="*/ 0 h 67"/>
                <a:gd name="T2" fmla="*/ 1 w 53"/>
                <a:gd name="T3" fmla="*/ 0 h 67"/>
                <a:gd name="T4" fmla="*/ 1 w 53"/>
                <a:gd name="T5" fmla="*/ 0 h 67"/>
                <a:gd name="T6" fmla="*/ 1 w 53"/>
                <a:gd name="T7" fmla="*/ 0 h 67"/>
                <a:gd name="T8" fmla="*/ 1 w 53"/>
                <a:gd name="T9" fmla="*/ 0 h 67"/>
                <a:gd name="T10" fmla="*/ 1 w 53"/>
                <a:gd name="T11" fmla="*/ 0 h 67"/>
                <a:gd name="T12" fmla="*/ 1 w 53"/>
                <a:gd name="T13" fmla="*/ 0 h 67"/>
                <a:gd name="T14" fmla="*/ 1 w 53"/>
                <a:gd name="T15" fmla="*/ 0 h 67"/>
                <a:gd name="T16" fmla="*/ 1 w 53"/>
                <a:gd name="T17" fmla="*/ 0 h 67"/>
                <a:gd name="T18" fmla="*/ 1 w 53"/>
                <a:gd name="T19" fmla="*/ 0 h 67"/>
                <a:gd name="T20" fmla="*/ 1 w 53"/>
                <a:gd name="T21" fmla="*/ 0 h 67"/>
                <a:gd name="T22" fmla="*/ 1 w 53"/>
                <a:gd name="T23" fmla="*/ 0 h 67"/>
                <a:gd name="T24" fmla="*/ 1 w 53"/>
                <a:gd name="T25" fmla="*/ 0 h 67"/>
                <a:gd name="T26" fmla="*/ 1 w 53"/>
                <a:gd name="T27" fmla="*/ 0 h 67"/>
                <a:gd name="T28" fmla="*/ 0 w 53"/>
                <a:gd name="T29" fmla="*/ 0 h 67"/>
                <a:gd name="T30" fmla="*/ 0 w 53"/>
                <a:gd name="T31" fmla="*/ 0 h 67"/>
                <a:gd name="T32" fmla="*/ 1 w 53"/>
                <a:gd name="T33" fmla="*/ 0 h 67"/>
                <a:gd name="T34" fmla="*/ 1 w 53"/>
                <a:gd name="T35" fmla="*/ 1 h 67"/>
                <a:gd name="T36" fmla="*/ 1 w 53"/>
                <a:gd name="T37" fmla="*/ 1 h 67"/>
                <a:gd name="T38" fmla="*/ 1 w 53"/>
                <a:gd name="T39" fmla="*/ 1 h 67"/>
                <a:gd name="T40" fmla="*/ 1 w 53"/>
                <a:gd name="T41" fmla="*/ 0 h 67"/>
                <a:gd name="T42" fmla="*/ 1 w 53"/>
                <a:gd name="T43" fmla="*/ 0 h 67"/>
                <a:gd name="T44" fmla="*/ 1 w 53"/>
                <a:gd name="T45" fmla="*/ 0 h 67"/>
                <a:gd name="T46" fmla="*/ 1 w 53"/>
                <a:gd name="T47" fmla="*/ 0 h 67"/>
                <a:gd name="T48" fmla="*/ 1 w 53"/>
                <a:gd name="T49" fmla="*/ 0 h 67"/>
                <a:gd name="T50" fmla="*/ 1 w 53"/>
                <a:gd name="T51" fmla="*/ 0 h 67"/>
                <a:gd name="T52" fmla="*/ 1 w 53"/>
                <a:gd name="T53" fmla="*/ 0 h 67"/>
                <a:gd name="T54" fmla="*/ 1 w 53"/>
                <a:gd name="T55" fmla="*/ 0 h 67"/>
                <a:gd name="T56" fmla="*/ 1 w 53"/>
                <a:gd name="T57" fmla="*/ 0 h 67"/>
                <a:gd name="T58" fmla="*/ 1 w 53"/>
                <a:gd name="T59" fmla="*/ 0 h 6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3"/>
                <a:gd name="T91" fmla="*/ 0 h 67"/>
                <a:gd name="T92" fmla="*/ 53 w 53"/>
                <a:gd name="T93" fmla="*/ 67 h 6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3" h="67">
                  <a:moveTo>
                    <a:pt x="53" y="0"/>
                  </a:moveTo>
                  <a:lnTo>
                    <a:pt x="51" y="2"/>
                  </a:lnTo>
                  <a:lnTo>
                    <a:pt x="49" y="6"/>
                  </a:lnTo>
                  <a:lnTo>
                    <a:pt x="47" y="10"/>
                  </a:lnTo>
                  <a:lnTo>
                    <a:pt x="44" y="18"/>
                  </a:lnTo>
                  <a:lnTo>
                    <a:pt x="38" y="23"/>
                  </a:lnTo>
                  <a:lnTo>
                    <a:pt x="34" y="31"/>
                  </a:lnTo>
                  <a:lnTo>
                    <a:pt x="28" y="35"/>
                  </a:lnTo>
                  <a:lnTo>
                    <a:pt x="25" y="40"/>
                  </a:lnTo>
                  <a:lnTo>
                    <a:pt x="21" y="42"/>
                  </a:lnTo>
                  <a:lnTo>
                    <a:pt x="17" y="44"/>
                  </a:lnTo>
                  <a:lnTo>
                    <a:pt x="11" y="48"/>
                  </a:lnTo>
                  <a:lnTo>
                    <a:pt x="8" y="50"/>
                  </a:lnTo>
                  <a:lnTo>
                    <a:pt x="2" y="52"/>
                  </a:lnTo>
                  <a:lnTo>
                    <a:pt x="0" y="54"/>
                  </a:lnTo>
                  <a:lnTo>
                    <a:pt x="0" y="57"/>
                  </a:lnTo>
                  <a:lnTo>
                    <a:pt x="2" y="63"/>
                  </a:lnTo>
                  <a:lnTo>
                    <a:pt x="6" y="65"/>
                  </a:lnTo>
                  <a:lnTo>
                    <a:pt x="11" y="67"/>
                  </a:lnTo>
                  <a:lnTo>
                    <a:pt x="19" y="67"/>
                  </a:lnTo>
                  <a:lnTo>
                    <a:pt x="28" y="63"/>
                  </a:lnTo>
                  <a:lnTo>
                    <a:pt x="38" y="57"/>
                  </a:lnTo>
                  <a:lnTo>
                    <a:pt x="44" y="48"/>
                  </a:lnTo>
                  <a:lnTo>
                    <a:pt x="49" y="37"/>
                  </a:lnTo>
                  <a:lnTo>
                    <a:pt x="51" y="27"/>
                  </a:lnTo>
                  <a:lnTo>
                    <a:pt x="53" y="16"/>
                  </a:lnTo>
                  <a:lnTo>
                    <a:pt x="53" y="8"/>
                  </a:lnTo>
                  <a:lnTo>
                    <a:pt x="53" y="2"/>
                  </a:lnTo>
                  <a:lnTo>
                    <a:pt x="53" y="0"/>
                  </a:lnTo>
                  <a:close/>
                </a:path>
              </a:pathLst>
            </a:custGeom>
            <a:solidFill>
              <a:srgbClr val="000000"/>
            </a:solidFill>
            <a:ln w="9525">
              <a:noFill/>
              <a:round/>
              <a:headEnd/>
              <a:tailEnd/>
            </a:ln>
          </p:spPr>
          <p:txBody>
            <a:bodyPr/>
            <a:lstStyle/>
            <a:p>
              <a:endParaRPr lang="en-GB"/>
            </a:p>
          </p:txBody>
        </p:sp>
        <p:sp>
          <p:nvSpPr>
            <p:cNvPr id="7270" name="Freeform 243"/>
            <p:cNvSpPr>
              <a:spLocks/>
            </p:cNvSpPr>
            <p:nvPr/>
          </p:nvSpPr>
          <p:spPr bwMode="auto">
            <a:xfrm>
              <a:off x="3151" y="1663"/>
              <a:ext cx="55" cy="54"/>
            </a:xfrm>
            <a:custGeom>
              <a:avLst/>
              <a:gdLst>
                <a:gd name="T0" fmla="*/ 1 w 111"/>
                <a:gd name="T1" fmla="*/ 0 h 109"/>
                <a:gd name="T2" fmla="*/ 1 w 111"/>
                <a:gd name="T3" fmla="*/ 0 h 109"/>
                <a:gd name="T4" fmla="*/ 1 w 111"/>
                <a:gd name="T5" fmla="*/ 0 h 109"/>
                <a:gd name="T6" fmla="*/ 1 w 111"/>
                <a:gd name="T7" fmla="*/ 0 h 109"/>
                <a:gd name="T8" fmla="*/ 1 w 111"/>
                <a:gd name="T9" fmla="*/ 0 h 109"/>
                <a:gd name="T10" fmla="*/ 1 w 111"/>
                <a:gd name="T11" fmla="*/ 0 h 109"/>
                <a:gd name="T12" fmla="*/ 1 w 111"/>
                <a:gd name="T13" fmla="*/ 0 h 109"/>
                <a:gd name="T14" fmla="*/ 1 w 111"/>
                <a:gd name="T15" fmla="*/ 1 h 109"/>
                <a:gd name="T16" fmla="*/ 0 w 111"/>
                <a:gd name="T17" fmla="*/ 1 h 109"/>
                <a:gd name="T18" fmla="*/ 0 w 111"/>
                <a:gd name="T19" fmla="*/ 1 h 109"/>
                <a:gd name="T20" fmla="*/ 0 w 111"/>
                <a:gd name="T21" fmla="*/ 1 h 109"/>
                <a:gd name="T22" fmla="*/ 0 w 111"/>
                <a:gd name="T23" fmla="*/ 1 h 109"/>
                <a:gd name="T24" fmla="*/ 0 w 111"/>
                <a:gd name="T25" fmla="*/ 1 h 109"/>
                <a:gd name="T26" fmla="*/ 0 w 111"/>
                <a:gd name="T27" fmla="*/ 1 h 109"/>
                <a:gd name="T28" fmla="*/ 0 w 111"/>
                <a:gd name="T29" fmla="*/ 1 h 109"/>
                <a:gd name="T30" fmla="*/ 0 w 111"/>
                <a:gd name="T31" fmla="*/ 1 h 109"/>
                <a:gd name="T32" fmla="*/ 0 w 111"/>
                <a:gd name="T33" fmla="*/ 1 h 109"/>
                <a:gd name="T34" fmla="*/ 0 w 111"/>
                <a:gd name="T35" fmla="*/ 1 h 109"/>
                <a:gd name="T36" fmla="*/ 0 w 111"/>
                <a:gd name="T37" fmla="*/ 1 h 109"/>
                <a:gd name="T38" fmla="*/ 0 w 111"/>
                <a:gd name="T39" fmla="*/ 1 h 109"/>
                <a:gd name="T40" fmla="*/ 0 w 111"/>
                <a:gd name="T41" fmla="*/ 1 h 109"/>
                <a:gd name="T42" fmla="*/ 0 w 111"/>
                <a:gd name="T43" fmla="*/ 1 h 109"/>
                <a:gd name="T44" fmla="*/ 0 w 111"/>
                <a:gd name="T45" fmla="*/ 1 h 109"/>
                <a:gd name="T46" fmla="*/ 0 w 111"/>
                <a:gd name="T47" fmla="*/ 1 h 109"/>
                <a:gd name="T48" fmla="*/ 1 w 111"/>
                <a:gd name="T49" fmla="*/ 1 h 109"/>
                <a:gd name="T50" fmla="*/ 1 w 111"/>
                <a:gd name="T51" fmla="*/ 1 h 109"/>
                <a:gd name="T52" fmla="*/ 1 w 111"/>
                <a:gd name="T53" fmla="*/ 1 h 109"/>
                <a:gd name="T54" fmla="*/ 1 w 111"/>
                <a:gd name="T55" fmla="*/ 0 h 109"/>
                <a:gd name="T56" fmla="*/ 1 w 111"/>
                <a:gd name="T57" fmla="*/ 0 h 109"/>
                <a:gd name="T58" fmla="*/ 1 w 111"/>
                <a:gd name="T59" fmla="*/ 0 h 109"/>
                <a:gd name="T60" fmla="*/ 1 w 111"/>
                <a:gd name="T61" fmla="*/ 0 h 109"/>
                <a:gd name="T62" fmla="*/ 1 w 111"/>
                <a:gd name="T63" fmla="*/ 0 h 109"/>
                <a:gd name="T64" fmla="*/ 1 w 111"/>
                <a:gd name="T65" fmla="*/ 0 h 109"/>
                <a:gd name="T66" fmla="*/ 1 w 111"/>
                <a:gd name="T67" fmla="*/ 0 h 10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1"/>
                <a:gd name="T103" fmla="*/ 0 h 109"/>
                <a:gd name="T104" fmla="*/ 111 w 111"/>
                <a:gd name="T105" fmla="*/ 109 h 10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1" h="109">
                  <a:moveTo>
                    <a:pt x="111" y="0"/>
                  </a:moveTo>
                  <a:lnTo>
                    <a:pt x="109" y="2"/>
                  </a:lnTo>
                  <a:lnTo>
                    <a:pt x="107" y="8"/>
                  </a:lnTo>
                  <a:lnTo>
                    <a:pt x="101" y="17"/>
                  </a:lnTo>
                  <a:lnTo>
                    <a:pt x="95" y="29"/>
                  </a:lnTo>
                  <a:lnTo>
                    <a:pt x="86" y="42"/>
                  </a:lnTo>
                  <a:lnTo>
                    <a:pt x="76" y="53"/>
                  </a:lnTo>
                  <a:lnTo>
                    <a:pt x="67" y="65"/>
                  </a:lnTo>
                  <a:lnTo>
                    <a:pt x="55" y="74"/>
                  </a:lnTo>
                  <a:lnTo>
                    <a:pt x="42" y="82"/>
                  </a:lnTo>
                  <a:lnTo>
                    <a:pt x="31" y="88"/>
                  </a:lnTo>
                  <a:lnTo>
                    <a:pt x="21" y="91"/>
                  </a:lnTo>
                  <a:lnTo>
                    <a:pt x="14" y="95"/>
                  </a:lnTo>
                  <a:lnTo>
                    <a:pt x="8" y="97"/>
                  </a:lnTo>
                  <a:lnTo>
                    <a:pt x="4" y="99"/>
                  </a:lnTo>
                  <a:lnTo>
                    <a:pt x="0" y="99"/>
                  </a:lnTo>
                  <a:lnTo>
                    <a:pt x="4" y="103"/>
                  </a:lnTo>
                  <a:lnTo>
                    <a:pt x="10" y="105"/>
                  </a:lnTo>
                  <a:lnTo>
                    <a:pt x="17" y="107"/>
                  </a:lnTo>
                  <a:lnTo>
                    <a:pt x="25" y="109"/>
                  </a:lnTo>
                  <a:lnTo>
                    <a:pt x="38" y="107"/>
                  </a:lnTo>
                  <a:lnTo>
                    <a:pt x="50" y="105"/>
                  </a:lnTo>
                  <a:lnTo>
                    <a:pt x="65" y="99"/>
                  </a:lnTo>
                  <a:lnTo>
                    <a:pt x="80" y="86"/>
                  </a:lnTo>
                  <a:lnTo>
                    <a:pt x="90" y="72"/>
                  </a:lnTo>
                  <a:lnTo>
                    <a:pt x="97" y="55"/>
                  </a:lnTo>
                  <a:lnTo>
                    <a:pt x="103" y="40"/>
                  </a:lnTo>
                  <a:lnTo>
                    <a:pt x="107" y="25"/>
                  </a:lnTo>
                  <a:lnTo>
                    <a:pt x="109" y="12"/>
                  </a:lnTo>
                  <a:lnTo>
                    <a:pt x="109" y="4"/>
                  </a:lnTo>
                  <a:lnTo>
                    <a:pt x="111" y="0"/>
                  </a:lnTo>
                  <a:close/>
                </a:path>
              </a:pathLst>
            </a:custGeom>
            <a:solidFill>
              <a:srgbClr val="000000"/>
            </a:solidFill>
            <a:ln w="9525">
              <a:noFill/>
              <a:round/>
              <a:headEnd/>
              <a:tailEnd/>
            </a:ln>
          </p:spPr>
          <p:txBody>
            <a:bodyPr/>
            <a:lstStyle/>
            <a:p>
              <a:endParaRPr lang="en-GB"/>
            </a:p>
          </p:txBody>
        </p:sp>
        <p:sp>
          <p:nvSpPr>
            <p:cNvPr id="7271" name="Freeform 244"/>
            <p:cNvSpPr>
              <a:spLocks/>
            </p:cNvSpPr>
            <p:nvPr/>
          </p:nvSpPr>
          <p:spPr bwMode="auto">
            <a:xfrm>
              <a:off x="3072" y="1691"/>
              <a:ext cx="82" cy="73"/>
            </a:xfrm>
            <a:custGeom>
              <a:avLst/>
              <a:gdLst>
                <a:gd name="T0" fmla="*/ 3 w 163"/>
                <a:gd name="T1" fmla="*/ 0 h 147"/>
                <a:gd name="T2" fmla="*/ 3 w 163"/>
                <a:gd name="T3" fmla="*/ 0 h 147"/>
                <a:gd name="T4" fmla="*/ 3 w 163"/>
                <a:gd name="T5" fmla="*/ 0 h 147"/>
                <a:gd name="T6" fmla="*/ 3 w 163"/>
                <a:gd name="T7" fmla="*/ 0 h 147"/>
                <a:gd name="T8" fmla="*/ 3 w 163"/>
                <a:gd name="T9" fmla="*/ 0 h 147"/>
                <a:gd name="T10" fmla="*/ 3 w 163"/>
                <a:gd name="T11" fmla="*/ 1 h 147"/>
                <a:gd name="T12" fmla="*/ 3 w 163"/>
                <a:gd name="T13" fmla="*/ 1 h 147"/>
                <a:gd name="T14" fmla="*/ 2 w 163"/>
                <a:gd name="T15" fmla="*/ 1 h 147"/>
                <a:gd name="T16" fmla="*/ 2 w 163"/>
                <a:gd name="T17" fmla="*/ 1 h 147"/>
                <a:gd name="T18" fmla="*/ 2 w 163"/>
                <a:gd name="T19" fmla="*/ 2 h 147"/>
                <a:gd name="T20" fmla="*/ 1 w 163"/>
                <a:gd name="T21" fmla="*/ 2 h 147"/>
                <a:gd name="T22" fmla="*/ 1 w 163"/>
                <a:gd name="T23" fmla="*/ 2 h 147"/>
                <a:gd name="T24" fmla="*/ 1 w 163"/>
                <a:gd name="T25" fmla="*/ 2 h 147"/>
                <a:gd name="T26" fmla="*/ 1 w 163"/>
                <a:gd name="T27" fmla="*/ 2 h 147"/>
                <a:gd name="T28" fmla="*/ 1 w 163"/>
                <a:gd name="T29" fmla="*/ 2 h 147"/>
                <a:gd name="T30" fmla="*/ 1 w 163"/>
                <a:gd name="T31" fmla="*/ 2 h 147"/>
                <a:gd name="T32" fmla="*/ 0 w 163"/>
                <a:gd name="T33" fmla="*/ 2 h 147"/>
                <a:gd name="T34" fmla="*/ 1 w 163"/>
                <a:gd name="T35" fmla="*/ 2 h 147"/>
                <a:gd name="T36" fmla="*/ 1 w 163"/>
                <a:gd name="T37" fmla="*/ 2 h 147"/>
                <a:gd name="T38" fmla="*/ 1 w 163"/>
                <a:gd name="T39" fmla="*/ 2 h 147"/>
                <a:gd name="T40" fmla="*/ 1 w 163"/>
                <a:gd name="T41" fmla="*/ 2 h 147"/>
                <a:gd name="T42" fmla="*/ 1 w 163"/>
                <a:gd name="T43" fmla="*/ 1 h 147"/>
                <a:gd name="T44" fmla="*/ 2 w 163"/>
                <a:gd name="T45" fmla="*/ 1 h 147"/>
                <a:gd name="T46" fmla="*/ 2 w 163"/>
                <a:gd name="T47" fmla="*/ 1 h 147"/>
                <a:gd name="T48" fmla="*/ 2 w 163"/>
                <a:gd name="T49" fmla="*/ 1 h 147"/>
                <a:gd name="T50" fmla="*/ 2 w 163"/>
                <a:gd name="T51" fmla="*/ 1 h 147"/>
                <a:gd name="T52" fmla="*/ 3 w 163"/>
                <a:gd name="T53" fmla="*/ 0 h 147"/>
                <a:gd name="T54" fmla="*/ 3 w 163"/>
                <a:gd name="T55" fmla="*/ 0 h 147"/>
                <a:gd name="T56" fmla="*/ 3 w 163"/>
                <a:gd name="T57" fmla="*/ 0 h 147"/>
                <a:gd name="T58" fmla="*/ 3 w 163"/>
                <a:gd name="T59" fmla="*/ 0 h 147"/>
                <a:gd name="T60" fmla="*/ 3 w 163"/>
                <a:gd name="T61" fmla="*/ 0 h 147"/>
                <a:gd name="T62" fmla="*/ 3 w 163"/>
                <a:gd name="T63" fmla="*/ 0 h 147"/>
                <a:gd name="T64" fmla="*/ 3 w 163"/>
                <a:gd name="T65" fmla="*/ 0 h 147"/>
                <a:gd name="T66" fmla="*/ 3 w 163"/>
                <a:gd name="T67" fmla="*/ 0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63"/>
                <a:gd name="T103" fmla="*/ 0 h 147"/>
                <a:gd name="T104" fmla="*/ 163 w 163"/>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63" h="147">
                  <a:moveTo>
                    <a:pt x="163" y="0"/>
                  </a:moveTo>
                  <a:lnTo>
                    <a:pt x="161" y="4"/>
                  </a:lnTo>
                  <a:lnTo>
                    <a:pt x="161" y="14"/>
                  </a:lnTo>
                  <a:lnTo>
                    <a:pt x="157" y="27"/>
                  </a:lnTo>
                  <a:lnTo>
                    <a:pt x="154" y="48"/>
                  </a:lnTo>
                  <a:lnTo>
                    <a:pt x="144" y="67"/>
                  </a:lnTo>
                  <a:lnTo>
                    <a:pt x="135" y="88"/>
                  </a:lnTo>
                  <a:lnTo>
                    <a:pt x="117" y="109"/>
                  </a:lnTo>
                  <a:lnTo>
                    <a:pt x="97" y="126"/>
                  </a:lnTo>
                  <a:lnTo>
                    <a:pt x="74" y="137"/>
                  </a:lnTo>
                  <a:lnTo>
                    <a:pt x="55" y="145"/>
                  </a:lnTo>
                  <a:lnTo>
                    <a:pt x="38" y="147"/>
                  </a:lnTo>
                  <a:lnTo>
                    <a:pt x="24" y="147"/>
                  </a:lnTo>
                  <a:lnTo>
                    <a:pt x="13" y="143"/>
                  </a:lnTo>
                  <a:lnTo>
                    <a:pt x="5" y="139"/>
                  </a:lnTo>
                  <a:lnTo>
                    <a:pt x="1" y="137"/>
                  </a:lnTo>
                  <a:lnTo>
                    <a:pt x="0" y="135"/>
                  </a:lnTo>
                  <a:lnTo>
                    <a:pt x="3" y="135"/>
                  </a:lnTo>
                  <a:lnTo>
                    <a:pt x="11" y="133"/>
                  </a:lnTo>
                  <a:lnTo>
                    <a:pt x="24" y="132"/>
                  </a:lnTo>
                  <a:lnTo>
                    <a:pt x="40" y="130"/>
                  </a:lnTo>
                  <a:lnTo>
                    <a:pt x="57" y="122"/>
                  </a:lnTo>
                  <a:lnTo>
                    <a:pt x="74" y="116"/>
                  </a:lnTo>
                  <a:lnTo>
                    <a:pt x="91" y="105"/>
                  </a:lnTo>
                  <a:lnTo>
                    <a:pt x="106" y="93"/>
                  </a:lnTo>
                  <a:lnTo>
                    <a:pt x="119" y="76"/>
                  </a:lnTo>
                  <a:lnTo>
                    <a:pt x="131" y="61"/>
                  </a:lnTo>
                  <a:lnTo>
                    <a:pt x="140" y="44"/>
                  </a:lnTo>
                  <a:lnTo>
                    <a:pt x="148" y="31"/>
                  </a:lnTo>
                  <a:lnTo>
                    <a:pt x="154" y="17"/>
                  </a:lnTo>
                  <a:lnTo>
                    <a:pt x="159" y="10"/>
                  </a:lnTo>
                  <a:lnTo>
                    <a:pt x="161" y="2"/>
                  </a:lnTo>
                  <a:lnTo>
                    <a:pt x="163" y="0"/>
                  </a:lnTo>
                  <a:close/>
                </a:path>
              </a:pathLst>
            </a:custGeom>
            <a:solidFill>
              <a:srgbClr val="000000"/>
            </a:solidFill>
            <a:ln w="9525">
              <a:noFill/>
              <a:round/>
              <a:headEnd/>
              <a:tailEnd/>
            </a:ln>
          </p:spPr>
          <p:txBody>
            <a:bodyPr/>
            <a:lstStyle/>
            <a:p>
              <a:endParaRPr lang="en-GB"/>
            </a:p>
          </p:txBody>
        </p:sp>
        <p:sp>
          <p:nvSpPr>
            <p:cNvPr id="7272" name="Freeform 245"/>
            <p:cNvSpPr>
              <a:spLocks/>
            </p:cNvSpPr>
            <p:nvPr/>
          </p:nvSpPr>
          <p:spPr bwMode="auto">
            <a:xfrm>
              <a:off x="3058" y="1674"/>
              <a:ext cx="39" cy="74"/>
            </a:xfrm>
            <a:custGeom>
              <a:avLst/>
              <a:gdLst>
                <a:gd name="T0" fmla="*/ 1 w 78"/>
                <a:gd name="T1" fmla="*/ 0 h 148"/>
                <a:gd name="T2" fmla="*/ 1 w 78"/>
                <a:gd name="T3" fmla="*/ 0 h 148"/>
                <a:gd name="T4" fmla="*/ 1 w 78"/>
                <a:gd name="T5" fmla="*/ 1 h 148"/>
                <a:gd name="T6" fmla="*/ 1 w 78"/>
                <a:gd name="T7" fmla="*/ 1 h 148"/>
                <a:gd name="T8" fmla="*/ 1 w 78"/>
                <a:gd name="T9" fmla="*/ 1 h 148"/>
                <a:gd name="T10" fmla="*/ 1 w 78"/>
                <a:gd name="T11" fmla="*/ 1 h 148"/>
                <a:gd name="T12" fmla="*/ 1 w 78"/>
                <a:gd name="T13" fmla="*/ 1 h 148"/>
                <a:gd name="T14" fmla="*/ 1 w 78"/>
                <a:gd name="T15" fmla="*/ 1 h 148"/>
                <a:gd name="T16" fmla="*/ 1 w 78"/>
                <a:gd name="T17" fmla="*/ 1 h 148"/>
                <a:gd name="T18" fmla="*/ 1 w 78"/>
                <a:gd name="T19" fmla="*/ 1 h 148"/>
                <a:gd name="T20" fmla="*/ 1 w 78"/>
                <a:gd name="T21" fmla="*/ 1 h 148"/>
                <a:gd name="T22" fmla="*/ 1 w 78"/>
                <a:gd name="T23" fmla="*/ 1 h 148"/>
                <a:gd name="T24" fmla="*/ 1 w 78"/>
                <a:gd name="T25" fmla="*/ 2 h 148"/>
                <a:gd name="T26" fmla="*/ 1 w 78"/>
                <a:gd name="T27" fmla="*/ 2 h 148"/>
                <a:gd name="T28" fmla="*/ 1 w 78"/>
                <a:gd name="T29" fmla="*/ 2 h 148"/>
                <a:gd name="T30" fmla="*/ 1 w 78"/>
                <a:gd name="T31" fmla="*/ 2 h 148"/>
                <a:gd name="T32" fmla="*/ 1 w 78"/>
                <a:gd name="T33" fmla="*/ 2 h 148"/>
                <a:gd name="T34" fmla="*/ 1 w 78"/>
                <a:gd name="T35" fmla="*/ 2 h 148"/>
                <a:gd name="T36" fmla="*/ 1 w 78"/>
                <a:gd name="T37" fmla="*/ 2 h 148"/>
                <a:gd name="T38" fmla="*/ 1 w 78"/>
                <a:gd name="T39" fmla="*/ 2 h 148"/>
                <a:gd name="T40" fmla="*/ 1 w 78"/>
                <a:gd name="T41" fmla="*/ 2 h 148"/>
                <a:gd name="T42" fmla="*/ 1 w 78"/>
                <a:gd name="T43" fmla="*/ 2 h 148"/>
                <a:gd name="T44" fmla="*/ 1 w 78"/>
                <a:gd name="T45" fmla="*/ 1 h 148"/>
                <a:gd name="T46" fmla="*/ 1 w 78"/>
                <a:gd name="T47" fmla="*/ 1 h 148"/>
                <a:gd name="T48" fmla="*/ 1 w 78"/>
                <a:gd name="T49" fmla="*/ 1 h 148"/>
                <a:gd name="T50" fmla="*/ 1 w 78"/>
                <a:gd name="T51" fmla="*/ 1 h 148"/>
                <a:gd name="T52" fmla="*/ 0 w 78"/>
                <a:gd name="T53" fmla="*/ 1 h 148"/>
                <a:gd name="T54" fmla="*/ 1 w 78"/>
                <a:gd name="T55" fmla="*/ 1 h 148"/>
                <a:gd name="T56" fmla="*/ 1 w 78"/>
                <a:gd name="T57" fmla="*/ 1 h 148"/>
                <a:gd name="T58" fmla="*/ 1 w 78"/>
                <a:gd name="T59" fmla="*/ 1 h 148"/>
                <a:gd name="T60" fmla="*/ 1 w 78"/>
                <a:gd name="T61" fmla="*/ 1 h 148"/>
                <a:gd name="T62" fmla="*/ 1 w 78"/>
                <a:gd name="T63" fmla="*/ 0 h 148"/>
                <a:gd name="T64" fmla="*/ 1 w 78"/>
                <a:gd name="T65" fmla="*/ 0 h 148"/>
                <a:gd name="T66" fmla="*/ 1 w 78"/>
                <a:gd name="T67" fmla="*/ 0 h 14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8"/>
                <a:gd name="T103" fmla="*/ 0 h 148"/>
                <a:gd name="T104" fmla="*/ 78 w 78"/>
                <a:gd name="T105" fmla="*/ 148 h 14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8" h="148">
                  <a:moveTo>
                    <a:pt x="13" y="0"/>
                  </a:moveTo>
                  <a:lnTo>
                    <a:pt x="13" y="0"/>
                  </a:lnTo>
                  <a:lnTo>
                    <a:pt x="13" y="6"/>
                  </a:lnTo>
                  <a:lnTo>
                    <a:pt x="11" y="13"/>
                  </a:lnTo>
                  <a:lnTo>
                    <a:pt x="11" y="25"/>
                  </a:lnTo>
                  <a:lnTo>
                    <a:pt x="11" y="38"/>
                  </a:lnTo>
                  <a:lnTo>
                    <a:pt x="13" y="53"/>
                  </a:lnTo>
                  <a:lnTo>
                    <a:pt x="15" y="70"/>
                  </a:lnTo>
                  <a:lnTo>
                    <a:pt x="19" y="88"/>
                  </a:lnTo>
                  <a:lnTo>
                    <a:pt x="23" y="103"/>
                  </a:lnTo>
                  <a:lnTo>
                    <a:pt x="30" y="116"/>
                  </a:lnTo>
                  <a:lnTo>
                    <a:pt x="40" y="126"/>
                  </a:lnTo>
                  <a:lnTo>
                    <a:pt x="51" y="135"/>
                  </a:lnTo>
                  <a:lnTo>
                    <a:pt x="61" y="139"/>
                  </a:lnTo>
                  <a:lnTo>
                    <a:pt x="69" y="145"/>
                  </a:lnTo>
                  <a:lnTo>
                    <a:pt x="76" y="146"/>
                  </a:lnTo>
                  <a:lnTo>
                    <a:pt x="78" y="148"/>
                  </a:lnTo>
                  <a:lnTo>
                    <a:pt x="74" y="146"/>
                  </a:lnTo>
                  <a:lnTo>
                    <a:pt x="69" y="146"/>
                  </a:lnTo>
                  <a:lnTo>
                    <a:pt x="57" y="145"/>
                  </a:lnTo>
                  <a:lnTo>
                    <a:pt x="46" y="143"/>
                  </a:lnTo>
                  <a:lnTo>
                    <a:pt x="32" y="135"/>
                  </a:lnTo>
                  <a:lnTo>
                    <a:pt x="19" y="126"/>
                  </a:lnTo>
                  <a:lnTo>
                    <a:pt x="10" y="112"/>
                  </a:lnTo>
                  <a:lnTo>
                    <a:pt x="4" y="95"/>
                  </a:lnTo>
                  <a:lnTo>
                    <a:pt x="2" y="76"/>
                  </a:lnTo>
                  <a:lnTo>
                    <a:pt x="0" y="57"/>
                  </a:lnTo>
                  <a:lnTo>
                    <a:pt x="2" y="40"/>
                  </a:lnTo>
                  <a:lnTo>
                    <a:pt x="4" y="27"/>
                  </a:lnTo>
                  <a:lnTo>
                    <a:pt x="8" y="15"/>
                  </a:lnTo>
                  <a:lnTo>
                    <a:pt x="10" y="6"/>
                  </a:lnTo>
                  <a:lnTo>
                    <a:pt x="11" y="0"/>
                  </a:lnTo>
                  <a:lnTo>
                    <a:pt x="13" y="0"/>
                  </a:lnTo>
                  <a:close/>
                </a:path>
              </a:pathLst>
            </a:custGeom>
            <a:solidFill>
              <a:srgbClr val="000000"/>
            </a:solidFill>
            <a:ln w="9525">
              <a:noFill/>
              <a:round/>
              <a:headEnd/>
              <a:tailEnd/>
            </a:ln>
          </p:spPr>
          <p:txBody>
            <a:bodyPr/>
            <a:lstStyle/>
            <a:p>
              <a:endParaRPr lang="en-GB"/>
            </a:p>
          </p:txBody>
        </p:sp>
        <p:sp>
          <p:nvSpPr>
            <p:cNvPr id="7273" name="Freeform 246"/>
            <p:cNvSpPr>
              <a:spLocks/>
            </p:cNvSpPr>
            <p:nvPr/>
          </p:nvSpPr>
          <p:spPr bwMode="auto">
            <a:xfrm>
              <a:off x="3039" y="1671"/>
              <a:ext cx="26" cy="81"/>
            </a:xfrm>
            <a:custGeom>
              <a:avLst/>
              <a:gdLst>
                <a:gd name="T0" fmla="*/ 1 w 51"/>
                <a:gd name="T1" fmla="*/ 0 h 164"/>
                <a:gd name="T2" fmla="*/ 1 w 51"/>
                <a:gd name="T3" fmla="*/ 0 h 164"/>
                <a:gd name="T4" fmla="*/ 1 w 51"/>
                <a:gd name="T5" fmla="*/ 0 h 164"/>
                <a:gd name="T6" fmla="*/ 1 w 51"/>
                <a:gd name="T7" fmla="*/ 0 h 164"/>
                <a:gd name="T8" fmla="*/ 1 w 51"/>
                <a:gd name="T9" fmla="*/ 0 h 164"/>
                <a:gd name="T10" fmla="*/ 1 w 51"/>
                <a:gd name="T11" fmla="*/ 0 h 164"/>
                <a:gd name="T12" fmla="*/ 1 w 51"/>
                <a:gd name="T13" fmla="*/ 0 h 164"/>
                <a:gd name="T14" fmla="*/ 1 w 51"/>
                <a:gd name="T15" fmla="*/ 1 h 164"/>
                <a:gd name="T16" fmla="*/ 1 w 51"/>
                <a:gd name="T17" fmla="*/ 1 h 164"/>
                <a:gd name="T18" fmla="*/ 1 w 51"/>
                <a:gd name="T19" fmla="*/ 1 h 164"/>
                <a:gd name="T20" fmla="*/ 1 w 51"/>
                <a:gd name="T21" fmla="*/ 1 h 164"/>
                <a:gd name="T22" fmla="*/ 1 w 51"/>
                <a:gd name="T23" fmla="*/ 2 h 164"/>
                <a:gd name="T24" fmla="*/ 1 w 51"/>
                <a:gd name="T25" fmla="*/ 2 h 164"/>
                <a:gd name="T26" fmla="*/ 1 w 51"/>
                <a:gd name="T27" fmla="*/ 2 h 164"/>
                <a:gd name="T28" fmla="*/ 1 w 51"/>
                <a:gd name="T29" fmla="*/ 2 h 164"/>
                <a:gd name="T30" fmla="*/ 1 w 51"/>
                <a:gd name="T31" fmla="*/ 2 h 164"/>
                <a:gd name="T32" fmla="*/ 1 w 51"/>
                <a:gd name="T33" fmla="*/ 2 h 164"/>
                <a:gd name="T34" fmla="*/ 1 w 51"/>
                <a:gd name="T35" fmla="*/ 2 h 164"/>
                <a:gd name="T36" fmla="*/ 1 w 51"/>
                <a:gd name="T37" fmla="*/ 2 h 164"/>
                <a:gd name="T38" fmla="*/ 1 w 51"/>
                <a:gd name="T39" fmla="*/ 2 h 164"/>
                <a:gd name="T40" fmla="*/ 1 w 51"/>
                <a:gd name="T41" fmla="*/ 2 h 164"/>
                <a:gd name="T42" fmla="*/ 1 w 51"/>
                <a:gd name="T43" fmla="*/ 2 h 164"/>
                <a:gd name="T44" fmla="*/ 1 w 51"/>
                <a:gd name="T45" fmla="*/ 2 h 164"/>
                <a:gd name="T46" fmla="*/ 1 w 51"/>
                <a:gd name="T47" fmla="*/ 1 h 164"/>
                <a:gd name="T48" fmla="*/ 1 w 51"/>
                <a:gd name="T49" fmla="*/ 1 h 164"/>
                <a:gd name="T50" fmla="*/ 0 w 51"/>
                <a:gd name="T51" fmla="*/ 1 h 164"/>
                <a:gd name="T52" fmla="*/ 1 w 51"/>
                <a:gd name="T53" fmla="*/ 0 h 164"/>
                <a:gd name="T54" fmla="*/ 1 w 51"/>
                <a:gd name="T55" fmla="*/ 0 h 164"/>
                <a:gd name="T56" fmla="*/ 1 w 51"/>
                <a:gd name="T57" fmla="*/ 0 h 164"/>
                <a:gd name="T58" fmla="*/ 1 w 51"/>
                <a:gd name="T59" fmla="*/ 0 h 164"/>
                <a:gd name="T60" fmla="*/ 1 w 51"/>
                <a:gd name="T61" fmla="*/ 0 h 164"/>
                <a:gd name="T62" fmla="*/ 1 w 51"/>
                <a:gd name="T63" fmla="*/ 0 h 164"/>
                <a:gd name="T64" fmla="*/ 1 w 51"/>
                <a:gd name="T65" fmla="*/ 0 h 164"/>
                <a:gd name="T66" fmla="*/ 1 w 51"/>
                <a:gd name="T67" fmla="*/ 0 h 16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1"/>
                <a:gd name="T103" fmla="*/ 0 h 164"/>
                <a:gd name="T104" fmla="*/ 51 w 51"/>
                <a:gd name="T105" fmla="*/ 164 h 16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1" h="164">
                  <a:moveTo>
                    <a:pt x="25" y="0"/>
                  </a:moveTo>
                  <a:lnTo>
                    <a:pt x="25" y="2"/>
                  </a:lnTo>
                  <a:lnTo>
                    <a:pt x="23" y="8"/>
                  </a:lnTo>
                  <a:lnTo>
                    <a:pt x="21" y="18"/>
                  </a:lnTo>
                  <a:lnTo>
                    <a:pt x="19" y="29"/>
                  </a:lnTo>
                  <a:lnTo>
                    <a:pt x="17" y="42"/>
                  </a:lnTo>
                  <a:lnTo>
                    <a:pt x="17" y="59"/>
                  </a:lnTo>
                  <a:lnTo>
                    <a:pt x="17" y="76"/>
                  </a:lnTo>
                  <a:lnTo>
                    <a:pt x="21" y="95"/>
                  </a:lnTo>
                  <a:lnTo>
                    <a:pt x="25" y="113"/>
                  </a:lnTo>
                  <a:lnTo>
                    <a:pt x="28" y="128"/>
                  </a:lnTo>
                  <a:lnTo>
                    <a:pt x="34" y="139"/>
                  </a:lnTo>
                  <a:lnTo>
                    <a:pt x="40" y="149"/>
                  </a:lnTo>
                  <a:lnTo>
                    <a:pt x="44" y="154"/>
                  </a:lnTo>
                  <a:lnTo>
                    <a:pt x="47" y="160"/>
                  </a:lnTo>
                  <a:lnTo>
                    <a:pt x="49" y="162"/>
                  </a:lnTo>
                  <a:lnTo>
                    <a:pt x="51" y="164"/>
                  </a:lnTo>
                  <a:lnTo>
                    <a:pt x="49" y="162"/>
                  </a:lnTo>
                  <a:lnTo>
                    <a:pt x="44" y="160"/>
                  </a:lnTo>
                  <a:lnTo>
                    <a:pt x="36" y="156"/>
                  </a:lnTo>
                  <a:lnTo>
                    <a:pt x="28" y="151"/>
                  </a:lnTo>
                  <a:lnTo>
                    <a:pt x="19" y="141"/>
                  </a:lnTo>
                  <a:lnTo>
                    <a:pt x="11" y="130"/>
                  </a:lnTo>
                  <a:lnTo>
                    <a:pt x="6" y="114"/>
                  </a:lnTo>
                  <a:lnTo>
                    <a:pt x="2" y="95"/>
                  </a:lnTo>
                  <a:lnTo>
                    <a:pt x="0" y="75"/>
                  </a:lnTo>
                  <a:lnTo>
                    <a:pt x="2" y="57"/>
                  </a:lnTo>
                  <a:lnTo>
                    <a:pt x="6" y="40"/>
                  </a:lnTo>
                  <a:lnTo>
                    <a:pt x="11" y="27"/>
                  </a:lnTo>
                  <a:lnTo>
                    <a:pt x="15" y="16"/>
                  </a:lnTo>
                  <a:lnTo>
                    <a:pt x="21" y="8"/>
                  </a:lnTo>
                  <a:lnTo>
                    <a:pt x="23" y="2"/>
                  </a:lnTo>
                  <a:lnTo>
                    <a:pt x="25" y="0"/>
                  </a:lnTo>
                  <a:close/>
                </a:path>
              </a:pathLst>
            </a:custGeom>
            <a:solidFill>
              <a:srgbClr val="000000"/>
            </a:solidFill>
            <a:ln w="9525">
              <a:noFill/>
              <a:round/>
              <a:headEnd/>
              <a:tailEnd/>
            </a:ln>
          </p:spPr>
          <p:txBody>
            <a:bodyPr/>
            <a:lstStyle/>
            <a:p>
              <a:endParaRPr lang="en-GB"/>
            </a:p>
          </p:txBody>
        </p:sp>
        <p:sp>
          <p:nvSpPr>
            <p:cNvPr id="7274" name="Freeform 247"/>
            <p:cNvSpPr>
              <a:spLocks/>
            </p:cNvSpPr>
            <p:nvPr/>
          </p:nvSpPr>
          <p:spPr bwMode="auto">
            <a:xfrm>
              <a:off x="3178" y="1602"/>
              <a:ext cx="43" cy="28"/>
            </a:xfrm>
            <a:custGeom>
              <a:avLst/>
              <a:gdLst>
                <a:gd name="T0" fmla="*/ 1 w 86"/>
                <a:gd name="T1" fmla="*/ 0 h 55"/>
                <a:gd name="T2" fmla="*/ 1 w 86"/>
                <a:gd name="T3" fmla="*/ 1 h 55"/>
                <a:gd name="T4" fmla="*/ 1 w 86"/>
                <a:gd name="T5" fmla="*/ 1 h 55"/>
                <a:gd name="T6" fmla="*/ 1 w 86"/>
                <a:gd name="T7" fmla="*/ 1 h 55"/>
                <a:gd name="T8" fmla="*/ 1 w 86"/>
                <a:gd name="T9" fmla="*/ 1 h 55"/>
                <a:gd name="T10" fmla="*/ 1 w 86"/>
                <a:gd name="T11" fmla="*/ 1 h 55"/>
                <a:gd name="T12" fmla="*/ 1 w 86"/>
                <a:gd name="T13" fmla="*/ 1 h 55"/>
                <a:gd name="T14" fmla="*/ 1 w 86"/>
                <a:gd name="T15" fmla="*/ 1 h 55"/>
                <a:gd name="T16" fmla="*/ 1 w 86"/>
                <a:gd name="T17" fmla="*/ 1 h 55"/>
                <a:gd name="T18" fmla="*/ 1 w 86"/>
                <a:gd name="T19" fmla="*/ 1 h 55"/>
                <a:gd name="T20" fmla="*/ 1 w 86"/>
                <a:gd name="T21" fmla="*/ 1 h 55"/>
                <a:gd name="T22" fmla="*/ 1 w 86"/>
                <a:gd name="T23" fmla="*/ 1 h 55"/>
                <a:gd name="T24" fmla="*/ 1 w 86"/>
                <a:gd name="T25" fmla="*/ 1 h 55"/>
                <a:gd name="T26" fmla="*/ 1 w 86"/>
                <a:gd name="T27" fmla="*/ 1 h 55"/>
                <a:gd name="T28" fmla="*/ 1 w 86"/>
                <a:gd name="T29" fmla="*/ 1 h 55"/>
                <a:gd name="T30" fmla="*/ 1 w 86"/>
                <a:gd name="T31" fmla="*/ 1 h 55"/>
                <a:gd name="T32" fmla="*/ 1 w 86"/>
                <a:gd name="T33" fmla="*/ 1 h 55"/>
                <a:gd name="T34" fmla="*/ 1 w 86"/>
                <a:gd name="T35" fmla="*/ 1 h 55"/>
                <a:gd name="T36" fmla="*/ 1 w 86"/>
                <a:gd name="T37" fmla="*/ 1 h 55"/>
                <a:gd name="T38" fmla="*/ 1 w 86"/>
                <a:gd name="T39" fmla="*/ 1 h 55"/>
                <a:gd name="T40" fmla="*/ 1 w 86"/>
                <a:gd name="T41" fmla="*/ 1 h 55"/>
                <a:gd name="T42" fmla="*/ 1 w 86"/>
                <a:gd name="T43" fmla="*/ 1 h 55"/>
                <a:gd name="T44" fmla="*/ 1 w 86"/>
                <a:gd name="T45" fmla="*/ 1 h 55"/>
                <a:gd name="T46" fmla="*/ 1 w 86"/>
                <a:gd name="T47" fmla="*/ 1 h 55"/>
                <a:gd name="T48" fmla="*/ 1 w 86"/>
                <a:gd name="T49" fmla="*/ 1 h 55"/>
                <a:gd name="T50" fmla="*/ 1 w 86"/>
                <a:gd name="T51" fmla="*/ 1 h 55"/>
                <a:gd name="T52" fmla="*/ 1 w 86"/>
                <a:gd name="T53" fmla="*/ 1 h 55"/>
                <a:gd name="T54" fmla="*/ 1 w 86"/>
                <a:gd name="T55" fmla="*/ 1 h 55"/>
                <a:gd name="T56" fmla="*/ 1 w 86"/>
                <a:gd name="T57" fmla="*/ 1 h 55"/>
                <a:gd name="T58" fmla="*/ 0 w 86"/>
                <a:gd name="T59" fmla="*/ 1 h 55"/>
                <a:gd name="T60" fmla="*/ 1 w 86"/>
                <a:gd name="T61" fmla="*/ 0 h 55"/>
                <a:gd name="T62" fmla="*/ 1 w 86"/>
                <a:gd name="T63" fmla="*/ 0 h 5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86"/>
                <a:gd name="T97" fmla="*/ 0 h 55"/>
                <a:gd name="T98" fmla="*/ 86 w 86"/>
                <a:gd name="T99" fmla="*/ 55 h 5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86" h="55">
                  <a:moveTo>
                    <a:pt x="8" y="0"/>
                  </a:moveTo>
                  <a:lnTo>
                    <a:pt x="10" y="1"/>
                  </a:lnTo>
                  <a:lnTo>
                    <a:pt x="18" y="9"/>
                  </a:lnTo>
                  <a:lnTo>
                    <a:pt x="21" y="13"/>
                  </a:lnTo>
                  <a:lnTo>
                    <a:pt x="27" y="19"/>
                  </a:lnTo>
                  <a:lnTo>
                    <a:pt x="33" y="22"/>
                  </a:lnTo>
                  <a:lnTo>
                    <a:pt x="40" y="28"/>
                  </a:lnTo>
                  <a:lnTo>
                    <a:pt x="46" y="30"/>
                  </a:lnTo>
                  <a:lnTo>
                    <a:pt x="54" y="36"/>
                  </a:lnTo>
                  <a:lnTo>
                    <a:pt x="61" y="39"/>
                  </a:lnTo>
                  <a:lnTo>
                    <a:pt x="69" y="45"/>
                  </a:lnTo>
                  <a:lnTo>
                    <a:pt x="77" y="47"/>
                  </a:lnTo>
                  <a:lnTo>
                    <a:pt x="82" y="51"/>
                  </a:lnTo>
                  <a:lnTo>
                    <a:pt x="86" y="53"/>
                  </a:lnTo>
                  <a:lnTo>
                    <a:pt x="86" y="55"/>
                  </a:lnTo>
                  <a:lnTo>
                    <a:pt x="84" y="55"/>
                  </a:lnTo>
                  <a:lnTo>
                    <a:pt x="80" y="55"/>
                  </a:lnTo>
                  <a:lnTo>
                    <a:pt x="73" y="55"/>
                  </a:lnTo>
                  <a:lnTo>
                    <a:pt x="65" y="55"/>
                  </a:lnTo>
                  <a:lnTo>
                    <a:pt x="56" y="53"/>
                  </a:lnTo>
                  <a:lnTo>
                    <a:pt x="46" y="53"/>
                  </a:lnTo>
                  <a:lnTo>
                    <a:pt x="39" y="49"/>
                  </a:lnTo>
                  <a:lnTo>
                    <a:pt x="35" y="47"/>
                  </a:lnTo>
                  <a:lnTo>
                    <a:pt x="27" y="43"/>
                  </a:lnTo>
                  <a:lnTo>
                    <a:pt x="23" y="39"/>
                  </a:lnTo>
                  <a:lnTo>
                    <a:pt x="18" y="34"/>
                  </a:lnTo>
                  <a:lnTo>
                    <a:pt x="12" y="30"/>
                  </a:lnTo>
                  <a:lnTo>
                    <a:pt x="8" y="26"/>
                  </a:lnTo>
                  <a:lnTo>
                    <a:pt x="4" y="24"/>
                  </a:lnTo>
                  <a:lnTo>
                    <a:pt x="0" y="20"/>
                  </a:lnTo>
                  <a:lnTo>
                    <a:pt x="8" y="0"/>
                  </a:lnTo>
                  <a:close/>
                </a:path>
              </a:pathLst>
            </a:custGeom>
            <a:solidFill>
              <a:srgbClr val="000000"/>
            </a:solidFill>
            <a:ln w="9525">
              <a:noFill/>
              <a:round/>
              <a:headEnd/>
              <a:tailEnd/>
            </a:ln>
          </p:spPr>
          <p:txBody>
            <a:bodyPr/>
            <a:lstStyle/>
            <a:p>
              <a:endParaRPr lang="en-GB"/>
            </a:p>
          </p:txBody>
        </p:sp>
        <p:sp>
          <p:nvSpPr>
            <p:cNvPr id="7275" name="Freeform 248"/>
            <p:cNvSpPr>
              <a:spLocks/>
            </p:cNvSpPr>
            <p:nvPr/>
          </p:nvSpPr>
          <p:spPr bwMode="auto">
            <a:xfrm>
              <a:off x="3191" y="1521"/>
              <a:ext cx="36" cy="111"/>
            </a:xfrm>
            <a:custGeom>
              <a:avLst/>
              <a:gdLst>
                <a:gd name="T0" fmla="*/ 0 w 72"/>
                <a:gd name="T1" fmla="*/ 0 h 220"/>
                <a:gd name="T2" fmla="*/ 0 w 72"/>
                <a:gd name="T3" fmla="*/ 1 h 220"/>
                <a:gd name="T4" fmla="*/ 1 w 72"/>
                <a:gd name="T5" fmla="*/ 1 h 220"/>
                <a:gd name="T6" fmla="*/ 1 w 72"/>
                <a:gd name="T7" fmla="*/ 1 h 220"/>
                <a:gd name="T8" fmla="*/ 1 w 72"/>
                <a:gd name="T9" fmla="*/ 1 h 220"/>
                <a:gd name="T10" fmla="*/ 1 w 72"/>
                <a:gd name="T11" fmla="*/ 1 h 220"/>
                <a:gd name="T12" fmla="*/ 1 w 72"/>
                <a:gd name="T13" fmla="*/ 2 h 220"/>
                <a:gd name="T14" fmla="*/ 1 w 72"/>
                <a:gd name="T15" fmla="*/ 2 h 220"/>
                <a:gd name="T16" fmla="*/ 1 w 72"/>
                <a:gd name="T17" fmla="*/ 2 h 220"/>
                <a:gd name="T18" fmla="*/ 1 w 72"/>
                <a:gd name="T19" fmla="*/ 2 h 220"/>
                <a:gd name="T20" fmla="*/ 1 w 72"/>
                <a:gd name="T21" fmla="*/ 3 h 220"/>
                <a:gd name="T22" fmla="*/ 1 w 72"/>
                <a:gd name="T23" fmla="*/ 3 h 220"/>
                <a:gd name="T24" fmla="*/ 1 w 72"/>
                <a:gd name="T25" fmla="*/ 3 h 220"/>
                <a:gd name="T26" fmla="*/ 1 w 72"/>
                <a:gd name="T27" fmla="*/ 4 h 220"/>
                <a:gd name="T28" fmla="*/ 1 w 72"/>
                <a:gd name="T29" fmla="*/ 4 h 220"/>
                <a:gd name="T30" fmla="*/ 1 w 72"/>
                <a:gd name="T31" fmla="*/ 4 h 220"/>
                <a:gd name="T32" fmla="*/ 1 w 72"/>
                <a:gd name="T33" fmla="*/ 4 h 220"/>
                <a:gd name="T34" fmla="*/ 1 w 72"/>
                <a:gd name="T35" fmla="*/ 4 h 220"/>
                <a:gd name="T36" fmla="*/ 1 w 72"/>
                <a:gd name="T37" fmla="*/ 4 h 220"/>
                <a:gd name="T38" fmla="*/ 1 w 72"/>
                <a:gd name="T39" fmla="*/ 4 h 220"/>
                <a:gd name="T40" fmla="*/ 1 w 72"/>
                <a:gd name="T41" fmla="*/ 3 h 220"/>
                <a:gd name="T42" fmla="*/ 1 w 72"/>
                <a:gd name="T43" fmla="*/ 3 h 220"/>
                <a:gd name="T44" fmla="*/ 1 w 72"/>
                <a:gd name="T45" fmla="*/ 3 h 220"/>
                <a:gd name="T46" fmla="*/ 1 w 72"/>
                <a:gd name="T47" fmla="*/ 2 h 220"/>
                <a:gd name="T48" fmla="*/ 1 w 72"/>
                <a:gd name="T49" fmla="*/ 2 h 220"/>
                <a:gd name="T50" fmla="*/ 1 w 72"/>
                <a:gd name="T51" fmla="*/ 2 h 220"/>
                <a:gd name="T52" fmla="*/ 1 w 72"/>
                <a:gd name="T53" fmla="*/ 1 h 220"/>
                <a:gd name="T54" fmla="*/ 1 w 72"/>
                <a:gd name="T55" fmla="*/ 1 h 220"/>
                <a:gd name="T56" fmla="*/ 1 w 72"/>
                <a:gd name="T57" fmla="*/ 1 h 220"/>
                <a:gd name="T58" fmla="*/ 1 w 72"/>
                <a:gd name="T59" fmla="*/ 1 h 220"/>
                <a:gd name="T60" fmla="*/ 1 w 72"/>
                <a:gd name="T61" fmla="*/ 1 h 220"/>
                <a:gd name="T62" fmla="*/ 1 w 72"/>
                <a:gd name="T63" fmla="*/ 0 h 220"/>
                <a:gd name="T64" fmla="*/ 0 w 72"/>
                <a:gd name="T65" fmla="*/ 0 h 220"/>
                <a:gd name="T66" fmla="*/ 0 w 72"/>
                <a:gd name="T67" fmla="*/ 0 h 22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2"/>
                <a:gd name="T103" fmla="*/ 0 h 220"/>
                <a:gd name="T104" fmla="*/ 72 w 72"/>
                <a:gd name="T105" fmla="*/ 220 h 22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2" h="220">
                  <a:moveTo>
                    <a:pt x="0" y="0"/>
                  </a:moveTo>
                  <a:lnTo>
                    <a:pt x="0" y="2"/>
                  </a:lnTo>
                  <a:lnTo>
                    <a:pt x="6" y="9"/>
                  </a:lnTo>
                  <a:lnTo>
                    <a:pt x="12" y="21"/>
                  </a:lnTo>
                  <a:lnTo>
                    <a:pt x="19" y="38"/>
                  </a:lnTo>
                  <a:lnTo>
                    <a:pt x="27" y="55"/>
                  </a:lnTo>
                  <a:lnTo>
                    <a:pt x="34" y="74"/>
                  </a:lnTo>
                  <a:lnTo>
                    <a:pt x="42" y="91"/>
                  </a:lnTo>
                  <a:lnTo>
                    <a:pt x="48" y="110"/>
                  </a:lnTo>
                  <a:lnTo>
                    <a:pt x="50" y="127"/>
                  </a:lnTo>
                  <a:lnTo>
                    <a:pt x="53" y="144"/>
                  </a:lnTo>
                  <a:lnTo>
                    <a:pt x="55" y="162"/>
                  </a:lnTo>
                  <a:lnTo>
                    <a:pt x="57" y="179"/>
                  </a:lnTo>
                  <a:lnTo>
                    <a:pt x="57" y="194"/>
                  </a:lnTo>
                  <a:lnTo>
                    <a:pt x="57" y="205"/>
                  </a:lnTo>
                  <a:lnTo>
                    <a:pt x="57" y="215"/>
                  </a:lnTo>
                  <a:lnTo>
                    <a:pt x="57" y="220"/>
                  </a:lnTo>
                  <a:lnTo>
                    <a:pt x="57" y="219"/>
                  </a:lnTo>
                  <a:lnTo>
                    <a:pt x="61" y="211"/>
                  </a:lnTo>
                  <a:lnTo>
                    <a:pt x="65" y="200"/>
                  </a:lnTo>
                  <a:lnTo>
                    <a:pt x="69" y="184"/>
                  </a:lnTo>
                  <a:lnTo>
                    <a:pt x="71" y="165"/>
                  </a:lnTo>
                  <a:lnTo>
                    <a:pt x="72" y="143"/>
                  </a:lnTo>
                  <a:lnTo>
                    <a:pt x="71" y="118"/>
                  </a:lnTo>
                  <a:lnTo>
                    <a:pt x="67" y="93"/>
                  </a:lnTo>
                  <a:lnTo>
                    <a:pt x="57" y="66"/>
                  </a:lnTo>
                  <a:lnTo>
                    <a:pt x="48" y="46"/>
                  </a:lnTo>
                  <a:lnTo>
                    <a:pt x="34" y="30"/>
                  </a:lnTo>
                  <a:lnTo>
                    <a:pt x="25" y="17"/>
                  </a:lnTo>
                  <a:lnTo>
                    <a:pt x="15" y="8"/>
                  </a:lnTo>
                  <a:lnTo>
                    <a:pt x="8" y="2"/>
                  </a:lnTo>
                  <a:lnTo>
                    <a:pt x="2" y="0"/>
                  </a:lnTo>
                  <a:lnTo>
                    <a:pt x="0" y="0"/>
                  </a:lnTo>
                  <a:close/>
                </a:path>
              </a:pathLst>
            </a:custGeom>
            <a:solidFill>
              <a:srgbClr val="000000"/>
            </a:solidFill>
            <a:ln w="9525">
              <a:noFill/>
              <a:round/>
              <a:headEnd/>
              <a:tailEnd/>
            </a:ln>
          </p:spPr>
          <p:txBody>
            <a:bodyPr/>
            <a:lstStyle/>
            <a:p>
              <a:endParaRPr lang="en-GB"/>
            </a:p>
          </p:txBody>
        </p:sp>
        <p:sp>
          <p:nvSpPr>
            <p:cNvPr id="7276" name="Freeform 249"/>
            <p:cNvSpPr>
              <a:spLocks/>
            </p:cNvSpPr>
            <p:nvPr/>
          </p:nvSpPr>
          <p:spPr bwMode="auto">
            <a:xfrm>
              <a:off x="3231" y="1632"/>
              <a:ext cx="156" cy="73"/>
            </a:xfrm>
            <a:custGeom>
              <a:avLst/>
              <a:gdLst>
                <a:gd name="T0" fmla="*/ 0 w 314"/>
                <a:gd name="T1" fmla="*/ 0 h 147"/>
                <a:gd name="T2" fmla="*/ 0 w 314"/>
                <a:gd name="T3" fmla="*/ 0 h 147"/>
                <a:gd name="T4" fmla="*/ 0 w 314"/>
                <a:gd name="T5" fmla="*/ 0 h 147"/>
                <a:gd name="T6" fmla="*/ 0 w 314"/>
                <a:gd name="T7" fmla="*/ 0 h 147"/>
                <a:gd name="T8" fmla="*/ 0 w 314"/>
                <a:gd name="T9" fmla="*/ 0 h 147"/>
                <a:gd name="T10" fmla="*/ 1 w 314"/>
                <a:gd name="T11" fmla="*/ 0 h 147"/>
                <a:gd name="T12" fmla="*/ 1 w 314"/>
                <a:gd name="T13" fmla="*/ 0 h 147"/>
                <a:gd name="T14" fmla="*/ 2 w 314"/>
                <a:gd name="T15" fmla="*/ 0 h 147"/>
                <a:gd name="T16" fmla="*/ 2 w 314"/>
                <a:gd name="T17" fmla="*/ 0 h 147"/>
                <a:gd name="T18" fmla="*/ 3 w 314"/>
                <a:gd name="T19" fmla="*/ 0 h 147"/>
                <a:gd name="T20" fmla="*/ 3 w 314"/>
                <a:gd name="T21" fmla="*/ 1 h 147"/>
                <a:gd name="T22" fmla="*/ 3 w 314"/>
                <a:gd name="T23" fmla="*/ 1 h 147"/>
                <a:gd name="T24" fmla="*/ 4 w 314"/>
                <a:gd name="T25" fmla="*/ 1 h 147"/>
                <a:gd name="T26" fmla="*/ 4 w 314"/>
                <a:gd name="T27" fmla="*/ 1 h 147"/>
                <a:gd name="T28" fmla="*/ 4 w 314"/>
                <a:gd name="T29" fmla="*/ 2 h 147"/>
                <a:gd name="T30" fmla="*/ 4 w 314"/>
                <a:gd name="T31" fmla="*/ 2 h 147"/>
                <a:gd name="T32" fmla="*/ 4 w 314"/>
                <a:gd name="T33" fmla="*/ 2 h 147"/>
                <a:gd name="T34" fmla="*/ 4 w 314"/>
                <a:gd name="T35" fmla="*/ 2 h 147"/>
                <a:gd name="T36" fmla="*/ 4 w 314"/>
                <a:gd name="T37" fmla="*/ 2 h 147"/>
                <a:gd name="T38" fmla="*/ 4 w 314"/>
                <a:gd name="T39" fmla="*/ 1 h 147"/>
                <a:gd name="T40" fmla="*/ 4 w 314"/>
                <a:gd name="T41" fmla="*/ 1 h 147"/>
                <a:gd name="T42" fmla="*/ 4 w 314"/>
                <a:gd name="T43" fmla="*/ 1 h 147"/>
                <a:gd name="T44" fmla="*/ 3 w 314"/>
                <a:gd name="T45" fmla="*/ 0 h 147"/>
                <a:gd name="T46" fmla="*/ 3 w 314"/>
                <a:gd name="T47" fmla="*/ 0 h 147"/>
                <a:gd name="T48" fmla="*/ 2 w 314"/>
                <a:gd name="T49" fmla="*/ 0 h 147"/>
                <a:gd name="T50" fmla="*/ 2 w 314"/>
                <a:gd name="T51" fmla="*/ 0 h 147"/>
                <a:gd name="T52" fmla="*/ 1 w 314"/>
                <a:gd name="T53" fmla="*/ 0 h 147"/>
                <a:gd name="T54" fmla="*/ 1 w 314"/>
                <a:gd name="T55" fmla="*/ 0 h 147"/>
                <a:gd name="T56" fmla="*/ 0 w 314"/>
                <a:gd name="T57" fmla="*/ 0 h 147"/>
                <a:gd name="T58" fmla="*/ 0 w 314"/>
                <a:gd name="T59" fmla="*/ 0 h 147"/>
                <a:gd name="T60" fmla="*/ 0 w 314"/>
                <a:gd name="T61" fmla="*/ 0 h 147"/>
                <a:gd name="T62" fmla="*/ 0 w 314"/>
                <a:gd name="T63" fmla="*/ 0 h 147"/>
                <a:gd name="T64" fmla="*/ 0 w 314"/>
                <a:gd name="T65" fmla="*/ 0 h 147"/>
                <a:gd name="T66" fmla="*/ 0 w 314"/>
                <a:gd name="T67" fmla="*/ 0 h 1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14"/>
                <a:gd name="T103" fmla="*/ 0 h 147"/>
                <a:gd name="T104" fmla="*/ 314 w 314"/>
                <a:gd name="T105" fmla="*/ 147 h 1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14" h="147">
                  <a:moveTo>
                    <a:pt x="0" y="12"/>
                  </a:moveTo>
                  <a:lnTo>
                    <a:pt x="6" y="12"/>
                  </a:lnTo>
                  <a:lnTo>
                    <a:pt x="17" y="12"/>
                  </a:lnTo>
                  <a:lnTo>
                    <a:pt x="38" y="14"/>
                  </a:lnTo>
                  <a:lnTo>
                    <a:pt x="63" y="18"/>
                  </a:lnTo>
                  <a:lnTo>
                    <a:pt x="89" y="23"/>
                  </a:lnTo>
                  <a:lnTo>
                    <a:pt x="120" y="29"/>
                  </a:lnTo>
                  <a:lnTo>
                    <a:pt x="148" y="37"/>
                  </a:lnTo>
                  <a:lnTo>
                    <a:pt x="177" y="48"/>
                  </a:lnTo>
                  <a:lnTo>
                    <a:pt x="202" y="59"/>
                  </a:lnTo>
                  <a:lnTo>
                    <a:pt x="226" y="75"/>
                  </a:lnTo>
                  <a:lnTo>
                    <a:pt x="249" y="92"/>
                  </a:lnTo>
                  <a:lnTo>
                    <a:pt x="272" y="109"/>
                  </a:lnTo>
                  <a:lnTo>
                    <a:pt x="289" y="122"/>
                  </a:lnTo>
                  <a:lnTo>
                    <a:pt x="302" y="135"/>
                  </a:lnTo>
                  <a:lnTo>
                    <a:pt x="310" y="145"/>
                  </a:lnTo>
                  <a:lnTo>
                    <a:pt x="314" y="147"/>
                  </a:lnTo>
                  <a:lnTo>
                    <a:pt x="312" y="143"/>
                  </a:lnTo>
                  <a:lnTo>
                    <a:pt x="304" y="132"/>
                  </a:lnTo>
                  <a:lnTo>
                    <a:pt x="293" y="113"/>
                  </a:lnTo>
                  <a:lnTo>
                    <a:pt x="278" y="94"/>
                  </a:lnTo>
                  <a:lnTo>
                    <a:pt x="257" y="71"/>
                  </a:lnTo>
                  <a:lnTo>
                    <a:pt x="232" y="48"/>
                  </a:lnTo>
                  <a:lnTo>
                    <a:pt x="203" y="29"/>
                  </a:lnTo>
                  <a:lnTo>
                    <a:pt x="171" y="16"/>
                  </a:lnTo>
                  <a:lnTo>
                    <a:pt x="137" y="6"/>
                  </a:lnTo>
                  <a:lnTo>
                    <a:pt x="105" y="0"/>
                  </a:lnTo>
                  <a:lnTo>
                    <a:pt x="76" y="0"/>
                  </a:lnTo>
                  <a:lnTo>
                    <a:pt x="49" y="2"/>
                  </a:lnTo>
                  <a:lnTo>
                    <a:pt x="29" y="4"/>
                  </a:lnTo>
                  <a:lnTo>
                    <a:pt x="13" y="6"/>
                  </a:lnTo>
                  <a:lnTo>
                    <a:pt x="4" y="10"/>
                  </a:lnTo>
                  <a:lnTo>
                    <a:pt x="0" y="12"/>
                  </a:lnTo>
                  <a:close/>
                </a:path>
              </a:pathLst>
            </a:custGeom>
            <a:solidFill>
              <a:srgbClr val="000000"/>
            </a:solidFill>
            <a:ln w="9525">
              <a:noFill/>
              <a:round/>
              <a:headEnd/>
              <a:tailEnd/>
            </a:ln>
          </p:spPr>
          <p:txBody>
            <a:bodyPr/>
            <a:lstStyle/>
            <a:p>
              <a:endParaRPr lang="en-GB"/>
            </a:p>
          </p:txBody>
        </p:sp>
        <p:sp>
          <p:nvSpPr>
            <p:cNvPr id="7277" name="Freeform 250"/>
            <p:cNvSpPr>
              <a:spLocks/>
            </p:cNvSpPr>
            <p:nvPr/>
          </p:nvSpPr>
          <p:spPr bwMode="auto">
            <a:xfrm>
              <a:off x="3213" y="1688"/>
              <a:ext cx="50" cy="153"/>
            </a:xfrm>
            <a:custGeom>
              <a:avLst/>
              <a:gdLst>
                <a:gd name="T0" fmla="*/ 2 w 99"/>
                <a:gd name="T1" fmla="*/ 1 h 306"/>
                <a:gd name="T2" fmla="*/ 2 w 99"/>
                <a:gd name="T3" fmla="*/ 1 h 306"/>
                <a:gd name="T4" fmla="*/ 2 w 99"/>
                <a:gd name="T5" fmla="*/ 1 h 306"/>
                <a:gd name="T6" fmla="*/ 2 w 99"/>
                <a:gd name="T7" fmla="*/ 1 h 306"/>
                <a:gd name="T8" fmla="*/ 2 w 99"/>
                <a:gd name="T9" fmla="*/ 1 h 306"/>
                <a:gd name="T10" fmla="*/ 1 w 99"/>
                <a:gd name="T11" fmla="*/ 1 h 306"/>
                <a:gd name="T12" fmla="*/ 1 w 99"/>
                <a:gd name="T13" fmla="*/ 1 h 306"/>
                <a:gd name="T14" fmla="*/ 1 w 99"/>
                <a:gd name="T15" fmla="*/ 1 h 306"/>
                <a:gd name="T16" fmla="*/ 1 w 99"/>
                <a:gd name="T17" fmla="*/ 2 h 306"/>
                <a:gd name="T18" fmla="*/ 1 w 99"/>
                <a:gd name="T19" fmla="*/ 2 h 306"/>
                <a:gd name="T20" fmla="*/ 1 w 99"/>
                <a:gd name="T21" fmla="*/ 3 h 306"/>
                <a:gd name="T22" fmla="*/ 1 w 99"/>
                <a:gd name="T23" fmla="*/ 3 h 306"/>
                <a:gd name="T24" fmla="*/ 1 w 99"/>
                <a:gd name="T25" fmla="*/ 3 h 306"/>
                <a:gd name="T26" fmla="*/ 1 w 99"/>
                <a:gd name="T27" fmla="*/ 5 h 306"/>
                <a:gd name="T28" fmla="*/ 1 w 99"/>
                <a:gd name="T29" fmla="*/ 5 h 306"/>
                <a:gd name="T30" fmla="*/ 1 w 99"/>
                <a:gd name="T31" fmla="*/ 5 h 306"/>
                <a:gd name="T32" fmla="*/ 1 w 99"/>
                <a:gd name="T33" fmla="*/ 5 h 306"/>
                <a:gd name="T34" fmla="*/ 1 w 99"/>
                <a:gd name="T35" fmla="*/ 5 h 306"/>
                <a:gd name="T36" fmla="*/ 1 w 99"/>
                <a:gd name="T37" fmla="*/ 5 h 306"/>
                <a:gd name="T38" fmla="*/ 1 w 99"/>
                <a:gd name="T39" fmla="*/ 5 h 306"/>
                <a:gd name="T40" fmla="*/ 1 w 99"/>
                <a:gd name="T41" fmla="*/ 3 h 306"/>
                <a:gd name="T42" fmla="*/ 1 w 99"/>
                <a:gd name="T43" fmla="*/ 3 h 306"/>
                <a:gd name="T44" fmla="*/ 0 w 99"/>
                <a:gd name="T45" fmla="*/ 2 h 306"/>
                <a:gd name="T46" fmla="*/ 1 w 99"/>
                <a:gd name="T47" fmla="*/ 2 h 306"/>
                <a:gd name="T48" fmla="*/ 1 w 99"/>
                <a:gd name="T49" fmla="*/ 1 h 306"/>
                <a:gd name="T50" fmla="*/ 1 w 99"/>
                <a:gd name="T51" fmla="*/ 1 h 306"/>
                <a:gd name="T52" fmla="*/ 1 w 99"/>
                <a:gd name="T53" fmla="*/ 1 h 306"/>
                <a:gd name="T54" fmla="*/ 1 w 99"/>
                <a:gd name="T55" fmla="*/ 1 h 306"/>
                <a:gd name="T56" fmla="*/ 2 w 99"/>
                <a:gd name="T57" fmla="*/ 1 h 306"/>
                <a:gd name="T58" fmla="*/ 2 w 99"/>
                <a:gd name="T59" fmla="*/ 1 h 306"/>
                <a:gd name="T60" fmla="*/ 2 w 99"/>
                <a:gd name="T61" fmla="*/ 1 h 306"/>
                <a:gd name="T62" fmla="*/ 2 w 99"/>
                <a:gd name="T63" fmla="*/ 0 h 306"/>
                <a:gd name="T64" fmla="*/ 2 w 99"/>
                <a:gd name="T65" fmla="*/ 1 h 306"/>
                <a:gd name="T66" fmla="*/ 2 w 99"/>
                <a:gd name="T67" fmla="*/ 1 h 30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9"/>
                <a:gd name="T103" fmla="*/ 0 h 306"/>
                <a:gd name="T104" fmla="*/ 99 w 99"/>
                <a:gd name="T105" fmla="*/ 306 h 30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9" h="306">
                  <a:moveTo>
                    <a:pt x="99" y="2"/>
                  </a:moveTo>
                  <a:lnTo>
                    <a:pt x="97" y="3"/>
                  </a:lnTo>
                  <a:lnTo>
                    <a:pt x="91" y="9"/>
                  </a:lnTo>
                  <a:lnTo>
                    <a:pt x="83" y="19"/>
                  </a:lnTo>
                  <a:lnTo>
                    <a:pt x="74" y="32"/>
                  </a:lnTo>
                  <a:lnTo>
                    <a:pt x="63" y="51"/>
                  </a:lnTo>
                  <a:lnTo>
                    <a:pt x="51" y="76"/>
                  </a:lnTo>
                  <a:lnTo>
                    <a:pt x="40" y="102"/>
                  </a:lnTo>
                  <a:lnTo>
                    <a:pt x="32" y="135"/>
                  </a:lnTo>
                  <a:lnTo>
                    <a:pt x="25" y="167"/>
                  </a:lnTo>
                  <a:lnTo>
                    <a:pt x="21" y="199"/>
                  </a:lnTo>
                  <a:lnTo>
                    <a:pt x="19" y="228"/>
                  </a:lnTo>
                  <a:lnTo>
                    <a:pt x="19" y="254"/>
                  </a:lnTo>
                  <a:lnTo>
                    <a:pt x="21" y="275"/>
                  </a:lnTo>
                  <a:lnTo>
                    <a:pt x="23" y="291"/>
                  </a:lnTo>
                  <a:lnTo>
                    <a:pt x="25" y="302"/>
                  </a:lnTo>
                  <a:lnTo>
                    <a:pt x="25" y="306"/>
                  </a:lnTo>
                  <a:lnTo>
                    <a:pt x="23" y="300"/>
                  </a:lnTo>
                  <a:lnTo>
                    <a:pt x="19" y="289"/>
                  </a:lnTo>
                  <a:lnTo>
                    <a:pt x="13" y="268"/>
                  </a:lnTo>
                  <a:lnTo>
                    <a:pt x="7" y="245"/>
                  </a:lnTo>
                  <a:lnTo>
                    <a:pt x="2" y="214"/>
                  </a:lnTo>
                  <a:lnTo>
                    <a:pt x="0" y="180"/>
                  </a:lnTo>
                  <a:lnTo>
                    <a:pt x="4" y="142"/>
                  </a:lnTo>
                  <a:lnTo>
                    <a:pt x="11" y="104"/>
                  </a:lnTo>
                  <a:lnTo>
                    <a:pt x="25" y="68"/>
                  </a:lnTo>
                  <a:lnTo>
                    <a:pt x="38" y="41"/>
                  </a:lnTo>
                  <a:lnTo>
                    <a:pt x="51" y="22"/>
                  </a:lnTo>
                  <a:lnTo>
                    <a:pt x="66" y="11"/>
                  </a:lnTo>
                  <a:lnTo>
                    <a:pt x="78" y="5"/>
                  </a:lnTo>
                  <a:lnTo>
                    <a:pt x="89" y="2"/>
                  </a:lnTo>
                  <a:lnTo>
                    <a:pt x="95" y="0"/>
                  </a:lnTo>
                  <a:lnTo>
                    <a:pt x="99" y="2"/>
                  </a:lnTo>
                  <a:close/>
                </a:path>
              </a:pathLst>
            </a:custGeom>
            <a:solidFill>
              <a:srgbClr val="000000"/>
            </a:solidFill>
            <a:ln w="9525">
              <a:noFill/>
              <a:round/>
              <a:headEnd/>
              <a:tailEnd/>
            </a:ln>
          </p:spPr>
          <p:txBody>
            <a:bodyPr/>
            <a:lstStyle/>
            <a:p>
              <a:endParaRPr lang="en-GB"/>
            </a:p>
          </p:txBody>
        </p:sp>
        <p:sp>
          <p:nvSpPr>
            <p:cNvPr id="7278" name="Freeform 251"/>
            <p:cNvSpPr>
              <a:spLocks/>
            </p:cNvSpPr>
            <p:nvPr/>
          </p:nvSpPr>
          <p:spPr bwMode="auto">
            <a:xfrm>
              <a:off x="3118" y="1771"/>
              <a:ext cx="40" cy="229"/>
            </a:xfrm>
            <a:custGeom>
              <a:avLst/>
              <a:gdLst>
                <a:gd name="T0" fmla="*/ 1 w 80"/>
                <a:gd name="T1" fmla="*/ 0 h 458"/>
                <a:gd name="T2" fmla="*/ 1 w 80"/>
                <a:gd name="T3" fmla="*/ 1 h 458"/>
                <a:gd name="T4" fmla="*/ 1 w 80"/>
                <a:gd name="T5" fmla="*/ 1 h 458"/>
                <a:gd name="T6" fmla="*/ 1 w 80"/>
                <a:gd name="T7" fmla="*/ 1 h 458"/>
                <a:gd name="T8" fmla="*/ 1 w 80"/>
                <a:gd name="T9" fmla="*/ 1 h 458"/>
                <a:gd name="T10" fmla="*/ 1 w 80"/>
                <a:gd name="T11" fmla="*/ 1 h 458"/>
                <a:gd name="T12" fmla="*/ 1 w 80"/>
                <a:gd name="T13" fmla="*/ 2 h 458"/>
                <a:gd name="T14" fmla="*/ 1 w 80"/>
                <a:gd name="T15" fmla="*/ 2 h 458"/>
                <a:gd name="T16" fmla="*/ 1 w 80"/>
                <a:gd name="T17" fmla="*/ 3 h 458"/>
                <a:gd name="T18" fmla="*/ 1 w 80"/>
                <a:gd name="T19" fmla="*/ 3 h 458"/>
                <a:gd name="T20" fmla="*/ 1 w 80"/>
                <a:gd name="T21" fmla="*/ 4 h 458"/>
                <a:gd name="T22" fmla="*/ 1 w 80"/>
                <a:gd name="T23" fmla="*/ 5 h 458"/>
                <a:gd name="T24" fmla="*/ 1 w 80"/>
                <a:gd name="T25" fmla="*/ 6 h 458"/>
                <a:gd name="T26" fmla="*/ 1 w 80"/>
                <a:gd name="T27" fmla="*/ 6 h 458"/>
                <a:gd name="T28" fmla="*/ 1 w 80"/>
                <a:gd name="T29" fmla="*/ 7 h 458"/>
                <a:gd name="T30" fmla="*/ 1 w 80"/>
                <a:gd name="T31" fmla="*/ 7 h 458"/>
                <a:gd name="T32" fmla="*/ 1 w 80"/>
                <a:gd name="T33" fmla="*/ 7 h 458"/>
                <a:gd name="T34" fmla="*/ 1 w 80"/>
                <a:gd name="T35" fmla="*/ 7 h 458"/>
                <a:gd name="T36" fmla="*/ 1 w 80"/>
                <a:gd name="T37" fmla="*/ 7 h 458"/>
                <a:gd name="T38" fmla="*/ 1 w 80"/>
                <a:gd name="T39" fmla="*/ 7 h 458"/>
                <a:gd name="T40" fmla="*/ 1 w 80"/>
                <a:gd name="T41" fmla="*/ 6 h 458"/>
                <a:gd name="T42" fmla="*/ 1 w 80"/>
                <a:gd name="T43" fmla="*/ 6 h 458"/>
                <a:gd name="T44" fmla="*/ 1 w 80"/>
                <a:gd name="T45" fmla="*/ 5 h 458"/>
                <a:gd name="T46" fmla="*/ 1 w 80"/>
                <a:gd name="T47" fmla="*/ 4 h 458"/>
                <a:gd name="T48" fmla="*/ 1 w 80"/>
                <a:gd name="T49" fmla="*/ 3 h 458"/>
                <a:gd name="T50" fmla="*/ 0 w 80"/>
                <a:gd name="T51" fmla="*/ 2 h 458"/>
                <a:gd name="T52" fmla="*/ 0 w 80"/>
                <a:gd name="T53" fmla="*/ 2 h 458"/>
                <a:gd name="T54" fmla="*/ 1 w 80"/>
                <a:gd name="T55" fmla="*/ 1 h 458"/>
                <a:gd name="T56" fmla="*/ 1 w 80"/>
                <a:gd name="T57" fmla="*/ 1 h 458"/>
                <a:gd name="T58" fmla="*/ 1 w 80"/>
                <a:gd name="T59" fmla="*/ 1 h 458"/>
                <a:gd name="T60" fmla="*/ 1 w 80"/>
                <a:gd name="T61" fmla="*/ 1 h 458"/>
                <a:gd name="T62" fmla="*/ 1 w 80"/>
                <a:gd name="T63" fmla="*/ 1 h 458"/>
                <a:gd name="T64" fmla="*/ 1 w 80"/>
                <a:gd name="T65" fmla="*/ 0 h 458"/>
                <a:gd name="T66" fmla="*/ 1 w 80"/>
                <a:gd name="T67" fmla="*/ 0 h 4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0"/>
                <a:gd name="T103" fmla="*/ 0 h 458"/>
                <a:gd name="T104" fmla="*/ 80 w 80"/>
                <a:gd name="T105" fmla="*/ 458 h 4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0" h="458">
                  <a:moveTo>
                    <a:pt x="28" y="0"/>
                  </a:moveTo>
                  <a:lnTo>
                    <a:pt x="26" y="2"/>
                  </a:lnTo>
                  <a:lnTo>
                    <a:pt x="26" y="10"/>
                  </a:lnTo>
                  <a:lnTo>
                    <a:pt x="26" y="23"/>
                  </a:lnTo>
                  <a:lnTo>
                    <a:pt x="26" y="40"/>
                  </a:lnTo>
                  <a:lnTo>
                    <a:pt x="26" y="59"/>
                  </a:lnTo>
                  <a:lnTo>
                    <a:pt x="26" y="84"/>
                  </a:lnTo>
                  <a:lnTo>
                    <a:pt x="26" y="110"/>
                  </a:lnTo>
                  <a:lnTo>
                    <a:pt x="28" y="141"/>
                  </a:lnTo>
                  <a:lnTo>
                    <a:pt x="32" y="177"/>
                  </a:lnTo>
                  <a:lnTo>
                    <a:pt x="38" y="222"/>
                  </a:lnTo>
                  <a:lnTo>
                    <a:pt x="47" y="276"/>
                  </a:lnTo>
                  <a:lnTo>
                    <a:pt x="57" y="329"/>
                  </a:lnTo>
                  <a:lnTo>
                    <a:pt x="64" y="378"/>
                  </a:lnTo>
                  <a:lnTo>
                    <a:pt x="72" y="420"/>
                  </a:lnTo>
                  <a:lnTo>
                    <a:pt x="78" y="447"/>
                  </a:lnTo>
                  <a:lnTo>
                    <a:pt x="80" y="458"/>
                  </a:lnTo>
                  <a:lnTo>
                    <a:pt x="76" y="453"/>
                  </a:lnTo>
                  <a:lnTo>
                    <a:pt x="70" y="435"/>
                  </a:lnTo>
                  <a:lnTo>
                    <a:pt x="61" y="409"/>
                  </a:lnTo>
                  <a:lnTo>
                    <a:pt x="49" y="375"/>
                  </a:lnTo>
                  <a:lnTo>
                    <a:pt x="34" y="333"/>
                  </a:lnTo>
                  <a:lnTo>
                    <a:pt x="23" y="285"/>
                  </a:lnTo>
                  <a:lnTo>
                    <a:pt x="11" y="232"/>
                  </a:lnTo>
                  <a:lnTo>
                    <a:pt x="4" y="175"/>
                  </a:lnTo>
                  <a:lnTo>
                    <a:pt x="0" y="122"/>
                  </a:lnTo>
                  <a:lnTo>
                    <a:pt x="0" y="82"/>
                  </a:lnTo>
                  <a:lnTo>
                    <a:pt x="2" y="49"/>
                  </a:lnTo>
                  <a:lnTo>
                    <a:pt x="7" y="29"/>
                  </a:lnTo>
                  <a:lnTo>
                    <a:pt x="15" y="13"/>
                  </a:lnTo>
                  <a:lnTo>
                    <a:pt x="21" y="6"/>
                  </a:lnTo>
                  <a:lnTo>
                    <a:pt x="26" y="2"/>
                  </a:lnTo>
                  <a:lnTo>
                    <a:pt x="28" y="0"/>
                  </a:lnTo>
                  <a:close/>
                </a:path>
              </a:pathLst>
            </a:custGeom>
            <a:solidFill>
              <a:srgbClr val="000000"/>
            </a:solidFill>
            <a:ln w="9525">
              <a:noFill/>
              <a:round/>
              <a:headEnd/>
              <a:tailEnd/>
            </a:ln>
          </p:spPr>
          <p:txBody>
            <a:bodyPr/>
            <a:lstStyle/>
            <a:p>
              <a:endParaRPr lang="en-GB"/>
            </a:p>
          </p:txBody>
        </p:sp>
        <p:sp>
          <p:nvSpPr>
            <p:cNvPr id="7279" name="Freeform 252"/>
            <p:cNvSpPr>
              <a:spLocks/>
            </p:cNvSpPr>
            <p:nvPr/>
          </p:nvSpPr>
          <p:spPr bwMode="auto">
            <a:xfrm>
              <a:off x="3252" y="1795"/>
              <a:ext cx="49" cy="144"/>
            </a:xfrm>
            <a:custGeom>
              <a:avLst/>
              <a:gdLst>
                <a:gd name="T0" fmla="*/ 1 w 97"/>
                <a:gd name="T1" fmla="*/ 0 h 288"/>
                <a:gd name="T2" fmla="*/ 1 w 97"/>
                <a:gd name="T3" fmla="*/ 1 h 288"/>
                <a:gd name="T4" fmla="*/ 1 w 97"/>
                <a:gd name="T5" fmla="*/ 1 h 288"/>
                <a:gd name="T6" fmla="*/ 1 w 97"/>
                <a:gd name="T7" fmla="*/ 1 h 288"/>
                <a:gd name="T8" fmla="*/ 1 w 97"/>
                <a:gd name="T9" fmla="*/ 1 h 288"/>
                <a:gd name="T10" fmla="*/ 1 w 97"/>
                <a:gd name="T11" fmla="*/ 1 h 288"/>
                <a:gd name="T12" fmla="*/ 1 w 97"/>
                <a:gd name="T13" fmla="*/ 1 h 288"/>
                <a:gd name="T14" fmla="*/ 1 w 97"/>
                <a:gd name="T15" fmla="*/ 1 h 288"/>
                <a:gd name="T16" fmla="*/ 1 w 97"/>
                <a:gd name="T17" fmla="*/ 2 h 288"/>
                <a:gd name="T18" fmla="*/ 1 w 97"/>
                <a:gd name="T19" fmla="*/ 2 h 288"/>
                <a:gd name="T20" fmla="*/ 2 w 97"/>
                <a:gd name="T21" fmla="*/ 3 h 288"/>
                <a:gd name="T22" fmla="*/ 2 w 97"/>
                <a:gd name="T23" fmla="*/ 3 h 288"/>
                <a:gd name="T24" fmla="*/ 2 w 97"/>
                <a:gd name="T25" fmla="*/ 3 h 288"/>
                <a:gd name="T26" fmla="*/ 2 w 97"/>
                <a:gd name="T27" fmla="*/ 5 h 288"/>
                <a:gd name="T28" fmla="*/ 2 w 97"/>
                <a:gd name="T29" fmla="*/ 5 h 288"/>
                <a:gd name="T30" fmla="*/ 2 w 97"/>
                <a:gd name="T31" fmla="*/ 5 h 288"/>
                <a:gd name="T32" fmla="*/ 2 w 97"/>
                <a:gd name="T33" fmla="*/ 5 h 288"/>
                <a:gd name="T34" fmla="*/ 2 w 97"/>
                <a:gd name="T35" fmla="*/ 5 h 288"/>
                <a:gd name="T36" fmla="*/ 2 w 97"/>
                <a:gd name="T37" fmla="*/ 5 h 288"/>
                <a:gd name="T38" fmla="*/ 2 w 97"/>
                <a:gd name="T39" fmla="*/ 5 h 288"/>
                <a:gd name="T40" fmla="*/ 2 w 97"/>
                <a:gd name="T41" fmla="*/ 3 h 288"/>
                <a:gd name="T42" fmla="*/ 1 w 97"/>
                <a:gd name="T43" fmla="*/ 3 h 288"/>
                <a:gd name="T44" fmla="*/ 1 w 97"/>
                <a:gd name="T45" fmla="*/ 3 h 288"/>
                <a:gd name="T46" fmla="*/ 1 w 97"/>
                <a:gd name="T47" fmla="*/ 2 h 288"/>
                <a:gd name="T48" fmla="*/ 1 w 97"/>
                <a:gd name="T49" fmla="*/ 2 h 288"/>
                <a:gd name="T50" fmla="*/ 1 w 97"/>
                <a:gd name="T51" fmla="*/ 1 h 288"/>
                <a:gd name="T52" fmla="*/ 1 w 97"/>
                <a:gd name="T53" fmla="*/ 1 h 288"/>
                <a:gd name="T54" fmla="*/ 0 w 97"/>
                <a:gd name="T55" fmla="*/ 1 h 288"/>
                <a:gd name="T56" fmla="*/ 0 w 97"/>
                <a:gd name="T57" fmla="*/ 1 h 288"/>
                <a:gd name="T58" fmla="*/ 0 w 97"/>
                <a:gd name="T59" fmla="*/ 1 h 288"/>
                <a:gd name="T60" fmla="*/ 1 w 97"/>
                <a:gd name="T61" fmla="*/ 1 h 288"/>
                <a:gd name="T62" fmla="*/ 1 w 97"/>
                <a:gd name="T63" fmla="*/ 1 h 288"/>
                <a:gd name="T64" fmla="*/ 1 w 97"/>
                <a:gd name="T65" fmla="*/ 0 h 288"/>
                <a:gd name="T66" fmla="*/ 1 w 97"/>
                <a:gd name="T67" fmla="*/ 0 h 28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
                <a:gd name="T103" fmla="*/ 0 h 288"/>
                <a:gd name="T104" fmla="*/ 97 w 97"/>
                <a:gd name="T105" fmla="*/ 288 h 28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 h="288">
                  <a:moveTo>
                    <a:pt x="5" y="0"/>
                  </a:moveTo>
                  <a:lnTo>
                    <a:pt x="5" y="4"/>
                  </a:lnTo>
                  <a:lnTo>
                    <a:pt x="7" y="14"/>
                  </a:lnTo>
                  <a:lnTo>
                    <a:pt x="13" y="29"/>
                  </a:lnTo>
                  <a:lnTo>
                    <a:pt x="19" y="50"/>
                  </a:lnTo>
                  <a:lnTo>
                    <a:pt x="24" y="73"/>
                  </a:lnTo>
                  <a:lnTo>
                    <a:pt x="34" y="99"/>
                  </a:lnTo>
                  <a:lnTo>
                    <a:pt x="43" y="126"/>
                  </a:lnTo>
                  <a:lnTo>
                    <a:pt x="53" y="154"/>
                  </a:lnTo>
                  <a:lnTo>
                    <a:pt x="62" y="179"/>
                  </a:lnTo>
                  <a:lnTo>
                    <a:pt x="70" y="204"/>
                  </a:lnTo>
                  <a:lnTo>
                    <a:pt x="78" y="227"/>
                  </a:lnTo>
                  <a:lnTo>
                    <a:pt x="83" y="248"/>
                  </a:lnTo>
                  <a:lnTo>
                    <a:pt x="89" y="263"/>
                  </a:lnTo>
                  <a:lnTo>
                    <a:pt x="93" y="276"/>
                  </a:lnTo>
                  <a:lnTo>
                    <a:pt x="95" y="284"/>
                  </a:lnTo>
                  <a:lnTo>
                    <a:pt x="97" y="288"/>
                  </a:lnTo>
                  <a:lnTo>
                    <a:pt x="93" y="286"/>
                  </a:lnTo>
                  <a:lnTo>
                    <a:pt x="87" y="276"/>
                  </a:lnTo>
                  <a:lnTo>
                    <a:pt x="78" y="265"/>
                  </a:lnTo>
                  <a:lnTo>
                    <a:pt x="66" y="250"/>
                  </a:lnTo>
                  <a:lnTo>
                    <a:pt x="51" y="227"/>
                  </a:lnTo>
                  <a:lnTo>
                    <a:pt x="40" y="202"/>
                  </a:lnTo>
                  <a:lnTo>
                    <a:pt x="26" y="173"/>
                  </a:lnTo>
                  <a:lnTo>
                    <a:pt x="17" y="141"/>
                  </a:lnTo>
                  <a:lnTo>
                    <a:pt x="7" y="109"/>
                  </a:lnTo>
                  <a:lnTo>
                    <a:pt x="4" y="80"/>
                  </a:lnTo>
                  <a:lnTo>
                    <a:pt x="0" y="56"/>
                  </a:lnTo>
                  <a:lnTo>
                    <a:pt x="0" y="37"/>
                  </a:lnTo>
                  <a:lnTo>
                    <a:pt x="0" y="19"/>
                  </a:lnTo>
                  <a:lnTo>
                    <a:pt x="2" y="8"/>
                  </a:lnTo>
                  <a:lnTo>
                    <a:pt x="4" y="2"/>
                  </a:lnTo>
                  <a:lnTo>
                    <a:pt x="5" y="0"/>
                  </a:lnTo>
                  <a:close/>
                </a:path>
              </a:pathLst>
            </a:custGeom>
            <a:solidFill>
              <a:srgbClr val="000000"/>
            </a:solidFill>
            <a:ln w="9525">
              <a:noFill/>
              <a:round/>
              <a:headEnd/>
              <a:tailEnd/>
            </a:ln>
          </p:spPr>
          <p:txBody>
            <a:bodyPr/>
            <a:lstStyle/>
            <a:p>
              <a:endParaRPr lang="en-GB"/>
            </a:p>
          </p:txBody>
        </p:sp>
        <p:sp>
          <p:nvSpPr>
            <p:cNvPr id="7280" name="Freeform 253"/>
            <p:cNvSpPr>
              <a:spLocks/>
            </p:cNvSpPr>
            <p:nvPr/>
          </p:nvSpPr>
          <p:spPr bwMode="auto">
            <a:xfrm>
              <a:off x="3397" y="1726"/>
              <a:ext cx="68" cy="278"/>
            </a:xfrm>
            <a:custGeom>
              <a:avLst/>
              <a:gdLst>
                <a:gd name="T0" fmla="*/ 0 w 137"/>
                <a:gd name="T1" fmla="*/ 0 h 557"/>
                <a:gd name="T2" fmla="*/ 0 w 137"/>
                <a:gd name="T3" fmla="*/ 0 h 557"/>
                <a:gd name="T4" fmla="*/ 0 w 137"/>
                <a:gd name="T5" fmla="*/ 0 h 557"/>
                <a:gd name="T6" fmla="*/ 0 w 137"/>
                <a:gd name="T7" fmla="*/ 0 h 557"/>
                <a:gd name="T8" fmla="*/ 0 w 137"/>
                <a:gd name="T9" fmla="*/ 1 h 557"/>
                <a:gd name="T10" fmla="*/ 0 w 137"/>
                <a:gd name="T11" fmla="*/ 1 h 557"/>
                <a:gd name="T12" fmla="*/ 1 w 137"/>
                <a:gd name="T13" fmla="*/ 2 h 557"/>
                <a:gd name="T14" fmla="*/ 1 w 137"/>
                <a:gd name="T15" fmla="*/ 3 h 557"/>
                <a:gd name="T16" fmla="*/ 1 w 137"/>
                <a:gd name="T17" fmla="*/ 4 h 557"/>
                <a:gd name="T18" fmla="*/ 1 w 137"/>
                <a:gd name="T19" fmla="*/ 4 h 557"/>
                <a:gd name="T20" fmla="*/ 1 w 137"/>
                <a:gd name="T21" fmla="*/ 5 h 557"/>
                <a:gd name="T22" fmla="*/ 1 w 137"/>
                <a:gd name="T23" fmla="*/ 6 h 557"/>
                <a:gd name="T24" fmla="*/ 1 w 137"/>
                <a:gd name="T25" fmla="*/ 6 h 557"/>
                <a:gd name="T26" fmla="*/ 1 w 137"/>
                <a:gd name="T27" fmla="*/ 7 h 557"/>
                <a:gd name="T28" fmla="*/ 1 w 137"/>
                <a:gd name="T29" fmla="*/ 8 h 557"/>
                <a:gd name="T30" fmla="*/ 1 w 137"/>
                <a:gd name="T31" fmla="*/ 8 h 557"/>
                <a:gd name="T32" fmla="*/ 2 w 137"/>
                <a:gd name="T33" fmla="*/ 8 h 557"/>
                <a:gd name="T34" fmla="*/ 2 w 137"/>
                <a:gd name="T35" fmla="*/ 8 h 557"/>
                <a:gd name="T36" fmla="*/ 2 w 137"/>
                <a:gd name="T37" fmla="*/ 8 h 557"/>
                <a:gd name="T38" fmla="*/ 2 w 137"/>
                <a:gd name="T39" fmla="*/ 7 h 557"/>
                <a:gd name="T40" fmla="*/ 2 w 137"/>
                <a:gd name="T41" fmla="*/ 6 h 557"/>
                <a:gd name="T42" fmla="*/ 2 w 137"/>
                <a:gd name="T43" fmla="*/ 5 h 557"/>
                <a:gd name="T44" fmla="*/ 2 w 137"/>
                <a:gd name="T45" fmla="*/ 5 h 557"/>
                <a:gd name="T46" fmla="*/ 1 w 137"/>
                <a:gd name="T47" fmla="*/ 4 h 557"/>
                <a:gd name="T48" fmla="*/ 1 w 137"/>
                <a:gd name="T49" fmla="*/ 3 h 557"/>
                <a:gd name="T50" fmla="*/ 1 w 137"/>
                <a:gd name="T51" fmla="*/ 2 h 557"/>
                <a:gd name="T52" fmla="*/ 1 w 137"/>
                <a:gd name="T53" fmla="*/ 1 h 557"/>
                <a:gd name="T54" fmla="*/ 0 w 137"/>
                <a:gd name="T55" fmla="*/ 1 h 557"/>
                <a:gd name="T56" fmla="*/ 0 w 137"/>
                <a:gd name="T57" fmla="*/ 0 h 557"/>
                <a:gd name="T58" fmla="*/ 0 w 137"/>
                <a:gd name="T59" fmla="*/ 0 h 557"/>
                <a:gd name="T60" fmla="*/ 0 w 137"/>
                <a:gd name="T61" fmla="*/ 0 h 557"/>
                <a:gd name="T62" fmla="*/ 0 w 137"/>
                <a:gd name="T63" fmla="*/ 0 h 557"/>
                <a:gd name="T64" fmla="*/ 0 w 137"/>
                <a:gd name="T65" fmla="*/ 0 h 557"/>
                <a:gd name="T66" fmla="*/ 0 w 137"/>
                <a:gd name="T67" fmla="*/ 0 h 55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37"/>
                <a:gd name="T103" fmla="*/ 0 h 557"/>
                <a:gd name="T104" fmla="*/ 137 w 137"/>
                <a:gd name="T105" fmla="*/ 557 h 55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37" h="557">
                  <a:moveTo>
                    <a:pt x="0" y="0"/>
                  </a:moveTo>
                  <a:lnTo>
                    <a:pt x="2" y="7"/>
                  </a:lnTo>
                  <a:lnTo>
                    <a:pt x="9" y="24"/>
                  </a:lnTo>
                  <a:lnTo>
                    <a:pt x="22" y="51"/>
                  </a:lnTo>
                  <a:lnTo>
                    <a:pt x="38" y="87"/>
                  </a:lnTo>
                  <a:lnTo>
                    <a:pt x="53" y="127"/>
                  </a:lnTo>
                  <a:lnTo>
                    <a:pt x="68" y="171"/>
                  </a:lnTo>
                  <a:lnTo>
                    <a:pt x="83" y="215"/>
                  </a:lnTo>
                  <a:lnTo>
                    <a:pt x="93" y="256"/>
                  </a:lnTo>
                  <a:lnTo>
                    <a:pt x="100" y="300"/>
                  </a:lnTo>
                  <a:lnTo>
                    <a:pt x="106" y="348"/>
                  </a:lnTo>
                  <a:lnTo>
                    <a:pt x="112" y="397"/>
                  </a:lnTo>
                  <a:lnTo>
                    <a:pt x="119" y="446"/>
                  </a:lnTo>
                  <a:lnTo>
                    <a:pt x="123" y="490"/>
                  </a:lnTo>
                  <a:lnTo>
                    <a:pt x="127" y="524"/>
                  </a:lnTo>
                  <a:lnTo>
                    <a:pt x="127" y="547"/>
                  </a:lnTo>
                  <a:lnTo>
                    <a:pt x="129" y="557"/>
                  </a:lnTo>
                  <a:lnTo>
                    <a:pt x="129" y="545"/>
                  </a:lnTo>
                  <a:lnTo>
                    <a:pt x="133" y="521"/>
                  </a:lnTo>
                  <a:lnTo>
                    <a:pt x="135" y="483"/>
                  </a:lnTo>
                  <a:lnTo>
                    <a:pt x="137" y="435"/>
                  </a:lnTo>
                  <a:lnTo>
                    <a:pt x="135" y="380"/>
                  </a:lnTo>
                  <a:lnTo>
                    <a:pt x="131" y="323"/>
                  </a:lnTo>
                  <a:lnTo>
                    <a:pt x="125" y="266"/>
                  </a:lnTo>
                  <a:lnTo>
                    <a:pt x="114" y="215"/>
                  </a:lnTo>
                  <a:lnTo>
                    <a:pt x="99" y="165"/>
                  </a:lnTo>
                  <a:lnTo>
                    <a:pt x="81" y="123"/>
                  </a:lnTo>
                  <a:lnTo>
                    <a:pt x="60" y="85"/>
                  </a:lnTo>
                  <a:lnTo>
                    <a:pt x="41" y="57"/>
                  </a:lnTo>
                  <a:lnTo>
                    <a:pt x="24" y="32"/>
                  </a:lnTo>
                  <a:lnTo>
                    <a:pt x="11" y="15"/>
                  </a:lnTo>
                  <a:lnTo>
                    <a:pt x="2" y="3"/>
                  </a:lnTo>
                  <a:lnTo>
                    <a:pt x="0" y="0"/>
                  </a:lnTo>
                  <a:close/>
                </a:path>
              </a:pathLst>
            </a:custGeom>
            <a:solidFill>
              <a:srgbClr val="000000"/>
            </a:solidFill>
            <a:ln w="9525">
              <a:noFill/>
              <a:round/>
              <a:headEnd/>
              <a:tailEnd/>
            </a:ln>
          </p:spPr>
          <p:txBody>
            <a:bodyPr/>
            <a:lstStyle/>
            <a:p>
              <a:endParaRPr lang="en-GB"/>
            </a:p>
          </p:txBody>
        </p:sp>
        <p:sp>
          <p:nvSpPr>
            <p:cNvPr id="7281" name="Freeform 254"/>
            <p:cNvSpPr>
              <a:spLocks/>
            </p:cNvSpPr>
            <p:nvPr/>
          </p:nvSpPr>
          <p:spPr bwMode="auto">
            <a:xfrm>
              <a:off x="3052" y="1966"/>
              <a:ext cx="252" cy="102"/>
            </a:xfrm>
            <a:custGeom>
              <a:avLst/>
              <a:gdLst>
                <a:gd name="T0" fmla="*/ 8 w 503"/>
                <a:gd name="T1" fmla="*/ 0 h 203"/>
                <a:gd name="T2" fmla="*/ 8 w 503"/>
                <a:gd name="T3" fmla="*/ 1 h 203"/>
                <a:gd name="T4" fmla="*/ 8 w 503"/>
                <a:gd name="T5" fmla="*/ 1 h 203"/>
                <a:gd name="T6" fmla="*/ 8 w 503"/>
                <a:gd name="T7" fmla="*/ 1 h 203"/>
                <a:gd name="T8" fmla="*/ 8 w 503"/>
                <a:gd name="T9" fmla="*/ 1 h 203"/>
                <a:gd name="T10" fmla="*/ 8 w 503"/>
                <a:gd name="T11" fmla="*/ 2 h 203"/>
                <a:gd name="T12" fmla="*/ 7 w 503"/>
                <a:gd name="T13" fmla="*/ 2 h 203"/>
                <a:gd name="T14" fmla="*/ 7 w 503"/>
                <a:gd name="T15" fmla="*/ 3 h 203"/>
                <a:gd name="T16" fmla="*/ 6 w 503"/>
                <a:gd name="T17" fmla="*/ 3 h 203"/>
                <a:gd name="T18" fmla="*/ 5 w 503"/>
                <a:gd name="T19" fmla="*/ 3 h 203"/>
                <a:gd name="T20" fmla="*/ 4 w 503"/>
                <a:gd name="T21" fmla="*/ 3 h 203"/>
                <a:gd name="T22" fmla="*/ 3 w 503"/>
                <a:gd name="T23" fmla="*/ 4 h 203"/>
                <a:gd name="T24" fmla="*/ 2 w 503"/>
                <a:gd name="T25" fmla="*/ 4 h 203"/>
                <a:gd name="T26" fmla="*/ 1 w 503"/>
                <a:gd name="T27" fmla="*/ 4 h 203"/>
                <a:gd name="T28" fmla="*/ 1 w 503"/>
                <a:gd name="T29" fmla="*/ 4 h 203"/>
                <a:gd name="T30" fmla="*/ 1 w 503"/>
                <a:gd name="T31" fmla="*/ 4 h 203"/>
                <a:gd name="T32" fmla="*/ 0 w 503"/>
                <a:gd name="T33" fmla="*/ 4 h 203"/>
                <a:gd name="T34" fmla="*/ 1 w 503"/>
                <a:gd name="T35" fmla="*/ 4 h 203"/>
                <a:gd name="T36" fmla="*/ 1 w 503"/>
                <a:gd name="T37" fmla="*/ 4 h 203"/>
                <a:gd name="T38" fmla="*/ 2 w 503"/>
                <a:gd name="T39" fmla="*/ 3 h 203"/>
                <a:gd name="T40" fmla="*/ 2 w 503"/>
                <a:gd name="T41" fmla="*/ 3 h 203"/>
                <a:gd name="T42" fmla="*/ 3 w 503"/>
                <a:gd name="T43" fmla="*/ 3 h 203"/>
                <a:gd name="T44" fmla="*/ 4 w 503"/>
                <a:gd name="T45" fmla="*/ 3 h 203"/>
                <a:gd name="T46" fmla="*/ 5 w 503"/>
                <a:gd name="T47" fmla="*/ 3 h 203"/>
                <a:gd name="T48" fmla="*/ 6 w 503"/>
                <a:gd name="T49" fmla="*/ 2 h 203"/>
                <a:gd name="T50" fmla="*/ 6 w 503"/>
                <a:gd name="T51" fmla="*/ 2 h 203"/>
                <a:gd name="T52" fmla="*/ 7 w 503"/>
                <a:gd name="T53" fmla="*/ 2 h 203"/>
                <a:gd name="T54" fmla="*/ 7 w 503"/>
                <a:gd name="T55" fmla="*/ 2 h 203"/>
                <a:gd name="T56" fmla="*/ 8 w 503"/>
                <a:gd name="T57" fmla="*/ 1 h 203"/>
                <a:gd name="T58" fmla="*/ 8 w 503"/>
                <a:gd name="T59" fmla="*/ 1 h 203"/>
                <a:gd name="T60" fmla="*/ 8 w 503"/>
                <a:gd name="T61" fmla="*/ 1 h 203"/>
                <a:gd name="T62" fmla="*/ 8 w 503"/>
                <a:gd name="T63" fmla="*/ 1 h 203"/>
                <a:gd name="T64" fmla="*/ 8 w 503"/>
                <a:gd name="T65" fmla="*/ 0 h 203"/>
                <a:gd name="T66" fmla="*/ 8 w 503"/>
                <a:gd name="T67" fmla="*/ 0 h 20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03"/>
                <a:gd name="T103" fmla="*/ 0 h 203"/>
                <a:gd name="T104" fmla="*/ 503 w 503"/>
                <a:gd name="T105" fmla="*/ 203 h 203"/>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03" h="203">
                  <a:moveTo>
                    <a:pt x="503" y="0"/>
                  </a:moveTo>
                  <a:lnTo>
                    <a:pt x="501" y="3"/>
                  </a:lnTo>
                  <a:lnTo>
                    <a:pt x="500" y="15"/>
                  </a:lnTo>
                  <a:lnTo>
                    <a:pt x="492" y="30"/>
                  </a:lnTo>
                  <a:lnTo>
                    <a:pt x="481" y="53"/>
                  </a:lnTo>
                  <a:lnTo>
                    <a:pt x="460" y="78"/>
                  </a:lnTo>
                  <a:lnTo>
                    <a:pt x="431" y="102"/>
                  </a:lnTo>
                  <a:lnTo>
                    <a:pt x="391" y="129"/>
                  </a:lnTo>
                  <a:lnTo>
                    <a:pt x="338" y="156"/>
                  </a:lnTo>
                  <a:lnTo>
                    <a:pt x="279" y="175"/>
                  </a:lnTo>
                  <a:lnTo>
                    <a:pt x="218" y="188"/>
                  </a:lnTo>
                  <a:lnTo>
                    <a:pt x="161" y="197"/>
                  </a:lnTo>
                  <a:lnTo>
                    <a:pt x="110" y="203"/>
                  </a:lnTo>
                  <a:lnTo>
                    <a:pt x="64" y="203"/>
                  </a:lnTo>
                  <a:lnTo>
                    <a:pt x="30" y="203"/>
                  </a:lnTo>
                  <a:lnTo>
                    <a:pt x="7" y="203"/>
                  </a:lnTo>
                  <a:lnTo>
                    <a:pt x="0" y="203"/>
                  </a:lnTo>
                  <a:lnTo>
                    <a:pt x="9" y="199"/>
                  </a:lnTo>
                  <a:lnTo>
                    <a:pt x="38" y="195"/>
                  </a:lnTo>
                  <a:lnTo>
                    <a:pt x="78" y="186"/>
                  </a:lnTo>
                  <a:lnTo>
                    <a:pt x="127" y="176"/>
                  </a:lnTo>
                  <a:lnTo>
                    <a:pt x="182" y="165"/>
                  </a:lnTo>
                  <a:lnTo>
                    <a:pt x="235" y="152"/>
                  </a:lnTo>
                  <a:lnTo>
                    <a:pt x="287" y="138"/>
                  </a:lnTo>
                  <a:lnTo>
                    <a:pt x="330" y="125"/>
                  </a:lnTo>
                  <a:lnTo>
                    <a:pt x="365" y="110"/>
                  </a:lnTo>
                  <a:lnTo>
                    <a:pt x="397" y="91"/>
                  </a:lnTo>
                  <a:lnTo>
                    <a:pt x="427" y="70"/>
                  </a:lnTo>
                  <a:lnTo>
                    <a:pt x="452" y="49"/>
                  </a:lnTo>
                  <a:lnTo>
                    <a:pt x="473" y="30"/>
                  </a:lnTo>
                  <a:lnTo>
                    <a:pt x="490" y="15"/>
                  </a:lnTo>
                  <a:lnTo>
                    <a:pt x="500" y="3"/>
                  </a:lnTo>
                  <a:lnTo>
                    <a:pt x="503" y="0"/>
                  </a:lnTo>
                  <a:close/>
                </a:path>
              </a:pathLst>
            </a:custGeom>
            <a:solidFill>
              <a:srgbClr val="000000"/>
            </a:solidFill>
            <a:ln w="9525">
              <a:noFill/>
              <a:round/>
              <a:headEnd/>
              <a:tailEnd/>
            </a:ln>
          </p:spPr>
          <p:txBody>
            <a:bodyPr/>
            <a:lstStyle/>
            <a:p>
              <a:endParaRPr lang="en-GB"/>
            </a:p>
          </p:txBody>
        </p:sp>
        <p:sp>
          <p:nvSpPr>
            <p:cNvPr id="7282" name="Freeform 255"/>
            <p:cNvSpPr>
              <a:spLocks/>
            </p:cNvSpPr>
            <p:nvPr/>
          </p:nvSpPr>
          <p:spPr bwMode="auto">
            <a:xfrm>
              <a:off x="3127" y="2029"/>
              <a:ext cx="324" cy="157"/>
            </a:xfrm>
            <a:custGeom>
              <a:avLst/>
              <a:gdLst>
                <a:gd name="T0" fmla="*/ 10 w 648"/>
                <a:gd name="T1" fmla="*/ 0 h 314"/>
                <a:gd name="T2" fmla="*/ 10 w 648"/>
                <a:gd name="T3" fmla="*/ 1 h 314"/>
                <a:gd name="T4" fmla="*/ 10 w 648"/>
                <a:gd name="T5" fmla="*/ 1 h 314"/>
                <a:gd name="T6" fmla="*/ 10 w 648"/>
                <a:gd name="T7" fmla="*/ 1 h 314"/>
                <a:gd name="T8" fmla="*/ 10 w 648"/>
                <a:gd name="T9" fmla="*/ 1 h 314"/>
                <a:gd name="T10" fmla="*/ 9 w 648"/>
                <a:gd name="T11" fmla="*/ 1 h 314"/>
                <a:gd name="T12" fmla="*/ 9 w 648"/>
                <a:gd name="T13" fmla="*/ 2 h 314"/>
                <a:gd name="T14" fmla="*/ 7 w 648"/>
                <a:gd name="T15" fmla="*/ 2 h 314"/>
                <a:gd name="T16" fmla="*/ 6 w 648"/>
                <a:gd name="T17" fmla="*/ 3 h 314"/>
                <a:gd name="T18" fmla="*/ 5 w 648"/>
                <a:gd name="T19" fmla="*/ 3 h 314"/>
                <a:gd name="T20" fmla="*/ 3 w 648"/>
                <a:gd name="T21" fmla="*/ 5 h 314"/>
                <a:gd name="T22" fmla="*/ 3 w 648"/>
                <a:gd name="T23" fmla="*/ 5 h 314"/>
                <a:gd name="T24" fmla="*/ 1 w 648"/>
                <a:gd name="T25" fmla="*/ 5 h 314"/>
                <a:gd name="T26" fmla="*/ 1 w 648"/>
                <a:gd name="T27" fmla="*/ 5 h 314"/>
                <a:gd name="T28" fmla="*/ 1 w 648"/>
                <a:gd name="T29" fmla="*/ 5 h 314"/>
                <a:gd name="T30" fmla="*/ 1 w 648"/>
                <a:gd name="T31" fmla="*/ 5 h 314"/>
                <a:gd name="T32" fmla="*/ 0 w 648"/>
                <a:gd name="T33" fmla="*/ 5 h 314"/>
                <a:gd name="T34" fmla="*/ 1 w 648"/>
                <a:gd name="T35" fmla="*/ 5 h 314"/>
                <a:gd name="T36" fmla="*/ 1 w 648"/>
                <a:gd name="T37" fmla="*/ 5 h 314"/>
                <a:gd name="T38" fmla="*/ 1 w 648"/>
                <a:gd name="T39" fmla="*/ 5 h 314"/>
                <a:gd name="T40" fmla="*/ 3 w 648"/>
                <a:gd name="T41" fmla="*/ 5 h 314"/>
                <a:gd name="T42" fmla="*/ 3 w 648"/>
                <a:gd name="T43" fmla="*/ 5 h 314"/>
                <a:gd name="T44" fmla="*/ 5 w 648"/>
                <a:gd name="T45" fmla="*/ 5 h 314"/>
                <a:gd name="T46" fmla="*/ 5 w 648"/>
                <a:gd name="T47" fmla="*/ 5 h 314"/>
                <a:gd name="T48" fmla="*/ 7 w 648"/>
                <a:gd name="T49" fmla="*/ 3 h 314"/>
                <a:gd name="T50" fmla="*/ 9 w 648"/>
                <a:gd name="T51" fmla="*/ 2 h 314"/>
                <a:gd name="T52" fmla="*/ 10 w 648"/>
                <a:gd name="T53" fmla="*/ 2 h 314"/>
                <a:gd name="T54" fmla="*/ 10 w 648"/>
                <a:gd name="T55" fmla="*/ 1 h 314"/>
                <a:gd name="T56" fmla="*/ 10 w 648"/>
                <a:gd name="T57" fmla="*/ 1 h 314"/>
                <a:gd name="T58" fmla="*/ 10 w 648"/>
                <a:gd name="T59" fmla="*/ 1 h 314"/>
                <a:gd name="T60" fmla="*/ 10 w 648"/>
                <a:gd name="T61" fmla="*/ 1 h 314"/>
                <a:gd name="T62" fmla="*/ 10 w 648"/>
                <a:gd name="T63" fmla="*/ 1 h 314"/>
                <a:gd name="T64" fmla="*/ 10 w 648"/>
                <a:gd name="T65" fmla="*/ 0 h 314"/>
                <a:gd name="T66" fmla="*/ 10 w 648"/>
                <a:gd name="T67" fmla="*/ 0 h 31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48"/>
                <a:gd name="T103" fmla="*/ 0 h 314"/>
                <a:gd name="T104" fmla="*/ 648 w 648"/>
                <a:gd name="T105" fmla="*/ 314 h 31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48" h="314">
                  <a:moveTo>
                    <a:pt x="648" y="0"/>
                  </a:moveTo>
                  <a:lnTo>
                    <a:pt x="644" y="6"/>
                  </a:lnTo>
                  <a:lnTo>
                    <a:pt x="637" y="21"/>
                  </a:lnTo>
                  <a:lnTo>
                    <a:pt x="621" y="46"/>
                  </a:lnTo>
                  <a:lnTo>
                    <a:pt x="599" y="76"/>
                  </a:lnTo>
                  <a:lnTo>
                    <a:pt x="564" y="110"/>
                  </a:lnTo>
                  <a:lnTo>
                    <a:pt x="519" y="148"/>
                  </a:lnTo>
                  <a:lnTo>
                    <a:pt x="460" y="185"/>
                  </a:lnTo>
                  <a:lnTo>
                    <a:pt x="388" y="221"/>
                  </a:lnTo>
                  <a:lnTo>
                    <a:pt x="308" y="249"/>
                  </a:lnTo>
                  <a:lnTo>
                    <a:pt x="234" y="272"/>
                  </a:lnTo>
                  <a:lnTo>
                    <a:pt x="167" y="287"/>
                  </a:lnTo>
                  <a:lnTo>
                    <a:pt x="112" y="299"/>
                  </a:lnTo>
                  <a:lnTo>
                    <a:pt x="64" y="304"/>
                  </a:lnTo>
                  <a:lnTo>
                    <a:pt x="30" y="308"/>
                  </a:lnTo>
                  <a:lnTo>
                    <a:pt x="7" y="310"/>
                  </a:lnTo>
                  <a:lnTo>
                    <a:pt x="0" y="312"/>
                  </a:lnTo>
                  <a:lnTo>
                    <a:pt x="11" y="312"/>
                  </a:lnTo>
                  <a:lnTo>
                    <a:pt x="42" y="314"/>
                  </a:lnTo>
                  <a:lnTo>
                    <a:pt x="87" y="314"/>
                  </a:lnTo>
                  <a:lnTo>
                    <a:pt x="148" y="314"/>
                  </a:lnTo>
                  <a:lnTo>
                    <a:pt x="217" y="304"/>
                  </a:lnTo>
                  <a:lnTo>
                    <a:pt x="294" y="287"/>
                  </a:lnTo>
                  <a:lnTo>
                    <a:pt x="376" y="261"/>
                  </a:lnTo>
                  <a:lnTo>
                    <a:pt x="458" y="223"/>
                  </a:lnTo>
                  <a:lnTo>
                    <a:pt x="526" y="177"/>
                  </a:lnTo>
                  <a:lnTo>
                    <a:pt x="578" y="135"/>
                  </a:lnTo>
                  <a:lnTo>
                    <a:pt x="612" y="97"/>
                  </a:lnTo>
                  <a:lnTo>
                    <a:pt x="635" y="65"/>
                  </a:lnTo>
                  <a:lnTo>
                    <a:pt x="644" y="36"/>
                  </a:lnTo>
                  <a:lnTo>
                    <a:pt x="648" y="17"/>
                  </a:lnTo>
                  <a:lnTo>
                    <a:pt x="648" y="6"/>
                  </a:lnTo>
                  <a:lnTo>
                    <a:pt x="648" y="0"/>
                  </a:lnTo>
                  <a:close/>
                </a:path>
              </a:pathLst>
            </a:custGeom>
            <a:solidFill>
              <a:srgbClr val="000000"/>
            </a:solidFill>
            <a:ln w="9525">
              <a:noFill/>
              <a:round/>
              <a:headEnd/>
              <a:tailEnd/>
            </a:ln>
          </p:spPr>
          <p:txBody>
            <a:bodyPr/>
            <a:lstStyle/>
            <a:p>
              <a:endParaRPr lang="en-GB"/>
            </a:p>
          </p:txBody>
        </p:sp>
        <p:sp>
          <p:nvSpPr>
            <p:cNvPr id="7283" name="Freeform 256"/>
            <p:cNvSpPr>
              <a:spLocks/>
            </p:cNvSpPr>
            <p:nvPr/>
          </p:nvSpPr>
          <p:spPr bwMode="auto">
            <a:xfrm>
              <a:off x="3030" y="2073"/>
              <a:ext cx="39" cy="120"/>
            </a:xfrm>
            <a:custGeom>
              <a:avLst/>
              <a:gdLst>
                <a:gd name="T0" fmla="*/ 1 w 78"/>
                <a:gd name="T1" fmla="*/ 1 h 239"/>
                <a:gd name="T2" fmla="*/ 1 w 78"/>
                <a:gd name="T3" fmla="*/ 1 h 239"/>
                <a:gd name="T4" fmla="*/ 1 w 78"/>
                <a:gd name="T5" fmla="*/ 1 h 239"/>
                <a:gd name="T6" fmla="*/ 1 w 78"/>
                <a:gd name="T7" fmla="*/ 1 h 239"/>
                <a:gd name="T8" fmla="*/ 1 w 78"/>
                <a:gd name="T9" fmla="*/ 1 h 239"/>
                <a:gd name="T10" fmla="*/ 1 w 78"/>
                <a:gd name="T11" fmla="*/ 1 h 239"/>
                <a:gd name="T12" fmla="*/ 1 w 78"/>
                <a:gd name="T13" fmla="*/ 1 h 239"/>
                <a:gd name="T14" fmla="*/ 1 w 78"/>
                <a:gd name="T15" fmla="*/ 2 h 239"/>
                <a:gd name="T16" fmla="*/ 1 w 78"/>
                <a:gd name="T17" fmla="*/ 2 h 239"/>
                <a:gd name="T18" fmla="*/ 1 w 78"/>
                <a:gd name="T19" fmla="*/ 2 h 239"/>
                <a:gd name="T20" fmla="*/ 1 w 78"/>
                <a:gd name="T21" fmla="*/ 3 h 239"/>
                <a:gd name="T22" fmla="*/ 1 w 78"/>
                <a:gd name="T23" fmla="*/ 3 h 239"/>
                <a:gd name="T24" fmla="*/ 1 w 78"/>
                <a:gd name="T25" fmla="*/ 3 h 239"/>
                <a:gd name="T26" fmla="*/ 1 w 78"/>
                <a:gd name="T27" fmla="*/ 4 h 239"/>
                <a:gd name="T28" fmla="*/ 1 w 78"/>
                <a:gd name="T29" fmla="*/ 4 h 239"/>
                <a:gd name="T30" fmla="*/ 1 w 78"/>
                <a:gd name="T31" fmla="*/ 4 h 239"/>
                <a:gd name="T32" fmla="*/ 1 w 78"/>
                <a:gd name="T33" fmla="*/ 4 h 239"/>
                <a:gd name="T34" fmla="*/ 1 w 78"/>
                <a:gd name="T35" fmla="*/ 4 h 239"/>
                <a:gd name="T36" fmla="*/ 1 w 78"/>
                <a:gd name="T37" fmla="*/ 4 h 239"/>
                <a:gd name="T38" fmla="*/ 1 w 78"/>
                <a:gd name="T39" fmla="*/ 4 h 239"/>
                <a:gd name="T40" fmla="*/ 1 w 78"/>
                <a:gd name="T41" fmla="*/ 4 h 239"/>
                <a:gd name="T42" fmla="*/ 1 w 78"/>
                <a:gd name="T43" fmla="*/ 3 h 239"/>
                <a:gd name="T44" fmla="*/ 1 w 78"/>
                <a:gd name="T45" fmla="*/ 3 h 239"/>
                <a:gd name="T46" fmla="*/ 1 w 78"/>
                <a:gd name="T47" fmla="*/ 3 h 239"/>
                <a:gd name="T48" fmla="*/ 1 w 78"/>
                <a:gd name="T49" fmla="*/ 2 h 239"/>
                <a:gd name="T50" fmla="*/ 1 w 78"/>
                <a:gd name="T51" fmla="*/ 2 h 239"/>
                <a:gd name="T52" fmla="*/ 1 w 78"/>
                <a:gd name="T53" fmla="*/ 1 h 239"/>
                <a:gd name="T54" fmla="*/ 0 w 78"/>
                <a:gd name="T55" fmla="*/ 1 h 239"/>
                <a:gd name="T56" fmla="*/ 1 w 78"/>
                <a:gd name="T57" fmla="*/ 1 h 239"/>
                <a:gd name="T58" fmla="*/ 1 w 78"/>
                <a:gd name="T59" fmla="*/ 1 h 239"/>
                <a:gd name="T60" fmla="*/ 1 w 78"/>
                <a:gd name="T61" fmla="*/ 1 h 239"/>
                <a:gd name="T62" fmla="*/ 1 w 78"/>
                <a:gd name="T63" fmla="*/ 0 h 239"/>
                <a:gd name="T64" fmla="*/ 1 w 78"/>
                <a:gd name="T65" fmla="*/ 0 h 239"/>
                <a:gd name="T66" fmla="*/ 1 w 78"/>
                <a:gd name="T67" fmla="*/ 1 h 239"/>
                <a:gd name="T68" fmla="*/ 1 w 78"/>
                <a:gd name="T69" fmla="*/ 1 h 23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78"/>
                <a:gd name="T106" fmla="*/ 0 h 239"/>
                <a:gd name="T107" fmla="*/ 78 w 78"/>
                <a:gd name="T108" fmla="*/ 239 h 23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78" h="239">
                  <a:moveTo>
                    <a:pt x="30" y="2"/>
                  </a:moveTo>
                  <a:lnTo>
                    <a:pt x="30" y="3"/>
                  </a:lnTo>
                  <a:lnTo>
                    <a:pt x="30" y="7"/>
                  </a:lnTo>
                  <a:lnTo>
                    <a:pt x="30" y="15"/>
                  </a:lnTo>
                  <a:lnTo>
                    <a:pt x="30" y="26"/>
                  </a:lnTo>
                  <a:lnTo>
                    <a:pt x="30" y="40"/>
                  </a:lnTo>
                  <a:lnTo>
                    <a:pt x="30" y="57"/>
                  </a:lnTo>
                  <a:lnTo>
                    <a:pt x="32" y="76"/>
                  </a:lnTo>
                  <a:lnTo>
                    <a:pt x="36" y="97"/>
                  </a:lnTo>
                  <a:lnTo>
                    <a:pt x="40" y="121"/>
                  </a:lnTo>
                  <a:lnTo>
                    <a:pt x="46" y="146"/>
                  </a:lnTo>
                  <a:lnTo>
                    <a:pt x="51" y="169"/>
                  </a:lnTo>
                  <a:lnTo>
                    <a:pt x="59" y="190"/>
                  </a:lnTo>
                  <a:lnTo>
                    <a:pt x="66" y="209"/>
                  </a:lnTo>
                  <a:lnTo>
                    <a:pt x="72" y="226"/>
                  </a:lnTo>
                  <a:lnTo>
                    <a:pt x="76" y="233"/>
                  </a:lnTo>
                  <a:lnTo>
                    <a:pt x="78" y="239"/>
                  </a:lnTo>
                  <a:lnTo>
                    <a:pt x="76" y="235"/>
                  </a:lnTo>
                  <a:lnTo>
                    <a:pt x="70" y="230"/>
                  </a:lnTo>
                  <a:lnTo>
                    <a:pt x="61" y="220"/>
                  </a:lnTo>
                  <a:lnTo>
                    <a:pt x="51" y="207"/>
                  </a:lnTo>
                  <a:lnTo>
                    <a:pt x="40" y="190"/>
                  </a:lnTo>
                  <a:lnTo>
                    <a:pt x="28" y="167"/>
                  </a:lnTo>
                  <a:lnTo>
                    <a:pt x="19" y="142"/>
                  </a:lnTo>
                  <a:lnTo>
                    <a:pt x="11" y="112"/>
                  </a:lnTo>
                  <a:lnTo>
                    <a:pt x="6" y="83"/>
                  </a:lnTo>
                  <a:lnTo>
                    <a:pt x="2" y="59"/>
                  </a:lnTo>
                  <a:lnTo>
                    <a:pt x="0" y="38"/>
                  </a:lnTo>
                  <a:lnTo>
                    <a:pt x="4" y="24"/>
                  </a:lnTo>
                  <a:lnTo>
                    <a:pt x="6" y="11"/>
                  </a:lnTo>
                  <a:lnTo>
                    <a:pt x="8" y="3"/>
                  </a:lnTo>
                  <a:lnTo>
                    <a:pt x="9" y="0"/>
                  </a:lnTo>
                  <a:lnTo>
                    <a:pt x="11" y="0"/>
                  </a:lnTo>
                  <a:lnTo>
                    <a:pt x="30" y="2"/>
                  </a:lnTo>
                  <a:close/>
                </a:path>
              </a:pathLst>
            </a:custGeom>
            <a:solidFill>
              <a:srgbClr val="000000"/>
            </a:solidFill>
            <a:ln w="9525">
              <a:noFill/>
              <a:round/>
              <a:headEnd/>
              <a:tailEnd/>
            </a:ln>
          </p:spPr>
          <p:txBody>
            <a:bodyPr/>
            <a:lstStyle/>
            <a:p>
              <a:endParaRPr lang="en-GB"/>
            </a:p>
          </p:txBody>
        </p:sp>
        <p:sp>
          <p:nvSpPr>
            <p:cNvPr id="7284" name="Freeform 257"/>
            <p:cNvSpPr>
              <a:spLocks/>
            </p:cNvSpPr>
            <p:nvPr/>
          </p:nvSpPr>
          <p:spPr bwMode="auto">
            <a:xfrm>
              <a:off x="2967" y="2066"/>
              <a:ext cx="76" cy="31"/>
            </a:xfrm>
            <a:custGeom>
              <a:avLst/>
              <a:gdLst>
                <a:gd name="T0" fmla="*/ 2 w 152"/>
                <a:gd name="T1" fmla="*/ 1 h 61"/>
                <a:gd name="T2" fmla="*/ 2 w 152"/>
                <a:gd name="T3" fmla="*/ 1 h 61"/>
                <a:gd name="T4" fmla="*/ 2 w 152"/>
                <a:gd name="T5" fmla="*/ 1 h 61"/>
                <a:gd name="T6" fmla="*/ 2 w 152"/>
                <a:gd name="T7" fmla="*/ 1 h 61"/>
                <a:gd name="T8" fmla="*/ 1 w 152"/>
                <a:gd name="T9" fmla="*/ 1 h 61"/>
                <a:gd name="T10" fmla="*/ 1 w 152"/>
                <a:gd name="T11" fmla="*/ 1 h 61"/>
                <a:gd name="T12" fmla="*/ 1 w 152"/>
                <a:gd name="T13" fmla="*/ 1 h 61"/>
                <a:gd name="T14" fmla="*/ 1 w 152"/>
                <a:gd name="T15" fmla="*/ 1 h 61"/>
                <a:gd name="T16" fmla="*/ 1 w 152"/>
                <a:gd name="T17" fmla="*/ 1 h 61"/>
                <a:gd name="T18" fmla="*/ 1 w 152"/>
                <a:gd name="T19" fmla="*/ 1 h 61"/>
                <a:gd name="T20" fmla="*/ 1 w 152"/>
                <a:gd name="T21" fmla="*/ 1 h 61"/>
                <a:gd name="T22" fmla="*/ 1 w 152"/>
                <a:gd name="T23" fmla="*/ 1 h 61"/>
                <a:gd name="T24" fmla="*/ 1 w 152"/>
                <a:gd name="T25" fmla="*/ 1 h 61"/>
                <a:gd name="T26" fmla="*/ 1 w 152"/>
                <a:gd name="T27" fmla="*/ 1 h 61"/>
                <a:gd name="T28" fmla="*/ 1 w 152"/>
                <a:gd name="T29" fmla="*/ 1 h 61"/>
                <a:gd name="T30" fmla="*/ 1 w 152"/>
                <a:gd name="T31" fmla="*/ 0 h 61"/>
                <a:gd name="T32" fmla="*/ 0 w 152"/>
                <a:gd name="T33" fmla="*/ 0 h 61"/>
                <a:gd name="T34" fmla="*/ 0 w 152"/>
                <a:gd name="T35" fmla="*/ 1 h 61"/>
                <a:gd name="T36" fmla="*/ 1 w 152"/>
                <a:gd name="T37" fmla="*/ 1 h 61"/>
                <a:gd name="T38" fmla="*/ 1 w 152"/>
                <a:gd name="T39" fmla="*/ 1 h 61"/>
                <a:gd name="T40" fmla="*/ 1 w 152"/>
                <a:gd name="T41" fmla="*/ 1 h 61"/>
                <a:gd name="T42" fmla="*/ 1 w 152"/>
                <a:gd name="T43" fmla="*/ 1 h 61"/>
                <a:gd name="T44" fmla="*/ 1 w 152"/>
                <a:gd name="T45" fmla="*/ 1 h 61"/>
                <a:gd name="T46" fmla="*/ 1 w 152"/>
                <a:gd name="T47" fmla="*/ 1 h 61"/>
                <a:gd name="T48" fmla="*/ 1 w 152"/>
                <a:gd name="T49" fmla="*/ 1 h 61"/>
                <a:gd name="T50" fmla="*/ 1 w 152"/>
                <a:gd name="T51" fmla="*/ 1 h 61"/>
                <a:gd name="T52" fmla="*/ 1 w 152"/>
                <a:gd name="T53" fmla="*/ 1 h 61"/>
                <a:gd name="T54" fmla="*/ 1 w 152"/>
                <a:gd name="T55" fmla="*/ 1 h 61"/>
                <a:gd name="T56" fmla="*/ 1 w 152"/>
                <a:gd name="T57" fmla="*/ 1 h 61"/>
                <a:gd name="T58" fmla="*/ 2 w 152"/>
                <a:gd name="T59" fmla="*/ 1 h 61"/>
                <a:gd name="T60" fmla="*/ 2 w 152"/>
                <a:gd name="T61" fmla="*/ 1 h 61"/>
                <a:gd name="T62" fmla="*/ 2 w 152"/>
                <a:gd name="T63" fmla="*/ 1 h 61"/>
                <a:gd name="T64" fmla="*/ 2 w 152"/>
                <a:gd name="T65" fmla="*/ 1 h 61"/>
                <a:gd name="T66" fmla="*/ 2 w 152"/>
                <a:gd name="T67" fmla="*/ 1 h 6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2"/>
                <a:gd name="T103" fmla="*/ 0 h 61"/>
                <a:gd name="T104" fmla="*/ 152 w 152"/>
                <a:gd name="T105" fmla="*/ 61 h 6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2" h="61">
                  <a:moveTo>
                    <a:pt x="152" y="46"/>
                  </a:moveTo>
                  <a:lnTo>
                    <a:pt x="148" y="44"/>
                  </a:lnTo>
                  <a:lnTo>
                    <a:pt x="142" y="44"/>
                  </a:lnTo>
                  <a:lnTo>
                    <a:pt x="133" y="44"/>
                  </a:lnTo>
                  <a:lnTo>
                    <a:pt x="123" y="44"/>
                  </a:lnTo>
                  <a:lnTo>
                    <a:pt x="112" y="42"/>
                  </a:lnTo>
                  <a:lnTo>
                    <a:pt x="98" y="40"/>
                  </a:lnTo>
                  <a:lnTo>
                    <a:pt x="87" y="36"/>
                  </a:lnTo>
                  <a:lnTo>
                    <a:pt x="79" y="35"/>
                  </a:lnTo>
                  <a:lnTo>
                    <a:pt x="70" y="29"/>
                  </a:lnTo>
                  <a:lnTo>
                    <a:pt x="57" y="23"/>
                  </a:lnTo>
                  <a:lnTo>
                    <a:pt x="43" y="19"/>
                  </a:lnTo>
                  <a:lnTo>
                    <a:pt x="30" y="14"/>
                  </a:lnTo>
                  <a:lnTo>
                    <a:pt x="19" y="8"/>
                  </a:lnTo>
                  <a:lnTo>
                    <a:pt x="9" y="4"/>
                  </a:lnTo>
                  <a:lnTo>
                    <a:pt x="1" y="0"/>
                  </a:lnTo>
                  <a:lnTo>
                    <a:pt x="0" y="0"/>
                  </a:lnTo>
                  <a:lnTo>
                    <a:pt x="0" y="2"/>
                  </a:lnTo>
                  <a:lnTo>
                    <a:pt x="1" y="6"/>
                  </a:lnTo>
                  <a:lnTo>
                    <a:pt x="7" y="14"/>
                  </a:lnTo>
                  <a:lnTo>
                    <a:pt x="17" y="23"/>
                  </a:lnTo>
                  <a:lnTo>
                    <a:pt x="24" y="31"/>
                  </a:lnTo>
                  <a:lnTo>
                    <a:pt x="36" y="40"/>
                  </a:lnTo>
                  <a:lnTo>
                    <a:pt x="51" y="50"/>
                  </a:lnTo>
                  <a:lnTo>
                    <a:pt x="66" y="57"/>
                  </a:lnTo>
                  <a:lnTo>
                    <a:pt x="81" y="61"/>
                  </a:lnTo>
                  <a:lnTo>
                    <a:pt x="96" y="61"/>
                  </a:lnTo>
                  <a:lnTo>
                    <a:pt x="112" y="59"/>
                  </a:lnTo>
                  <a:lnTo>
                    <a:pt x="125" y="57"/>
                  </a:lnTo>
                  <a:lnTo>
                    <a:pt x="134" y="52"/>
                  </a:lnTo>
                  <a:lnTo>
                    <a:pt x="144" y="48"/>
                  </a:lnTo>
                  <a:lnTo>
                    <a:pt x="148" y="46"/>
                  </a:lnTo>
                  <a:lnTo>
                    <a:pt x="152" y="46"/>
                  </a:lnTo>
                  <a:close/>
                </a:path>
              </a:pathLst>
            </a:custGeom>
            <a:solidFill>
              <a:srgbClr val="000000"/>
            </a:solidFill>
            <a:ln w="9525">
              <a:noFill/>
              <a:round/>
              <a:headEnd/>
              <a:tailEnd/>
            </a:ln>
          </p:spPr>
          <p:txBody>
            <a:bodyPr/>
            <a:lstStyle/>
            <a:p>
              <a:endParaRPr lang="en-GB"/>
            </a:p>
          </p:txBody>
        </p:sp>
        <p:sp>
          <p:nvSpPr>
            <p:cNvPr id="7285" name="Freeform 258"/>
            <p:cNvSpPr>
              <a:spLocks/>
            </p:cNvSpPr>
            <p:nvPr/>
          </p:nvSpPr>
          <p:spPr bwMode="auto">
            <a:xfrm>
              <a:off x="2904" y="2164"/>
              <a:ext cx="134" cy="40"/>
            </a:xfrm>
            <a:custGeom>
              <a:avLst/>
              <a:gdLst>
                <a:gd name="T0" fmla="*/ 4 w 268"/>
                <a:gd name="T1" fmla="*/ 0 h 80"/>
                <a:gd name="T2" fmla="*/ 4 w 268"/>
                <a:gd name="T3" fmla="*/ 1 h 80"/>
                <a:gd name="T4" fmla="*/ 4 w 268"/>
                <a:gd name="T5" fmla="*/ 1 h 80"/>
                <a:gd name="T6" fmla="*/ 4 w 268"/>
                <a:gd name="T7" fmla="*/ 1 h 80"/>
                <a:gd name="T8" fmla="*/ 3 w 268"/>
                <a:gd name="T9" fmla="*/ 1 h 80"/>
                <a:gd name="T10" fmla="*/ 3 w 268"/>
                <a:gd name="T11" fmla="*/ 1 h 80"/>
                <a:gd name="T12" fmla="*/ 3 w 268"/>
                <a:gd name="T13" fmla="*/ 1 h 80"/>
                <a:gd name="T14" fmla="*/ 3 w 268"/>
                <a:gd name="T15" fmla="*/ 1 h 80"/>
                <a:gd name="T16" fmla="*/ 2 w 268"/>
                <a:gd name="T17" fmla="*/ 1 h 80"/>
                <a:gd name="T18" fmla="*/ 2 w 268"/>
                <a:gd name="T19" fmla="*/ 1 h 80"/>
                <a:gd name="T20" fmla="*/ 1 w 268"/>
                <a:gd name="T21" fmla="*/ 1 h 80"/>
                <a:gd name="T22" fmla="*/ 1 w 268"/>
                <a:gd name="T23" fmla="*/ 1 h 80"/>
                <a:gd name="T24" fmla="*/ 1 w 268"/>
                <a:gd name="T25" fmla="*/ 1 h 80"/>
                <a:gd name="T26" fmla="*/ 1 w 268"/>
                <a:gd name="T27" fmla="*/ 1 h 80"/>
                <a:gd name="T28" fmla="*/ 1 w 268"/>
                <a:gd name="T29" fmla="*/ 1 h 80"/>
                <a:gd name="T30" fmla="*/ 1 w 268"/>
                <a:gd name="T31" fmla="*/ 1 h 80"/>
                <a:gd name="T32" fmla="*/ 0 w 268"/>
                <a:gd name="T33" fmla="*/ 1 h 80"/>
                <a:gd name="T34" fmla="*/ 1 w 268"/>
                <a:gd name="T35" fmla="*/ 1 h 80"/>
                <a:gd name="T36" fmla="*/ 1 w 268"/>
                <a:gd name="T37" fmla="*/ 1 h 80"/>
                <a:gd name="T38" fmla="*/ 1 w 268"/>
                <a:gd name="T39" fmla="*/ 1 h 80"/>
                <a:gd name="T40" fmla="*/ 1 w 268"/>
                <a:gd name="T41" fmla="*/ 1 h 80"/>
                <a:gd name="T42" fmla="*/ 1 w 268"/>
                <a:gd name="T43" fmla="*/ 1 h 80"/>
                <a:gd name="T44" fmla="*/ 1 w 268"/>
                <a:gd name="T45" fmla="*/ 1 h 80"/>
                <a:gd name="T46" fmla="*/ 2 w 268"/>
                <a:gd name="T47" fmla="*/ 1 h 80"/>
                <a:gd name="T48" fmla="*/ 2 w 268"/>
                <a:gd name="T49" fmla="*/ 1 h 80"/>
                <a:gd name="T50" fmla="*/ 2 w 268"/>
                <a:gd name="T51" fmla="*/ 1 h 80"/>
                <a:gd name="T52" fmla="*/ 3 w 268"/>
                <a:gd name="T53" fmla="*/ 1 h 80"/>
                <a:gd name="T54" fmla="*/ 3 w 268"/>
                <a:gd name="T55" fmla="*/ 1 h 80"/>
                <a:gd name="T56" fmla="*/ 3 w 268"/>
                <a:gd name="T57" fmla="*/ 1 h 80"/>
                <a:gd name="T58" fmla="*/ 3 w 268"/>
                <a:gd name="T59" fmla="*/ 1 h 80"/>
                <a:gd name="T60" fmla="*/ 4 w 268"/>
                <a:gd name="T61" fmla="*/ 1 h 80"/>
                <a:gd name="T62" fmla="*/ 4 w 268"/>
                <a:gd name="T63" fmla="*/ 0 h 80"/>
                <a:gd name="T64" fmla="*/ 4 w 268"/>
                <a:gd name="T65" fmla="*/ 0 h 80"/>
                <a:gd name="T66" fmla="*/ 4 w 268"/>
                <a:gd name="T67" fmla="*/ 0 h 8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68"/>
                <a:gd name="T103" fmla="*/ 0 h 80"/>
                <a:gd name="T104" fmla="*/ 268 w 268"/>
                <a:gd name="T105" fmla="*/ 80 h 8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68" h="80">
                  <a:moveTo>
                    <a:pt x="268" y="0"/>
                  </a:moveTo>
                  <a:lnTo>
                    <a:pt x="266" y="2"/>
                  </a:lnTo>
                  <a:lnTo>
                    <a:pt x="264" y="8"/>
                  </a:lnTo>
                  <a:lnTo>
                    <a:pt x="259" y="13"/>
                  </a:lnTo>
                  <a:lnTo>
                    <a:pt x="249" y="25"/>
                  </a:lnTo>
                  <a:lnTo>
                    <a:pt x="236" y="34"/>
                  </a:lnTo>
                  <a:lnTo>
                    <a:pt x="217" y="46"/>
                  </a:lnTo>
                  <a:lnTo>
                    <a:pt x="194" y="59"/>
                  </a:lnTo>
                  <a:lnTo>
                    <a:pt x="166" y="70"/>
                  </a:lnTo>
                  <a:lnTo>
                    <a:pt x="131" y="78"/>
                  </a:lnTo>
                  <a:lnTo>
                    <a:pt x="103" y="80"/>
                  </a:lnTo>
                  <a:lnTo>
                    <a:pt x="74" y="78"/>
                  </a:lnTo>
                  <a:lnTo>
                    <a:pt x="50" y="76"/>
                  </a:lnTo>
                  <a:lnTo>
                    <a:pt x="27" y="70"/>
                  </a:lnTo>
                  <a:lnTo>
                    <a:pt x="12" y="65"/>
                  </a:lnTo>
                  <a:lnTo>
                    <a:pt x="2" y="61"/>
                  </a:lnTo>
                  <a:lnTo>
                    <a:pt x="0" y="61"/>
                  </a:lnTo>
                  <a:lnTo>
                    <a:pt x="4" y="59"/>
                  </a:lnTo>
                  <a:lnTo>
                    <a:pt x="15" y="59"/>
                  </a:lnTo>
                  <a:lnTo>
                    <a:pt x="32" y="57"/>
                  </a:lnTo>
                  <a:lnTo>
                    <a:pt x="55" y="55"/>
                  </a:lnTo>
                  <a:lnTo>
                    <a:pt x="80" y="51"/>
                  </a:lnTo>
                  <a:lnTo>
                    <a:pt x="105" y="50"/>
                  </a:lnTo>
                  <a:lnTo>
                    <a:pt x="129" y="46"/>
                  </a:lnTo>
                  <a:lnTo>
                    <a:pt x="154" y="42"/>
                  </a:lnTo>
                  <a:lnTo>
                    <a:pt x="173" y="34"/>
                  </a:lnTo>
                  <a:lnTo>
                    <a:pt x="192" y="27"/>
                  </a:lnTo>
                  <a:lnTo>
                    <a:pt x="213" y="21"/>
                  </a:lnTo>
                  <a:lnTo>
                    <a:pt x="230" y="15"/>
                  </a:lnTo>
                  <a:lnTo>
                    <a:pt x="245" y="8"/>
                  </a:lnTo>
                  <a:lnTo>
                    <a:pt x="257" y="4"/>
                  </a:lnTo>
                  <a:lnTo>
                    <a:pt x="264" y="0"/>
                  </a:lnTo>
                  <a:lnTo>
                    <a:pt x="268" y="0"/>
                  </a:lnTo>
                  <a:close/>
                </a:path>
              </a:pathLst>
            </a:custGeom>
            <a:solidFill>
              <a:srgbClr val="000000"/>
            </a:solidFill>
            <a:ln w="9525">
              <a:noFill/>
              <a:round/>
              <a:headEnd/>
              <a:tailEnd/>
            </a:ln>
          </p:spPr>
          <p:txBody>
            <a:bodyPr/>
            <a:lstStyle/>
            <a:p>
              <a:endParaRPr lang="en-GB"/>
            </a:p>
          </p:txBody>
        </p:sp>
        <p:sp>
          <p:nvSpPr>
            <p:cNvPr id="7286" name="Freeform 259"/>
            <p:cNvSpPr>
              <a:spLocks/>
            </p:cNvSpPr>
            <p:nvPr/>
          </p:nvSpPr>
          <p:spPr bwMode="auto">
            <a:xfrm>
              <a:off x="2871" y="2106"/>
              <a:ext cx="90" cy="34"/>
            </a:xfrm>
            <a:custGeom>
              <a:avLst/>
              <a:gdLst>
                <a:gd name="T0" fmla="*/ 3 w 178"/>
                <a:gd name="T1" fmla="*/ 0 h 69"/>
                <a:gd name="T2" fmla="*/ 3 w 178"/>
                <a:gd name="T3" fmla="*/ 0 h 69"/>
                <a:gd name="T4" fmla="*/ 3 w 178"/>
                <a:gd name="T5" fmla="*/ 0 h 69"/>
                <a:gd name="T6" fmla="*/ 3 w 178"/>
                <a:gd name="T7" fmla="*/ 0 h 69"/>
                <a:gd name="T8" fmla="*/ 3 w 178"/>
                <a:gd name="T9" fmla="*/ 0 h 69"/>
                <a:gd name="T10" fmla="*/ 2 w 178"/>
                <a:gd name="T11" fmla="*/ 0 h 69"/>
                <a:gd name="T12" fmla="*/ 2 w 178"/>
                <a:gd name="T13" fmla="*/ 0 h 69"/>
                <a:gd name="T14" fmla="*/ 2 w 178"/>
                <a:gd name="T15" fmla="*/ 0 h 69"/>
                <a:gd name="T16" fmla="*/ 2 w 178"/>
                <a:gd name="T17" fmla="*/ 0 h 69"/>
                <a:gd name="T18" fmla="*/ 1 w 178"/>
                <a:gd name="T19" fmla="*/ 0 h 69"/>
                <a:gd name="T20" fmla="*/ 1 w 178"/>
                <a:gd name="T21" fmla="*/ 0 h 69"/>
                <a:gd name="T22" fmla="*/ 1 w 178"/>
                <a:gd name="T23" fmla="*/ 0 h 69"/>
                <a:gd name="T24" fmla="*/ 1 w 178"/>
                <a:gd name="T25" fmla="*/ 0 h 69"/>
                <a:gd name="T26" fmla="*/ 1 w 178"/>
                <a:gd name="T27" fmla="*/ 0 h 69"/>
                <a:gd name="T28" fmla="*/ 1 w 178"/>
                <a:gd name="T29" fmla="*/ 0 h 69"/>
                <a:gd name="T30" fmla="*/ 1 w 178"/>
                <a:gd name="T31" fmla="*/ 0 h 69"/>
                <a:gd name="T32" fmla="*/ 1 w 178"/>
                <a:gd name="T33" fmla="*/ 0 h 69"/>
                <a:gd name="T34" fmla="*/ 1 w 178"/>
                <a:gd name="T35" fmla="*/ 0 h 69"/>
                <a:gd name="T36" fmla="*/ 0 w 178"/>
                <a:gd name="T37" fmla="*/ 0 h 69"/>
                <a:gd name="T38" fmla="*/ 0 w 178"/>
                <a:gd name="T39" fmla="*/ 0 h 69"/>
                <a:gd name="T40" fmla="*/ 1 w 178"/>
                <a:gd name="T41" fmla="*/ 0 h 69"/>
                <a:gd name="T42" fmla="*/ 1 w 178"/>
                <a:gd name="T43" fmla="*/ 0 h 69"/>
                <a:gd name="T44" fmla="*/ 1 w 178"/>
                <a:gd name="T45" fmla="*/ 0 h 69"/>
                <a:gd name="T46" fmla="*/ 1 w 178"/>
                <a:gd name="T47" fmla="*/ 0 h 69"/>
                <a:gd name="T48" fmla="*/ 1 w 178"/>
                <a:gd name="T49" fmla="*/ 1 h 69"/>
                <a:gd name="T50" fmla="*/ 1 w 178"/>
                <a:gd name="T51" fmla="*/ 1 h 69"/>
                <a:gd name="T52" fmla="*/ 1 w 178"/>
                <a:gd name="T53" fmla="*/ 1 h 69"/>
                <a:gd name="T54" fmla="*/ 1 w 178"/>
                <a:gd name="T55" fmla="*/ 1 h 69"/>
                <a:gd name="T56" fmla="*/ 2 w 178"/>
                <a:gd name="T57" fmla="*/ 1 h 69"/>
                <a:gd name="T58" fmla="*/ 2 w 178"/>
                <a:gd name="T59" fmla="*/ 0 h 69"/>
                <a:gd name="T60" fmla="*/ 2 w 178"/>
                <a:gd name="T61" fmla="*/ 0 h 69"/>
                <a:gd name="T62" fmla="*/ 2 w 178"/>
                <a:gd name="T63" fmla="*/ 0 h 69"/>
                <a:gd name="T64" fmla="*/ 3 w 178"/>
                <a:gd name="T65" fmla="*/ 0 h 69"/>
                <a:gd name="T66" fmla="*/ 3 w 178"/>
                <a:gd name="T67" fmla="*/ 0 h 69"/>
                <a:gd name="T68" fmla="*/ 3 w 178"/>
                <a:gd name="T69" fmla="*/ 0 h 69"/>
                <a:gd name="T70" fmla="*/ 3 w 178"/>
                <a:gd name="T71" fmla="*/ 0 h 69"/>
                <a:gd name="T72" fmla="*/ 3 w 178"/>
                <a:gd name="T73" fmla="*/ 0 h 69"/>
                <a:gd name="T74" fmla="*/ 3 w 178"/>
                <a:gd name="T75" fmla="*/ 0 h 69"/>
                <a:gd name="T76" fmla="*/ 3 w 178"/>
                <a:gd name="T77" fmla="*/ 0 h 69"/>
                <a:gd name="T78" fmla="*/ 3 w 178"/>
                <a:gd name="T79" fmla="*/ 0 h 6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78"/>
                <a:gd name="T121" fmla="*/ 0 h 69"/>
                <a:gd name="T122" fmla="*/ 178 w 178"/>
                <a:gd name="T123" fmla="*/ 69 h 6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78" h="69">
                  <a:moveTo>
                    <a:pt x="178" y="0"/>
                  </a:moveTo>
                  <a:lnTo>
                    <a:pt x="176" y="2"/>
                  </a:lnTo>
                  <a:lnTo>
                    <a:pt x="167" y="6"/>
                  </a:lnTo>
                  <a:lnTo>
                    <a:pt x="153" y="12"/>
                  </a:lnTo>
                  <a:lnTo>
                    <a:pt x="138" y="17"/>
                  </a:lnTo>
                  <a:lnTo>
                    <a:pt x="121" y="23"/>
                  </a:lnTo>
                  <a:lnTo>
                    <a:pt x="104" y="29"/>
                  </a:lnTo>
                  <a:lnTo>
                    <a:pt x="87" y="32"/>
                  </a:lnTo>
                  <a:lnTo>
                    <a:pt x="74" y="36"/>
                  </a:lnTo>
                  <a:lnTo>
                    <a:pt x="60" y="36"/>
                  </a:lnTo>
                  <a:lnTo>
                    <a:pt x="47" y="36"/>
                  </a:lnTo>
                  <a:lnTo>
                    <a:pt x="36" y="34"/>
                  </a:lnTo>
                  <a:lnTo>
                    <a:pt x="26" y="32"/>
                  </a:lnTo>
                  <a:lnTo>
                    <a:pt x="17" y="31"/>
                  </a:lnTo>
                  <a:lnTo>
                    <a:pt x="9" y="29"/>
                  </a:lnTo>
                  <a:lnTo>
                    <a:pt x="5" y="29"/>
                  </a:lnTo>
                  <a:lnTo>
                    <a:pt x="3" y="29"/>
                  </a:lnTo>
                  <a:lnTo>
                    <a:pt x="1" y="29"/>
                  </a:lnTo>
                  <a:lnTo>
                    <a:pt x="0" y="36"/>
                  </a:lnTo>
                  <a:lnTo>
                    <a:pt x="0" y="38"/>
                  </a:lnTo>
                  <a:lnTo>
                    <a:pt x="3" y="44"/>
                  </a:lnTo>
                  <a:lnTo>
                    <a:pt x="7" y="50"/>
                  </a:lnTo>
                  <a:lnTo>
                    <a:pt x="15" y="57"/>
                  </a:lnTo>
                  <a:lnTo>
                    <a:pt x="22" y="63"/>
                  </a:lnTo>
                  <a:lnTo>
                    <a:pt x="32" y="67"/>
                  </a:lnTo>
                  <a:lnTo>
                    <a:pt x="41" y="69"/>
                  </a:lnTo>
                  <a:lnTo>
                    <a:pt x="53" y="69"/>
                  </a:lnTo>
                  <a:lnTo>
                    <a:pt x="62" y="67"/>
                  </a:lnTo>
                  <a:lnTo>
                    <a:pt x="74" y="65"/>
                  </a:lnTo>
                  <a:lnTo>
                    <a:pt x="87" y="63"/>
                  </a:lnTo>
                  <a:lnTo>
                    <a:pt x="102" y="61"/>
                  </a:lnTo>
                  <a:lnTo>
                    <a:pt x="115" y="55"/>
                  </a:lnTo>
                  <a:lnTo>
                    <a:pt x="129" y="46"/>
                  </a:lnTo>
                  <a:lnTo>
                    <a:pt x="142" y="36"/>
                  </a:lnTo>
                  <a:lnTo>
                    <a:pt x="153" y="27"/>
                  </a:lnTo>
                  <a:lnTo>
                    <a:pt x="163" y="15"/>
                  </a:lnTo>
                  <a:lnTo>
                    <a:pt x="171" y="8"/>
                  </a:lnTo>
                  <a:lnTo>
                    <a:pt x="176" y="2"/>
                  </a:lnTo>
                  <a:lnTo>
                    <a:pt x="178" y="0"/>
                  </a:lnTo>
                  <a:close/>
                </a:path>
              </a:pathLst>
            </a:custGeom>
            <a:solidFill>
              <a:srgbClr val="000000"/>
            </a:solidFill>
            <a:ln w="9525">
              <a:noFill/>
              <a:round/>
              <a:headEnd/>
              <a:tailEnd/>
            </a:ln>
          </p:spPr>
          <p:txBody>
            <a:bodyPr/>
            <a:lstStyle/>
            <a:p>
              <a:endParaRPr lang="en-GB"/>
            </a:p>
          </p:txBody>
        </p:sp>
        <p:sp>
          <p:nvSpPr>
            <p:cNvPr id="7287" name="Freeform 260"/>
            <p:cNvSpPr>
              <a:spLocks/>
            </p:cNvSpPr>
            <p:nvPr/>
          </p:nvSpPr>
          <p:spPr bwMode="auto">
            <a:xfrm>
              <a:off x="2860" y="2121"/>
              <a:ext cx="38" cy="73"/>
            </a:xfrm>
            <a:custGeom>
              <a:avLst/>
              <a:gdLst>
                <a:gd name="T0" fmla="*/ 1 w 76"/>
                <a:gd name="T1" fmla="*/ 0 h 146"/>
                <a:gd name="T2" fmla="*/ 1 w 76"/>
                <a:gd name="T3" fmla="*/ 1 h 146"/>
                <a:gd name="T4" fmla="*/ 1 w 76"/>
                <a:gd name="T5" fmla="*/ 1 h 146"/>
                <a:gd name="T6" fmla="*/ 1 w 76"/>
                <a:gd name="T7" fmla="*/ 1 h 146"/>
                <a:gd name="T8" fmla="*/ 1 w 76"/>
                <a:gd name="T9" fmla="*/ 1 h 146"/>
                <a:gd name="T10" fmla="*/ 1 w 76"/>
                <a:gd name="T11" fmla="*/ 1 h 146"/>
                <a:gd name="T12" fmla="*/ 1 w 76"/>
                <a:gd name="T13" fmla="*/ 1 h 146"/>
                <a:gd name="T14" fmla="*/ 1 w 76"/>
                <a:gd name="T15" fmla="*/ 1 h 146"/>
                <a:gd name="T16" fmla="*/ 1 w 76"/>
                <a:gd name="T17" fmla="*/ 1 h 146"/>
                <a:gd name="T18" fmla="*/ 1 w 76"/>
                <a:gd name="T19" fmla="*/ 1 h 146"/>
                <a:gd name="T20" fmla="*/ 1 w 76"/>
                <a:gd name="T21" fmla="*/ 1 h 146"/>
                <a:gd name="T22" fmla="*/ 1 w 76"/>
                <a:gd name="T23" fmla="*/ 1 h 146"/>
                <a:gd name="T24" fmla="*/ 1 w 76"/>
                <a:gd name="T25" fmla="*/ 1 h 146"/>
                <a:gd name="T26" fmla="*/ 1 w 76"/>
                <a:gd name="T27" fmla="*/ 2 h 146"/>
                <a:gd name="T28" fmla="*/ 1 w 76"/>
                <a:gd name="T29" fmla="*/ 2 h 146"/>
                <a:gd name="T30" fmla="*/ 1 w 76"/>
                <a:gd name="T31" fmla="*/ 2 h 146"/>
                <a:gd name="T32" fmla="*/ 1 w 76"/>
                <a:gd name="T33" fmla="*/ 2 h 146"/>
                <a:gd name="T34" fmla="*/ 1 w 76"/>
                <a:gd name="T35" fmla="*/ 2 h 146"/>
                <a:gd name="T36" fmla="*/ 1 w 76"/>
                <a:gd name="T37" fmla="*/ 2 h 146"/>
                <a:gd name="T38" fmla="*/ 1 w 76"/>
                <a:gd name="T39" fmla="*/ 2 h 146"/>
                <a:gd name="T40" fmla="*/ 1 w 76"/>
                <a:gd name="T41" fmla="*/ 2 h 146"/>
                <a:gd name="T42" fmla="*/ 1 w 76"/>
                <a:gd name="T43" fmla="*/ 2 h 146"/>
                <a:gd name="T44" fmla="*/ 1 w 76"/>
                <a:gd name="T45" fmla="*/ 1 h 146"/>
                <a:gd name="T46" fmla="*/ 1 w 76"/>
                <a:gd name="T47" fmla="*/ 1 h 146"/>
                <a:gd name="T48" fmla="*/ 1 w 76"/>
                <a:gd name="T49" fmla="*/ 1 h 146"/>
                <a:gd name="T50" fmla="*/ 1 w 76"/>
                <a:gd name="T51" fmla="*/ 1 h 146"/>
                <a:gd name="T52" fmla="*/ 0 w 76"/>
                <a:gd name="T53" fmla="*/ 1 h 146"/>
                <a:gd name="T54" fmla="*/ 1 w 76"/>
                <a:gd name="T55" fmla="*/ 1 h 146"/>
                <a:gd name="T56" fmla="*/ 1 w 76"/>
                <a:gd name="T57" fmla="*/ 1 h 146"/>
                <a:gd name="T58" fmla="*/ 1 w 76"/>
                <a:gd name="T59" fmla="*/ 1 h 146"/>
                <a:gd name="T60" fmla="*/ 1 w 76"/>
                <a:gd name="T61" fmla="*/ 1 h 146"/>
                <a:gd name="T62" fmla="*/ 1 w 76"/>
                <a:gd name="T63" fmla="*/ 0 h 146"/>
                <a:gd name="T64" fmla="*/ 1 w 76"/>
                <a:gd name="T65" fmla="*/ 0 h 146"/>
                <a:gd name="T66" fmla="*/ 1 w 76"/>
                <a:gd name="T67" fmla="*/ 0 h 14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6"/>
                <a:gd name="T103" fmla="*/ 0 h 146"/>
                <a:gd name="T104" fmla="*/ 76 w 76"/>
                <a:gd name="T105" fmla="*/ 146 h 14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6" h="146">
                  <a:moveTo>
                    <a:pt x="24" y="0"/>
                  </a:moveTo>
                  <a:lnTo>
                    <a:pt x="24" y="1"/>
                  </a:lnTo>
                  <a:lnTo>
                    <a:pt x="24" y="7"/>
                  </a:lnTo>
                  <a:lnTo>
                    <a:pt x="24" y="15"/>
                  </a:lnTo>
                  <a:lnTo>
                    <a:pt x="24" y="24"/>
                  </a:lnTo>
                  <a:lnTo>
                    <a:pt x="26" y="34"/>
                  </a:lnTo>
                  <a:lnTo>
                    <a:pt x="28" y="47"/>
                  </a:lnTo>
                  <a:lnTo>
                    <a:pt x="30" y="59"/>
                  </a:lnTo>
                  <a:lnTo>
                    <a:pt x="34" y="70"/>
                  </a:lnTo>
                  <a:lnTo>
                    <a:pt x="38" y="81"/>
                  </a:lnTo>
                  <a:lnTo>
                    <a:pt x="45" y="93"/>
                  </a:lnTo>
                  <a:lnTo>
                    <a:pt x="51" y="106"/>
                  </a:lnTo>
                  <a:lnTo>
                    <a:pt x="59" y="119"/>
                  </a:lnTo>
                  <a:lnTo>
                    <a:pt x="64" y="129"/>
                  </a:lnTo>
                  <a:lnTo>
                    <a:pt x="70" y="136"/>
                  </a:lnTo>
                  <a:lnTo>
                    <a:pt x="74" y="144"/>
                  </a:lnTo>
                  <a:lnTo>
                    <a:pt x="76" y="146"/>
                  </a:lnTo>
                  <a:lnTo>
                    <a:pt x="74" y="146"/>
                  </a:lnTo>
                  <a:lnTo>
                    <a:pt x="68" y="146"/>
                  </a:lnTo>
                  <a:lnTo>
                    <a:pt x="61" y="142"/>
                  </a:lnTo>
                  <a:lnTo>
                    <a:pt x="51" y="138"/>
                  </a:lnTo>
                  <a:lnTo>
                    <a:pt x="40" y="131"/>
                  </a:lnTo>
                  <a:lnTo>
                    <a:pt x="28" y="119"/>
                  </a:lnTo>
                  <a:lnTo>
                    <a:pt x="19" y="102"/>
                  </a:lnTo>
                  <a:lnTo>
                    <a:pt x="9" y="81"/>
                  </a:lnTo>
                  <a:lnTo>
                    <a:pt x="2" y="59"/>
                  </a:lnTo>
                  <a:lnTo>
                    <a:pt x="0" y="39"/>
                  </a:lnTo>
                  <a:lnTo>
                    <a:pt x="2" y="24"/>
                  </a:lnTo>
                  <a:lnTo>
                    <a:pt x="7" y="15"/>
                  </a:lnTo>
                  <a:lnTo>
                    <a:pt x="11" y="7"/>
                  </a:lnTo>
                  <a:lnTo>
                    <a:pt x="19" y="3"/>
                  </a:lnTo>
                  <a:lnTo>
                    <a:pt x="23" y="0"/>
                  </a:lnTo>
                  <a:lnTo>
                    <a:pt x="24" y="0"/>
                  </a:lnTo>
                  <a:close/>
                </a:path>
              </a:pathLst>
            </a:custGeom>
            <a:solidFill>
              <a:srgbClr val="000000"/>
            </a:solidFill>
            <a:ln w="9525">
              <a:noFill/>
              <a:round/>
              <a:headEnd/>
              <a:tailEnd/>
            </a:ln>
          </p:spPr>
          <p:txBody>
            <a:bodyPr/>
            <a:lstStyle/>
            <a:p>
              <a:endParaRPr lang="en-GB"/>
            </a:p>
          </p:txBody>
        </p:sp>
        <p:sp>
          <p:nvSpPr>
            <p:cNvPr id="7288" name="Freeform 261"/>
            <p:cNvSpPr>
              <a:spLocks/>
            </p:cNvSpPr>
            <p:nvPr/>
          </p:nvSpPr>
          <p:spPr bwMode="auto">
            <a:xfrm>
              <a:off x="2918" y="2064"/>
              <a:ext cx="45" cy="22"/>
            </a:xfrm>
            <a:custGeom>
              <a:avLst/>
              <a:gdLst>
                <a:gd name="T0" fmla="*/ 2 w 89"/>
                <a:gd name="T1" fmla="*/ 1 h 44"/>
                <a:gd name="T2" fmla="*/ 2 w 89"/>
                <a:gd name="T3" fmla="*/ 1 h 44"/>
                <a:gd name="T4" fmla="*/ 2 w 89"/>
                <a:gd name="T5" fmla="*/ 1 h 44"/>
                <a:gd name="T6" fmla="*/ 2 w 89"/>
                <a:gd name="T7" fmla="*/ 1 h 44"/>
                <a:gd name="T8" fmla="*/ 2 w 89"/>
                <a:gd name="T9" fmla="*/ 1 h 44"/>
                <a:gd name="T10" fmla="*/ 2 w 89"/>
                <a:gd name="T11" fmla="*/ 1 h 44"/>
                <a:gd name="T12" fmla="*/ 1 w 89"/>
                <a:gd name="T13" fmla="*/ 1 h 44"/>
                <a:gd name="T14" fmla="*/ 1 w 89"/>
                <a:gd name="T15" fmla="*/ 0 h 44"/>
                <a:gd name="T16" fmla="*/ 1 w 89"/>
                <a:gd name="T17" fmla="*/ 0 h 44"/>
                <a:gd name="T18" fmla="*/ 1 w 89"/>
                <a:gd name="T19" fmla="*/ 1 h 44"/>
                <a:gd name="T20" fmla="*/ 1 w 89"/>
                <a:gd name="T21" fmla="*/ 1 h 44"/>
                <a:gd name="T22" fmla="*/ 1 w 89"/>
                <a:gd name="T23" fmla="*/ 1 h 44"/>
                <a:gd name="T24" fmla="*/ 1 w 89"/>
                <a:gd name="T25" fmla="*/ 1 h 44"/>
                <a:gd name="T26" fmla="*/ 1 w 89"/>
                <a:gd name="T27" fmla="*/ 1 h 44"/>
                <a:gd name="T28" fmla="*/ 1 w 89"/>
                <a:gd name="T29" fmla="*/ 1 h 44"/>
                <a:gd name="T30" fmla="*/ 0 w 89"/>
                <a:gd name="T31" fmla="*/ 1 h 44"/>
                <a:gd name="T32" fmla="*/ 0 w 89"/>
                <a:gd name="T33" fmla="*/ 1 h 44"/>
                <a:gd name="T34" fmla="*/ 1 w 89"/>
                <a:gd name="T35" fmla="*/ 1 h 44"/>
                <a:gd name="T36" fmla="*/ 1 w 89"/>
                <a:gd name="T37" fmla="*/ 1 h 44"/>
                <a:gd name="T38" fmla="*/ 1 w 89"/>
                <a:gd name="T39" fmla="*/ 1 h 44"/>
                <a:gd name="T40" fmla="*/ 1 w 89"/>
                <a:gd name="T41" fmla="*/ 1 h 44"/>
                <a:gd name="T42" fmla="*/ 1 w 89"/>
                <a:gd name="T43" fmla="*/ 1 h 44"/>
                <a:gd name="T44" fmla="*/ 1 w 89"/>
                <a:gd name="T45" fmla="*/ 1 h 44"/>
                <a:gd name="T46" fmla="*/ 1 w 89"/>
                <a:gd name="T47" fmla="*/ 1 h 44"/>
                <a:gd name="T48" fmla="*/ 1 w 89"/>
                <a:gd name="T49" fmla="*/ 1 h 44"/>
                <a:gd name="T50" fmla="*/ 1 w 89"/>
                <a:gd name="T51" fmla="*/ 1 h 44"/>
                <a:gd name="T52" fmla="*/ 1 w 89"/>
                <a:gd name="T53" fmla="*/ 1 h 44"/>
                <a:gd name="T54" fmla="*/ 1 w 89"/>
                <a:gd name="T55" fmla="*/ 1 h 44"/>
                <a:gd name="T56" fmla="*/ 1 w 89"/>
                <a:gd name="T57" fmla="*/ 1 h 44"/>
                <a:gd name="T58" fmla="*/ 2 w 89"/>
                <a:gd name="T59" fmla="*/ 1 h 44"/>
                <a:gd name="T60" fmla="*/ 2 w 89"/>
                <a:gd name="T61" fmla="*/ 1 h 44"/>
                <a:gd name="T62" fmla="*/ 2 w 89"/>
                <a:gd name="T63" fmla="*/ 1 h 44"/>
                <a:gd name="T64" fmla="*/ 2 w 89"/>
                <a:gd name="T65" fmla="*/ 1 h 44"/>
                <a:gd name="T66" fmla="*/ 2 w 89"/>
                <a:gd name="T67" fmla="*/ 1 h 44"/>
                <a:gd name="T68" fmla="*/ 2 w 89"/>
                <a:gd name="T69" fmla="*/ 1 h 4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89"/>
                <a:gd name="T106" fmla="*/ 0 h 44"/>
                <a:gd name="T107" fmla="*/ 89 w 89"/>
                <a:gd name="T108" fmla="*/ 44 h 4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89" h="44">
                  <a:moveTo>
                    <a:pt x="89" y="12"/>
                  </a:moveTo>
                  <a:lnTo>
                    <a:pt x="87" y="12"/>
                  </a:lnTo>
                  <a:lnTo>
                    <a:pt x="83" y="10"/>
                  </a:lnTo>
                  <a:lnTo>
                    <a:pt x="79" y="8"/>
                  </a:lnTo>
                  <a:lnTo>
                    <a:pt x="74" y="6"/>
                  </a:lnTo>
                  <a:lnTo>
                    <a:pt x="66" y="4"/>
                  </a:lnTo>
                  <a:lnTo>
                    <a:pt x="59" y="2"/>
                  </a:lnTo>
                  <a:lnTo>
                    <a:pt x="49" y="0"/>
                  </a:lnTo>
                  <a:lnTo>
                    <a:pt x="41" y="0"/>
                  </a:lnTo>
                  <a:lnTo>
                    <a:pt x="32" y="2"/>
                  </a:lnTo>
                  <a:lnTo>
                    <a:pt x="22" y="4"/>
                  </a:lnTo>
                  <a:lnTo>
                    <a:pt x="15" y="8"/>
                  </a:lnTo>
                  <a:lnTo>
                    <a:pt x="9" y="10"/>
                  </a:lnTo>
                  <a:lnTo>
                    <a:pt x="5" y="14"/>
                  </a:lnTo>
                  <a:lnTo>
                    <a:pt x="2" y="16"/>
                  </a:lnTo>
                  <a:lnTo>
                    <a:pt x="0" y="18"/>
                  </a:lnTo>
                  <a:lnTo>
                    <a:pt x="7" y="44"/>
                  </a:lnTo>
                  <a:lnTo>
                    <a:pt x="9" y="42"/>
                  </a:lnTo>
                  <a:lnTo>
                    <a:pt x="11" y="40"/>
                  </a:lnTo>
                  <a:lnTo>
                    <a:pt x="17" y="39"/>
                  </a:lnTo>
                  <a:lnTo>
                    <a:pt x="21" y="35"/>
                  </a:lnTo>
                  <a:lnTo>
                    <a:pt x="28" y="33"/>
                  </a:lnTo>
                  <a:lnTo>
                    <a:pt x="34" y="31"/>
                  </a:lnTo>
                  <a:lnTo>
                    <a:pt x="41" y="27"/>
                  </a:lnTo>
                  <a:lnTo>
                    <a:pt x="47" y="25"/>
                  </a:lnTo>
                  <a:lnTo>
                    <a:pt x="55" y="21"/>
                  </a:lnTo>
                  <a:lnTo>
                    <a:pt x="62" y="20"/>
                  </a:lnTo>
                  <a:lnTo>
                    <a:pt x="72" y="18"/>
                  </a:lnTo>
                  <a:lnTo>
                    <a:pt x="78" y="14"/>
                  </a:lnTo>
                  <a:lnTo>
                    <a:pt x="83" y="14"/>
                  </a:lnTo>
                  <a:lnTo>
                    <a:pt x="87" y="12"/>
                  </a:lnTo>
                  <a:lnTo>
                    <a:pt x="89" y="12"/>
                  </a:lnTo>
                  <a:close/>
                </a:path>
              </a:pathLst>
            </a:custGeom>
            <a:solidFill>
              <a:srgbClr val="000000"/>
            </a:solidFill>
            <a:ln w="9525">
              <a:noFill/>
              <a:round/>
              <a:headEnd/>
              <a:tailEnd/>
            </a:ln>
          </p:spPr>
          <p:txBody>
            <a:bodyPr/>
            <a:lstStyle/>
            <a:p>
              <a:endParaRPr lang="en-GB"/>
            </a:p>
          </p:txBody>
        </p:sp>
        <p:sp>
          <p:nvSpPr>
            <p:cNvPr id="7289" name="Freeform 262"/>
            <p:cNvSpPr>
              <a:spLocks/>
            </p:cNvSpPr>
            <p:nvPr/>
          </p:nvSpPr>
          <p:spPr bwMode="auto">
            <a:xfrm>
              <a:off x="2864" y="2078"/>
              <a:ext cx="38" cy="39"/>
            </a:xfrm>
            <a:custGeom>
              <a:avLst/>
              <a:gdLst>
                <a:gd name="T0" fmla="*/ 1 w 76"/>
                <a:gd name="T1" fmla="*/ 1 h 80"/>
                <a:gd name="T2" fmla="*/ 1 w 76"/>
                <a:gd name="T3" fmla="*/ 1 h 80"/>
                <a:gd name="T4" fmla="*/ 1 w 76"/>
                <a:gd name="T5" fmla="*/ 1 h 80"/>
                <a:gd name="T6" fmla="*/ 1 w 76"/>
                <a:gd name="T7" fmla="*/ 0 h 80"/>
                <a:gd name="T8" fmla="*/ 1 w 76"/>
                <a:gd name="T9" fmla="*/ 0 h 80"/>
                <a:gd name="T10" fmla="*/ 1 w 76"/>
                <a:gd name="T11" fmla="*/ 0 h 80"/>
                <a:gd name="T12" fmla="*/ 1 w 76"/>
                <a:gd name="T13" fmla="*/ 0 h 80"/>
                <a:gd name="T14" fmla="*/ 1 w 76"/>
                <a:gd name="T15" fmla="*/ 0 h 80"/>
                <a:gd name="T16" fmla="*/ 1 w 76"/>
                <a:gd name="T17" fmla="*/ 0 h 80"/>
                <a:gd name="T18" fmla="*/ 1 w 76"/>
                <a:gd name="T19" fmla="*/ 0 h 80"/>
                <a:gd name="T20" fmla="*/ 1 w 76"/>
                <a:gd name="T21" fmla="*/ 0 h 80"/>
                <a:gd name="T22" fmla="*/ 1 w 76"/>
                <a:gd name="T23" fmla="*/ 0 h 80"/>
                <a:gd name="T24" fmla="*/ 1 w 76"/>
                <a:gd name="T25" fmla="*/ 0 h 80"/>
                <a:gd name="T26" fmla="*/ 1 w 76"/>
                <a:gd name="T27" fmla="*/ 0 h 80"/>
                <a:gd name="T28" fmla="*/ 1 w 76"/>
                <a:gd name="T29" fmla="*/ 0 h 80"/>
                <a:gd name="T30" fmla="*/ 1 w 76"/>
                <a:gd name="T31" fmla="*/ 0 h 80"/>
                <a:gd name="T32" fmla="*/ 1 w 76"/>
                <a:gd name="T33" fmla="*/ 0 h 80"/>
                <a:gd name="T34" fmla="*/ 1 w 76"/>
                <a:gd name="T35" fmla="*/ 1 h 80"/>
                <a:gd name="T36" fmla="*/ 1 w 76"/>
                <a:gd name="T37" fmla="*/ 1 h 80"/>
                <a:gd name="T38" fmla="*/ 1 w 76"/>
                <a:gd name="T39" fmla="*/ 1 h 80"/>
                <a:gd name="T40" fmla="*/ 1 w 76"/>
                <a:gd name="T41" fmla="*/ 1 h 80"/>
                <a:gd name="T42" fmla="*/ 1 w 76"/>
                <a:gd name="T43" fmla="*/ 1 h 80"/>
                <a:gd name="T44" fmla="*/ 1 w 76"/>
                <a:gd name="T45" fmla="*/ 0 h 80"/>
                <a:gd name="T46" fmla="*/ 0 w 76"/>
                <a:gd name="T47" fmla="*/ 0 h 80"/>
                <a:gd name="T48" fmla="*/ 0 w 76"/>
                <a:gd name="T49" fmla="*/ 0 h 80"/>
                <a:gd name="T50" fmla="*/ 1 w 76"/>
                <a:gd name="T51" fmla="*/ 0 h 80"/>
                <a:gd name="T52" fmla="*/ 1 w 76"/>
                <a:gd name="T53" fmla="*/ 0 h 80"/>
                <a:gd name="T54" fmla="*/ 1 w 76"/>
                <a:gd name="T55" fmla="*/ 0 h 80"/>
                <a:gd name="T56" fmla="*/ 1 w 76"/>
                <a:gd name="T57" fmla="*/ 0 h 80"/>
                <a:gd name="T58" fmla="*/ 1 w 76"/>
                <a:gd name="T59" fmla="*/ 0 h 80"/>
                <a:gd name="T60" fmla="*/ 1 w 76"/>
                <a:gd name="T61" fmla="*/ 0 h 80"/>
                <a:gd name="T62" fmla="*/ 1 w 76"/>
                <a:gd name="T63" fmla="*/ 0 h 80"/>
                <a:gd name="T64" fmla="*/ 1 w 76"/>
                <a:gd name="T65" fmla="*/ 0 h 80"/>
                <a:gd name="T66" fmla="*/ 1 w 76"/>
                <a:gd name="T67" fmla="*/ 0 h 80"/>
                <a:gd name="T68" fmla="*/ 1 w 76"/>
                <a:gd name="T69" fmla="*/ 0 h 80"/>
                <a:gd name="T70" fmla="*/ 1 w 76"/>
                <a:gd name="T71" fmla="*/ 0 h 80"/>
                <a:gd name="T72" fmla="*/ 1 w 76"/>
                <a:gd name="T73" fmla="*/ 0 h 80"/>
                <a:gd name="T74" fmla="*/ 1 w 76"/>
                <a:gd name="T75" fmla="*/ 0 h 80"/>
                <a:gd name="T76" fmla="*/ 1 w 76"/>
                <a:gd name="T77" fmla="*/ 0 h 80"/>
                <a:gd name="T78" fmla="*/ 1 w 76"/>
                <a:gd name="T79" fmla="*/ 0 h 80"/>
                <a:gd name="T80" fmla="*/ 1 w 76"/>
                <a:gd name="T81" fmla="*/ 1 h 80"/>
                <a:gd name="T82" fmla="*/ 1 w 76"/>
                <a:gd name="T83" fmla="*/ 1 h 80"/>
                <a:gd name="T84" fmla="*/ 1 w 76"/>
                <a:gd name="T85" fmla="*/ 1 h 80"/>
                <a:gd name="T86" fmla="*/ 1 w 76"/>
                <a:gd name="T87" fmla="*/ 1 h 80"/>
                <a:gd name="T88" fmla="*/ 1 w 76"/>
                <a:gd name="T89" fmla="*/ 1 h 80"/>
                <a:gd name="T90" fmla="*/ 1 w 76"/>
                <a:gd name="T91" fmla="*/ 1 h 80"/>
                <a:gd name="T92" fmla="*/ 1 w 76"/>
                <a:gd name="T93" fmla="*/ 1 h 80"/>
                <a:gd name="T94" fmla="*/ 1 w 76"/>
                <a:gd name="T95" fmla="*/ 1 h 80"/>
                <a:gd name="T96" fmla="*/ 1 w 76"/>
                <a:gd name="T97" fmla="*/ 1 h 80"/>
                <a:gd name="T98" fmla="*/ 1 w 76"/>
                <a:gd name="T99" fmla="*/ 1 h 8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76"/>
                <a:gd name="T151" fmla="*/ 0 h 80"/>
                <a:gd name="T152" fmla="*/ 76 w 76"/>
                <a:gd name="T153" fmla="*/ 80 h 8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76" h="80">
                  <a:moveTo>
                    <a:pt x="46" y="76"/>
                  </a:moveTo>
                  <a:lnTo>
                    <a:pt x="50" y="74"/>
                  </a:lnTo>
                  <a:lnTo>
                    <a:pt x="55" y="69"/>
                  </a:lnTo>
                  <a:lnTo>
                    <a:pt x="57" y="61"/>
                  </a:lnTo>
                  <a:lnTo>
                    <a:pt x="57" y="55"/>
                  </a:lnTo>
                  <a:lnTo>
                    <a:pt x="55" y="46"/>
                  </a:lnTo>
                  <a:lnTo>
                    <a:pt x="50" y="38"/>
                  </a:lnTo>
                  <a:lnTo>
                    <a:pt x="42" y="29"/>
                  </a:lnTo>
                  <a:lnTo>
                    <a:pt x="36" y="25"/>
                  </a:lnTo>
                  <a:lnTo>
                    <a:pt x="31" y="25"/>
                  </a:lnTo>
                  <a:lnTo>
                    <a:pt x="25" y="27"/>
                  </a:lnTo>
                  <a:lnTo>
                    <a:pt x="21" y="32"/>
                  </a:lnTo>
                  <a:lnTo>
                    <a:pt x="17" y="36"/>
                  </a:lnTo>
                  <a:lnTo>
                    <a:pt x="14" y="42"/>
                  </a:lnTo>
                  <a:lnTo>
                    <a:pt x="12" y="48"/>
                  </a:lnTo>
                  <a:lnTo>
                    <a:pt x="10" y="53"/>
                  </a:lnTo>
                  <a:lnTo>
                    <a:pt x="10" y="63"/>
                  </a:lnTo>
                  <a:lnTo>
                    <a:pt x="10" y="69"/>
                  </a:lnTo>
                  <a:lnTo>
                    <a:pt x="10" y="72"/>
                  </a:lnTo>
                  <a:lnTo>
                    <a:pt x="8" y="72"/>
                  </a:lnTo>
                  <a:lnTo>
                    <a:pt x="6" y="69"/>
                  </a:lnTo>
                  <a:lnTo>
                    <a:pt x="4" y="67"/>
                  </a:lnTo>
                  <a:lnTo>
                    <a:pt x="2" y="61"/>
                  </a:lnTo>
                  <a:lnTo>
                    <a:pt x="0" y="53"/>
                  </a:lnTo>
                  <a:lnTo>
                    <a:pt x="0" y="46"/>
                  </a:lnTo>
                  <a:lnTo>
                    <a:pt x="2" y="34"/>
                  </a:lnTo>
                  <a:lnTo>
                    <a:pt x="6" y="25"/>
                  </a:lnTo>
                  <a:lnTo>
                    <a:pt x="12" y="13"/>
                  </a:lnTo>
                  <a:lnTo>
                    <a:pt x="21" y="6"/>
                  </a:lnTo>
                  <a:lnTo>
                    <a:pt x="31" y="0"/>
                  </a:lnTo>
                  <a:lnTo>
                    <a:pt x="40" y="0"/>
                  </a:lnTo>
                  <a:lnTo>
                    <a:pt x="50" y="2"/>
                  </a:lnTo>
                  <a:lnTo>
                    <a:pt x="59" y="6"/>
                  </a:lnTo>
                  <a:lnTo>
                    <a:pt x="67" y="12"/>
                  </a:lnTo>
                  <a:lnTo>
                    <a:pt x="73" y="19"/>
                  </a:lnTo>
                  <a:lnTo>
                    <a:pt x="74" y="27"/>
                  </a:lnTo>
                  <a:lnTo>
                    <a:pt x="76" y="34"/>
                  </a:lnTo>
                  <a:lnTo>
                    <a:pt x="76" y="42"/>
                  </a:lnTo>
                  <a:lnTo>
                    <a:pt x="76" y="51"/>
                  </a:lnTo>
                  <a:lnTo>
                    <a:pt x="73" y="59"/>
                  </a:lnTo>
                  <a:lnTo>
                    <a:pt x="71" y="67"/>
                  </a:lnTo>
                  <a:lnTo>
                    <a:pt x="67" y="72"/>
                  </a:lnTo>
                  <a:lnTo>
                    <a:pt x="63" y="76"/>
                  </a:lnTo>
                  <a:lnTo>
                    <a:pt x="57" y="78"/>
                  </a:lnTo>
                  <a:lnTo>
                    <a:pt x="55" y="80"/>
                  </a:lnTo>
                  <a:lnTo>
                    <a:pt x="52" y="80"/>
                  </a:lnTo>
                  <a:lnTo>
                    <a:pt x="50" y="80"/>
                  </a:lnTo>
                  <a:lnTo>
                    <a:pt x="46" y="78"/>
                  </a:lnTo>
                  <a:lnTo>
                    <a:pt x="46" y="76"/>
                  </a:lnTo>
                  <a:close/>
                </a:path>
              </a:pathLst>
            </a:custGeom>
            <a:solidFill>
              <a:srgbClr val="000000"/>
            </a:solidFill>
            <a:ln w="9525">
              <a:noFill/>
              <a:round/>
              <a:headEnd/>
              <a:tailEnd/>
            </a:ln>
          </p:spPr>
          <p:txBody>
            <a:bodyPr/>
            <a:lstStyle/>
            <a:p>
              <a:endParaRPr lang="en-GB"/>
            </a:p>
          </p:txBody>
        </p:sp>
        <p:sp>
          <p:nvSpPr>
            <p:cNvPr id="7290" name="Freeform 263"/>
            <p:cNvSpPr>
              <a:spLocks/>
            </p:cNvSpPr>
            <p:nvPr/>
          </p:nvSpPr>
          <p:spPr bwMode="auto">
            <a:xfrm>
              <a:off x="2873" y="2053"/>
              <a:ext cx="59" cy="63"/>
            </a:xfrm>
            <a:custGeom>
              <a:avLst/>
              <a:gdLst>
                <a:gd name="T0" fmla="*/ 2 w 118"/>
                <a:gd name="T1" fmla="*/ 2 h 125"/>
                <a:gd name="T2" fmla="*/ 2 w 118"/>
                <a:gd name="T3" fmla="*/ 2 h 125"/>
                <a:gd name="T4" fmla="*/ 2 w 118"/>
                <a:gd name="T5" fmla="*/ 2 h 125"/>
                <a:gd name="T6" fmla="*/ 2 w 118"/>
                <a:gd name="T7" fmla="*/ 2 h 125"/>
                <a:gd name="T8" fmla="*/ 2 w 118"/>
                <a:gd name="T9" fmla="*/ 2 h 125"/>
                <a:gd name="T10" fmla="*/ 2 w 118"/>
                <a:gd name="T11" fmla="*/ 2 h 125"/>
                <a:gd name="T12" fmla="*/ 2 w 118"/>
                <a:gd name="T13" fmla="*/ 1 h 125"/>
                <a:gd name="T14" fmla="*/ 2 w 118"/>
                <a:gd name="T15" fmla="*/ 1 h 125"/>
                <a:gd name="T16" fmla="*/ 2 w 118"/>
                <a:gd name="T17" fmla="*/ 1 h 125"/>
                <a:gd name="T18" fmla="*/ 1 w 118"/>
                <a:gd name="T19" fmla="*/ 1 h 125"/>
                <a:gd name="T20" fmla="*/ 1 w 118"/>
                <a:gd name="T21" fmla="*/ 1 h 125"/>
                <a:gd name="T22" fmla="*/ 1 w 118"/>
                <a:gd name="T23" fmla="*/ 1 h 125"/>
                <a:gd name="T24" fmla="*/ 1 w 118"/>
                <a:gd name="T25" fmla="*/ 1 h 125"/>
                <a:gd name="T26" fmla="*/ 1 w 118"/>
                <a:gd name="T27" fmla="*/ 1 h 125"/>
                <a:gd name="T28" fmla="*/ 1 w 118"/>
                <a:gd name="T29" fmla="*/ 1 h 125"/>
                <a:gd name="T30" fmla="*/ 1 w 118"/>
                <a:gd name="T31" fmla="*/ 1 h 125"/>
                <a:gd name="T32" fmla="*/ 1 w 118"/>
                <a:gd name="T33" fmla="*/ 1 h 125"/>
                <a:gd name="T34" fmla="*/ 1 w 118"/>
                <a:gd name="T35" fmla="*/ 1 h 125"/>
                <a:gd name="T36" fmla="*/ 0 w 118"/>
                <a:gd name="T37" fmla="*/ 1 h 125"/>
                <a:gd name="T38" fmla="*/ 0 w 118"/>
                <a:gd name="T39" fmla="*/ 1 h 125"/>
                <a:gd name="T40" fmla="*/ 1 w 118"/>
                <a:gd name="T41" fmla="*/ 1 h 125"/>
                <a:gd name="T42" fmla="*/ 1 w 118"/>
                <a:gd name="T43" fmla="*/ 1 h 125"/>
                <a:gd name="T44" fmla="*/ 1 w 118"/>
                <a:gd name="T45" fmla="*/ 1 h 125"/>
                <a:gd name="T46" fmla="*/ 1 w 118"/>
                <a:gd name="T47" fmla="*/ 1 h 125"/>
                <a:gd name="T48" fmla="*/ 1 w 118"/>
                <a:gd name="T49" fmla="*/ 0 h 125"/>
                <a:gd name="T50" fmla="*/ 1 w 118"/>
                <a:gd name="T51" fmla="*/ 0 h 125"/>
                <a:gd name="T52" fmla="*/ 2 w 118"/>
                <a:gd name="T53" fmla="*/ 1 h 125"/>
                <a:gd name="T54" fmla="*/ 2 w 118"/>
                <a:gd name="T55" fmla="*/ 1 h 125"/>
                <a:gd name="T56" fmla="*/ 2 w 118"/>
                <a:gd name="T57" fmla="*/ 1 h 125"/>
                <a:gd name="T58" fmla="*/ 2 w 118"/>
                <a:gd name="T59" fmla="*/ 1 h 125"/>
                <a:gd name="T60" fmla="*/ 2 w 118"/>
                <a:gd name="T61" fmla="*/ 1 h 125"/>
                <a:gd name="T62" fmla="*/ 2 w 118"/>
                <a:gd name="T63" fmla="*/ 2 h 125"/>
                <a:gd name="T64" fmla="*/ 2 w 118"/>
                <a:gd name="T65" fmla="*/ 2 h 125"/>
                <a:gd name="T66" fmla="*/ 2 w 118"/>
                <a:gd name="T67" fmla="*/ 2 h 125"/>
                <a:gd name="T68" fmla="*/ 2 w 118"/>
                <a:gd name="T69" fmla="*/ 2 h 125"/>
                <a:gd name="T70" fmla="*/ 2 w 118"/>
                <a:gd name="T71" fmla="*/ 2 h 125"/>
                <a:gd name="T72" fmla="*/ 2 w 118"/>
                <a:gd name="T73" fmla="*/ 2 h 125"/>
                <a:gd name="T74" fmla="*/ 2 w 118"/>
                <a:gd name="T75" fmla="*/ 2 h 125"/>
                <a:gd name="T76" fmla="*/ 2 w 118"/>
                <a:gd name="T77" fmla="*/ 2 h 125"/>
                <a:gd name="T78" fmla="*/ 2 w 118"/>
                <a:gd name="T79" fmla="*/ 2 h 125"/>
                <a:gd name="T80" fmla="*/ 2 w 118"/>
                <a:gd name="T81" fmla="*/ 2 h 12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18"/>
                <a:gd name="T124" fmla="*/ 0 h 125"/>
                <a:gd name="T125" fmla="*/ 118 w 118"/>
                <a:gd name="T126" fmla="*/ 125 h 12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18" h="125">
                  <a:moveTo>
                    <a:pt x="78" y="125"/>
                  </a:moveTo>
                  <a:lnTo>
                    <a:pt x="78" y="123"/>
                  </a:lnTo>
                  <a:lnTo>
                    <a:pt x="82" y="116"/>
                  </a:lnTo>
                  <a:lnTo>
                    <a:pt x="88" y="106"/>
                  </a:lnTo>
                  <a:lnTo>
                    <a:pt x="92" y="93"/>
                  </a:lnTo>
                  <a:lnTo>
                    <a:pt x="93" y="78"/>
                  </a:lnTo>
                  <a:lnTo>
                    <a:pt x="92" y="64"/>
                  </a:lnTo>
                  <a:lnTo>
                    <a:pt x="86" y="47"/>
                  </a:lnTo>
                  <a:lnTo>
                    <a:pt x="71" y="34"/>
                  </a:lnTo>
                  <a:lnTo>
                    <a:pt x="54" y="24"/>
                  </a:lnTo>
                  <a:lnTo>
                    <a:pt x="40" y="22"/>
                  </a:lnTo>
                  <a:lnTo>
                    <a:pt x="27" y="28"/>
                  </a:lnTo>
                  <a:lnTo>
                    <a:pt x="19" y="36"/>
                  </a:lnTo>
                  <a:lnTo>
                    <a:pt x="12" y="43"/>
                  </a:lnTo>
                  <a:lnTo>
                    <a:pt x="6" y="53"/>
                  </a:lnTo>
                  <a:lnTo>
                    <a:pt x="2" y="61"/>
                  </a:lnTo>
                  <a:lnTo>
                    <a:pt x="2" y="64"/>
                  </a:lnTo>
                  <a:lnTo>
                    <a:pt x="2" y="61"/>
                  </a:lnTo>
                  <a:lnTo>
                    <a:pt x="0" y="55"/>
                  </a:lnTo>
                  <a:lnTo>
                    <a:pt x="0" y="45"/>
                  </a:lnTo>
                  <a:lnTo>
                    <a:pt x="2" y="36"/>
                  </a:lnTo>
                  <a:lnTo>
                    <a:pt x="6" y="24"/>
                  </a:lnTo>
                  <a:lnTo>
                    <a:pt x="16" y="13"/>
                  </a:lnTo>
                  <a:lnTo>
                    <a:pt x="27" y="5"/>
                  </a:lnTo>
                  <a:lnTo>
                    <a:pt x="44" y="0"/>
                  </a:lnTo>
                  <a:lnTo>
                    <a:pt x="63" y="0"/>
                  </a:lnTo>
                  <a:lnTo>
                    <a:pt x="80" y="3"/>
                  </a:lnTo>
                  <a:lnTo>
                    <a:pt x="95" y="13"/>
                  </a:lnTo>
                  <a:lnTo>
                    <a:pt x="105" y="26"/>
                  </a:lnTo>
                  <a:lnTo>
                    <a:pt x="112" y="42"/>
                  </a:lnTo>
                  <a:lnTo>
                    <a:pt x="118" y="57"/>
                  </a:lnTo>
                  <a:lnTo>
                    <a:pt x="118" y="74"/>
                  </a:lnTo>
                  <a:lnTo>
                    <a:pt x="116" y="91"/>
                  </a:lnTo>
                  <a:lnTo>
                    <a:pt x="109" y="104"/>
                  </a:lnTo>
                  <a:lnTo>
                    <a:pt x="103" y="114"/>
                  </a:lnTo>
                  <a:lnTo>
                    <a:pt x="95" y="119"/>
                  </a:lnTo>
                  <a:lnTo>
                    <a:pt x="90" y="123"/>
                  </a:lnTo>
                  <a:lnTo>
                    <a:pt x="84" y="125"/>
                  </a:lnTo>
                  <a:lnTo>
                    <a:pt x="80" y="125"/>
                  </a:lnTo>
                  <a:lnTo>
                    <a:pt x="78" y="125"/>
                  </a:lnTo>
                  <a:close/>
                </a:path>
              </a:pathLst>
            </a:custGeom>
            <a:solidFill>
              <a:srgbClr val="000000"/>
            </a:solidFill>
            <a:ln w="9525">
              <a:noFill/>
              <a:round/>
              <a:headEnd/>
              <a:tailEnd/>
            </a:ln>
          </p:spPr>
          <p:txBody>
            <a:bodyPr/>
            <a:lstStyle/>
            <a:p>
              <a:endParaRPr lang="en-GB"/>
            </a:p>
          </p:txBody>
        </p:sp>
        <p:sp>
          <p:nvSpPr>
            <p:cNvPr id="7291" name="Freeform 264"/>
            <p:cNvSpPr>
              <a:spLocks/>
            </p:cNvSpPr>
            <p:nvPr/>
          </p:nvSpPr>
          <p:spPr bwMode="auto">
            <a:xfrm>
              <a:off x="3078" y="1757"/>
              <a:ext cx="54" cy="302"/>
            </a:xfrm>
            <a:custGeom>
              <a:avLst/>
              <a:gdLst>
                <a:gd name="T0" fmla="*/ 1 w 106"/>
                <a:gd name="T1" fmla="*/ 0 h 605"/>
                <a:gd name="T2" fmla="*/ 1 w 106"/>
                <a:gd name="T3" fmla="*/ 0 h 605"/>
                <a:gd name="T4" fmla="*/ 1 w 106"/>
                <a:gd name="T5" fmla="*/ 0 h 605"/>
                <a:gd name="T6" fmla="*/ 1 w 106"/>
                <a:gd name="T7" fmla="*/ 0 h 605"/>
                <a:gd name="T8" fmla="*/ 1 w 106"/>
                <a:gd name="T9" fmla="*/ 0 h 605"/>
                <a:gd name="T10" fmla="*/ 1 w 106"/>
                <a:gd name="T11" fmla="*/ 0 h 605"/>
                <a:gd name="T12" fmla="*/ 1 w 106"/>
                <a:gd name="T13" fmla="*/ 1 h 605"/>
                <a:gd name="T14" fmla="*/ 1 w 106"/>
                <a:gd name="T15" fmla="*/ 1 h 605"/>
                <a:gd name="T16" fmla="*/ 1 w 106"/>
                <a:gd name="T17" fmla="*/ 2 h 605"/>
                <a:gd name="T18" fmla="*/ 1 w 106"/>
                <a:gd name="T19" fmla="*/ 2 h 605"/>
                <a:gd name="T20" fmla="*/ 1 w 106"/>
                <a:gd name="T21" fmla="*/ 3 h 605"/>
                <a:gd name="T22" fmla="*/ 1 w 106"/>
                <a:gd name="T23" fmla="*/ 3 h 605"/>
                <a:gd name="T24" fmla="*/ 2 w 106"/>
                <a:gd name="T25" fmla="*/ 4 h 605"/>
                <a:gd name="T26" fmla="*/ 2 w 106"/>
                <a:gd name="T27" fmla="*/ 5 h 605"/>
                <a:gd name="T28" fmla="*/ 2 w 106"/>
                <a:gd name="T29" fmla="*/ 5 h 605"/>
                <a:gd name="T30" fmla="*/ 2 w 106"/>
                <a:gd name="T31" fmla="*/ 6 h 605"/>
                <a:gd name="T32" fmla="*/ 2 w 106"/>
                <a:gd name="T33" fmla="*/ 6 h 605"/>
                <a:gd name="T34" fmla="*/ 2 w 106"/>
                <a:gd name="T35" fmla="*/ 7 h 605"/>
                <a:gd name="T36" fmla="*/ 2 w 106"/>
                <a:gd name="T37" fmla="*/ 7 h 605"/>
                <a:gd name="T38" fmla="*/ 2 w 106"/>
                <a:gd name="T39" fmla="*/ 8 h 605"/>
                <a:gd name="T40" fmla="*/ 1 w 106"/>
                <a:gd name="T41" fmla="*/ 8 h 605"/>
                <a:gd name="T42" fmla="*/ 1 w 106"/>
                <a:gd name="T43" fmla="*/ 9 h 605"/>
                <a:gd name="T44" fmla="*/ 1 w 106"/>
                <a:gd name="T45" fmla="*/ 9 h 605"/>
                <a:gd name="T46" fmla="*/ 1 w 106"/>
                <a:gd name="T47" fmla="*/ 9 h 605"/>
                <a:gd name="T48" fmla="*/ 1 w 106"/>
                <a:gd name="T49" fmla="*/ 9 h 605"/>
                <a:gd name="T50" fmla="*/ 1 w 106"/>
                <a:gd name="T51" fmla="*/ 9 h 605"/>
                <a:gd name="T52" fmla="*/ 1 w 106"/>
                <a:gd name="T53" fmla="*/ 9 h 605"/>
                <a:gd name="T54" fmla="*/ 1 w 106"/>
                <a:gd name="T55" fmla="*/ 8 h 605"/>
                <a:gd name="T56" fmla="*/ 1 w 106"/>
                <a:gd name="T57" fmla="*/ 8 h 605"/>
                <a:gd name="T58" fmla="*/ 1 w 106"/>
                <a:gd name="T59" fmla="*/ 8 h 605"/>
                <a:gd name="T60" fmla="*/ 2 w 106"/>
                <a:gd name="T61" fmla="*/ 7 h 605"/>
                <a:gd name="T62" fmla="*/ 2 w 106"/>
                <a:gd name="T63" fmla="*/ 7 h 605"/>
                <a:gd name="T64" fmla="*/ 2 w 106"/>
                <a:gd name="T65" fmla="*/ 6 h 605"/>
                <a:gd name="T66" fmla="*/ 2 w 106"/>
                <a:gd name="T67" fmla="*/ 6 h 605"/>
                <a:gd name="T68" fmla="*/ 2 w 106"/>
                <a:gd name="T69" fmla="*/ 5 h 605"/>
                <a:gd name="T70" fmla="*/ 1 w 106"/>
                <a:gd name="T71" fmla="*/ 5 h 605"/>
                <a:gd name="T72" fmla="*/ 1 w 106"/>
                <a:gd name="T73" fmla="*/ 4 h 605"/>
                <a:gd name="T74" fmla="*/ 1 w 106"/>
                <a:gd name="T75" fmla="*/ 3 h 605"/>
                <a:gd name="T76" fmla="*/ 1 w 106"/>
                <a:gd name="T77" fmla="*/ 3 h 605"/>
                <a:gd name="T78" fmla="*/ 1 w 106"/>
                <a:gd name="T79" fmla="*/ 2 h 605"/>
                <a:gd name="T80" fmla="*/ 1 w 106"/>
                <a:gd name="T81" fmla="*/ 2 h 605"/>
                <a:gd name="T82" fmla="*/ 0 w 106"/>
                <a:gd name="T83" fmla="*/ 1 h 605"/>
                <a:gd name="T84" fmla="*/ 1 w 106"/>
                <a:gd name="T85" fmla="*/ 1 h 605"/>
                <a:gd name="T86" fmla="*/ 1 w 106"/>
                <a:gd name="T87" fmla="*/ 1 h 605"/>
                <a:gd name="T88" fmla="*/ 1 w 106"/>
                <a:gd name="T89" fmla="*/ 0 h 605"/>
                <a:gd name="T90" fmla="*/ 1 w 106"/>
                <a:gd name="T91" fmla="*/ 0 h 605"/>
                <a:gd name="T92" fmla="*/ 1 w 106"/>
                <a:gd name="T93" fmla="*/ 0 h 605"/>
                <a:gd name="T94" fmla="*/ 1 w 106"/>
                <a:gd name="T95" fmla="*/ 0 h 605"/>
                <a:gd name="T96" fmla="*/ 1 w 106"/>
                <a:gd name="T97" fmla="*/ 0 h 605"/>
                <a:gd name="T98" fmla="*/ 1 w 106"/>
                <a:gd name="T99" fmla="*/ 0 h 605"/>
                <a:gd name="T100" fmla="*/ 1 w 106"/>
                <a:gd name="T101" fmla="*/ 0 h 60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06"/>
                <a:gd name="T154" fmla="*/ 0 h 605"/>
                <a:gd name="T155" fmla="*/ 106 w 106"/>
                <a:gd name="T156" fmla="*/ 605 h 60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06" h="605">
                  <a:moveTo>
                    <a:pt x="42" y="0"/>
                  </a:moveTo>
                  <a:lnTo>
                    <a:pt x="40" y="4"/>
                  </a:lnTo>
                  <a:lnTo>
                    <a:pt x="36" y="12"/>
                  </a:lnTo>
                  <a:lnTo>
                    <a:pt x="32" y="23"/>
                  </a:lnTo>
                  <a:lnTo>
                    <a:pt x="28" y="40"/>
                  </a:lnTo>
                  <a:lnTo>
                    <a:pt x="23" y="59"/>
                  </a:lnTo>
                  <a:lnTo>
                    <a:pt x="21" y="84"/>
                  </a:lnTo>
                  <a:lnTo>
                    <a:pt x="21" y="113"/>
                  </a:lnTo>
                  <a:lnTo>
                    <a:pt x="25" y="145"/>
                  </a:lnTo>
                  <a:lnTo>
                    <a:pt x="30" y="177"/>
                  </a:lnTo>
                  <a:lnTo>
                    <a:pt x="42" y="213"/>
                  </a:lnTo>
                  <a:lnTo>
                    <a:pt x="55" y="253"/>
                  </a:lnTo>
                  <a:lnTo>
                    <a:pt x="70" y="293"/>
                  </a:lnTo>
                  <a:lnTo>
                    <a:pt x="85" y="333"/>
                  </a:lnTo>
                  <a:lnTo>
                    <a:pt x="97" y="373"/>
                  </a:lnTo>
                  <a:lnTo>
                    <a:pt x="104" y="409"/>
                  </a:lnTo>
                  <a:lnTo>
                    <a:pt x="106" y="445"/>
                  </a:lnTo>
                  <a:lnTo>
                    <a:pt x="101" y="476"/>
                  </a:lnTo>
                  <a:lnTo>
                    <a:pt x="89" y="506"/>
                  </a:lnTo>
                  <a:lnTo>
                    <a:pt x="72" y="533"/>
                  </a:lnTo>
                  <a:lnTo>
                    <a:pt x="57" y="557"/>
                  </a:lnTo>
                  <a:lnTo>
                    <a:pt x="40" y="576"/>
                  </a:lnTo>
                  <a:lnTo>
                    <a:pt x="27" y="592"/>
                  </a:lnTo>
                  <a:lnTo>
                    <a:pt x="15" y="601"/>
                  </a:lnTo>
                  <a:lnTo>
                    <a:pt x="11" y="605"/>
                  </a:lnTo>
                  <a:lnTo>
                    <a:pt x="15" y="601"/>
                  </a:lnTo>
                  <a:lnTo>
                    <a:pt x="23" y="590"/>
                  </a:lnTo>
                  <a:lnTo>
                    <a:pt x="34" y="573"/>
                  </a:lnTo>
                  <a:lnTo>
                    <a:pt x="46" y="552"/>
                  </a:lnTo>
                  <a:lnTo>
                    <a:pt x="59" y="525"/>
                  </a:lnTo>
                  <a:lnTo>
                    <a:pt x="70" y="497"/>
                  </a:lnTo>
                  <a:lnTo>
                    <a:pt x="78" y="466"/>
                  </a:lnTo>
                  <a:lnTo>
                    <a:pt x="82" y="434"/>
                  </a:lnTo>
                  <a:lnTo>
                    <a:pt x="80" y="400"/>
                  </a:lnTo>
                  <a:lnTo>
                    <a:pt x="70" y="365"/>
                  </a:lnTo>
                  <a:lnTo>
                    <a:pt x="59" y="327"/>
                  </a:lnTo>
                  <a:lnTo>
                    <a:pt x="46" y="291"/>
                  </a:lnTo>
                  <a:lnTo>
                    <a:pt x="30" y="251"/>
                  </a:lnTo>
                  <a:lnTo>
                    <a:pt x="17" y="215"/>
                  </a:lnTo>
                  <a:lnTo>
                    <a:pt x="6" y="181"/>
                  </a:lnTo>
                  <a:lnTo>
                    <a:pt x="2" y="151"/>
                  </a:lnTo>
                  <a:lnTo>
                    <a:pt x="0" y="120"/>
                  </a:lnTo>
                  <a:lnTo>
                    <a:pt x="2" y="92"/>
                  </a:lnTo>
                  <a:lnTo>
                    <a:pt x="6" y="67"/>
                  </a:lnTo>
                  <a:lnTo>
                    <a:pt x="11" y="44"/>
                  </a:lnTo>
                  <a:lnTo>
                    <a:pt x="15" y="25"/>
                  </a:lnTo>
                  <a:lnTo>
                    <a:pt x="21" y="14"/>
                  </a:lnTo>
                  <a:lnTo>
                    <a:pt x="25" y="6"/>
                  </a:lnTo>
                  <a:lnTo>
                    <a:pt x="27" y="2"/>
                  </a:lnTo>
                  <a:lnTo>
                    <a:pt x="42" y="0"/>
                  </a:lnTo>
                  <a:close/>
                </a:path>
              </a:pathLst>
            </a:custGeom>
            <a:solidFill>
              <a:srgbClr val="000000"/>
            </a:solidFill>
            <a:ln w="9525">
              <a:noFill/>
              <a:round/>
              <a:headEnd/>
              <a:tailEnd/>
            </a:ln>
          </p:spPr>
          <p:txBody>
            <a:bodyPr/>
            <a:lstStyle/>
            <a:p>
              <a:endParaRPr lang="en-GB"/>
            </a:p>
          </p:txBody>
        </p:sp>
        <p:sp>
          <p:nvSpPr>
            <p:cNvPr id="7292" name="Freeform 265"/>
            <p:cNvSpPr>
              <a:spLocks/>
            </p:cNvSpPr>
            <p:nvPr/>
          </p:nvSpPr>
          <p:spPr bwMode="auto">
            <a:xfrm>
              <a:off x="3062" y="1832"/>
              <a:ext cx="52" cy="235"/>
            </a:xfrm>
            <a:custGeom>
              <a:avLst/>
              <a:gdLst>
                <a:gd name="T0" fmla="*/ 2 w 102"/>
                <a:gd name="T1" fmla="*/ 5 h 469"/>
                <a:gd name="T2" fmla="*/ 2 w 102"/>
                <a:gd name="T3" fmla="*/ 6 h 469"/>
                <a:gd name="T4" fmla="*/ 2 w 102"/>
                <a:gd name="T5" fmla="*/ 6 h 469"/>
                <a:gd name="T6" fmla="*/ 2 w 102"/>
                <a:gd name="T7" fmla="*/ 7 h 469"/>
                <a:gd name="T8" fmla="*/ 1 w 102"/>
                <a:gd name="T9" fmla="*/ 7 h 469"/>
                <a:gd name="T10" fmla="*/ 1 w 102"/>
                <a:gd name="T11" fmla="*/ 7 h 469"/>
                <a:gd name="T12" fmla="*/ 1 w 102"/>
                <a:gd name="T13" fmla="*/ 8 h 469"/>
                <a:gd name="T14" fmla="*/ 1 w 102"/>
                <a:gd name="T15" fmla="*/ 8 h 469"/>
                <a:gd name="T16" fmla="*/ 0 w 102"/>
                <a:gd name="T17" fmla="*/ 8 h 469"/>
                <a:gd name="T18" fmla="*/ 1 w 102"/>
                <a:gd name="T19" fmla="*/ 8 h 469"/>
                <a:gd name="T20" fmla="*/ 1 w 102"/>
                <a:gd name="T21" fmla="*/ 8 h 469"/>
                <a:gd name="T22" fmla="*/ 1 w 102"/>
                <a:gd name="T23" fmla="*/ 7 h 469"/>
                <a:gd name="T24" fmla="*/ 1 w 102"/>
                <a:gd name="T25" fmla="*/ 7 h 469"/>
                <a:gd name="T26" fmla="*/ 1 w 102"/>
                <a:gd name="T27" fmla="*/ 6 h 469"/>
                <a:gd name="T28" fmla="*/ 2 w 102"/>
                <a:gd name="T29" fmla="*/ 6 h 469"/>
                <a:gd name="T30" fmla="*/ 2 w 102"/>
                <a:gd name="T31" fmla="*/ 5 h 469"/>
                <a:gd name="T32" fmla="*/ 2 w 102"/>
                <a:gd name="T33" fmla="*/ 5 h 469"/>
                <a:gd name="T34" fmla="*/ 2 w 102"/>
                <a:gd name="T35" fmla="*/ 4 h 469"/>
                <a:gd name="T36" fmla="*/ 2 w 102"/>
                <a:gd name="T37" fmla="*/ 4 h 469"/>
                <a:gd name="T38" fmla="*/ 1 w 102"/>
                <a:gd name="T39" fmla="*/ 3 h 469"/>
                <a:gd name="T40" fmla="*/ 1 w 102"/>
                <a:gd name="T41" fmla="*/ 3 h 469"/>
                <a:gd name="T42" fmla="*/ 1 w 102"/>
                <a:gd name="T43" fmla="*/ 2 h 469"/>
                <a:gd name="T44" fmla="*/ 1 w 102"/>
                <a:gd name="T45" fmla="*/ 2 h 469"/>
                <a:gd name="T46" fmla="*/ 1 w 102"/>
                <a:gd name="T47" fmla="*/ 1 h 469"/>
                <a:gd name="T48" fmla="*/ 1 w 102"/>
                <a:gd name="T49" fmla="*/ 0 h 469"/>
                <a:gd name="T50" fmla="*/ 1 w 102"/>
                <a:gd name="T51" fmla="*/ 1 h 469"/>
                <a:gd name="T52" fmla="*/ 1 w 102"/>
                <a:gd name="T53" fmla="*/ 2 h 469"/>
                <a:gd name="T54" fmla="*/ 1 w 102"/>
                <a:gd name="T55" fmla="*/ 2 h 469"/>
                <a:gd name="T56" fmla="*/ 2 w 102"/>
                <a:gd name="T57" fmla="*/ 3 h 469"/>
                <a:gd name="T58" fmla="*/ 2 w 102"/>
                <a:gd name="T59" fmla="*/ 4 h 469"/>
                <a:gd name="T60" fmla="*/ 2 w 102"/>
                <a:gd name="T61" fmla="*/ 4 h 469"/>
                <a:gd name="T62" fmla="*/ 2 w 102"/>
                <a:gd name="T63" fmla="*/ 5 h 469"/>
                <a:gd name="T64" fmla="*/ 2 w 102"/>
                <a:gd name="T65" fmla="*/ 5 h 469"/>
                <a:gd name="T66" fmla="*/ 2 w 102"/>
                <a:gd name="T67" fmla="*/ 5 h 46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02"/>
                <a:gd name="T103" fmla="*/ 0 h 469"/>
                <a:gd name="T104" fmla="*/ 102 w 102"/>
                <a:gd name="T105" fmla="*/ 469 h 46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02" h="469">
                  <a:moveTo>
                    <a:pt x="102" y="298"/>
                  </a:moveTo>
                  <a:lnTo>
                    <a:pt x="95" y="329"/>
                  </a:lnTo>
                  <a:lnTo>
                    <a:pt x="83" y="359"/>
                  </a:lnTo>
                  <a:lnTo>
                    <a:pt x="68" y="389"/>
                  </a:lnTo>
                  <a:lnTo>
                    <a:pt x="49" y="416"/>
                  </a:lnTo>
                  <a:lnTo>
                    <a:pt x="30" y="437"/>
                  </a:lnTo>
                  <a:lnTo>
                    <a:pt x="15" y="454"/>
                  </a:lnTo>
                  <a:lnTo>
                    <a:pt x="3" y="465"/>
                  </a:lnTo>
                  <a:lnTo>
                    <a:pt x="0" y="469"/>
                  </a:lnTo>
                  <a:lnTo>
                    <a:pt x="1" y="463"/>
                  </a:lnTo>
                  <a:lnTo>
                    <a:pt x="11" y="452"/>
                  </a:lnTo>
                  <a:lnTo>
                    <a:pt x="22" y="433"/>
                  </a:lnTo>
                  <a:lnTo>
                    <a:pt x="38" y="410"/>
                  </a:lnTo>
                  <a:lnTo>
                    <a:pt x="53" y="380"/>
                  </a:lnTo>
                  <a:lnTo>
                    <a:pt x="66" y="349"/>
                  </a:lnTo>
                  <a:lnTo>
                    <a:pt x="76" y="317"/>
                  </a:lnTo>
                  <a:lnTo>
                    <a:pt x="79" y="287"/>
                  </a:lnTo>
                  <a:lnTo>
                    <a:pt x="76" y="252"/>
                  </a:lnTo>
                  <a:lnTo>
                    <a:pt x="68" y="218"/>
                  </a:lnTo>
                  <a:lnTo>
                    <a:pt x="55" y="180"/>
                  </a:lnTo>
                  <a:lnTo>
                    <a:pt x="41" y="142"/>
                  </a:lnTo>
                  <a:lnTo>
                    <a:pt x="26" y="104"/>
                  </a:lnTo>
                  <a:lnTo>
                    <a:pt x="17" y="68"/>
                  </a:lnTo>
                  <a:lnTo>
                    <a:pt x="9" y="32"/>
                  </a:lnTo>
                  <a:lnTo>
                    <a:pt x="9" y="0"/>
                  </a:lnTo>
                  <a:lnTo>
                    <a:pt x="24" y="45"/>
                  </a:lnTo>
                  <a:lnTo>
                    <a:pt x="40" y="87"/>
                  </a:lnTo>
                  <a:lnTo>
                    <a:pt x="55" y="127"/>
                  </a:lnTo>
                  <a:lnTo>
                    <a:pt x="70" y="163"/>
                  </a:lnTo>
                  <a:lnTo>
                    <a:pt x="83" y="197"/>
                  </a:lnTo>
                  <a:lnTo>
                    <a:pt x="95" y="232"/>
                  </a:lnTo>
                  <a:lnTo>
                    <a:pt x="100" y="264"/>
                  </a:lnTo>
                  <a:lnTo>
                    <a:pt x="102" y="298"/>
                  </a:lnTo>
                  <a:close/>
                </a:path>
              </a:pathLst>
            </a:custGeom>
            <a:solidFill>
              <a:srgbClr val="000000"/>
            </a:solidFill>
            <a:ln w="9525">
              <a:noFill/>
              <a:round/>
              <a:headEnd/>
              <a:tailEnd/>
            </a:ln>
          </p:spPr>
          <p:txBody>
            <a:bodyPr/>
            <a:lstStyle/>
            <a:p>
              <a:endParaRPr lang="en-GB"/>
            </a:p>
          </p:txBody>
        </p:sp>
        <p:sp>
          <p:nvSpPr>
            <p:cNvPr id="7293" name="Freeform 266"/>
            <p:cNvSpPr>
              <a:spLocks/>
            </p:cNvSpPr>
            <p:nvPr/>
          </p:nvSpPr>
          <p:spPr bwMode="auto">
            <a:xfrm>
              <a:off x="2884" y="1719"/>
              <a:ext cx="117" cy="33"/>
            </a:xfrm>
            <a:custGeom>
              <a:avLst/>
              <a:gdLst>
                <a:gd name="T0" fmla="*/ 3 w 236"/>
                <a:gd name="T1" fmla="*/ 0 h 67"/>
                <a:gd name="T2" fmla="*/ 3 w 236"/>
                <a:gd name="T3" fmla="*/ 0 h 67"/>
                <a:gd name="T4" fmla="*/ 3 w 236"/>
                <a:gd name="T5" fmla="*/ 0 h 67"/>
                <a:gd name="T6" fmla="*/ 3 w 236"/>
                <a:gd name="T7" fmla="*/ 0 h 67"/>
                <a:gd name="T8" fmla="*/ 3 w 236"/>
                <a:gd name="T9" fmla="*/ 0 h 67"/>
                <a:gd name="T10" fmla="*/ 3 w 236"/>
                <a:gd name="T11" fmla="*/ 0 h 67"/>
                <a:gd name="T12" fmla="*/ 2 w 236"/>
                <a:gd name="T13" fmla="*/ 0 h 67"/>
                <a:gd name="T14" fmla="*/ 2 w 236"/>
                <a:gd name="T15" fmla="*/ 0 h 67"/>
                <a:gd name="T16" fmla="*/ 2 w 236"/>
                <a:gd name="T17" fmla="*/ 0 h 67"/>
                <a:gd name="T18" fmla="*/ 1 w 236"/>
                <a:gd name="T19" fmla="*/ 0 h 67"/>
                <a:gd name="T20" fmla="*/ 1 w 236"/>
                <a:gd name="T21" fmla="*/ 0 h 67"/>
                <a:gd name="T22" fmla="*/ 1 w 236"/>
                <a:gd name="T23" fmla="*/ 0 h 67"/>
                <a:gd name="T24" fmla="*/ 0 w 236"/>
                <a:gd name="T25" fmla="*/ 0 h 67"/>
                <a:gd name="T26" fmla="*/ 0 w 236"/>
                <a:gd name="T27" fmla="*/ 0 h 67"/>
                <a:gd name="T28" fmla="*/ 0 w 236"/>
                <a:gd name="T29" fmla="*/ 0 h 67"/>
                <a:gd name="T30" fmla="*/ 0 w 236"/>
                <a:gd name="T31" fmla="*/ 1 h 67"/>
                <a:gd name="T32" fmla="*/ 0 w 236"/>
                <a:gd name="T33" fmla="*/ 1 h 67"/>
                <a:gd name="T34" fmla="*/ 0 w 236"/>
                <a:gd name="T35" fmla="*/ 1 h 67"/>
                <a:gd name="T36" fmla="*/ 0 w 236"/>
                <a:gd name="T37" fmla="*/ 0 h 67"/>
                <a:gd name="T38" fmla="*/ 0 w 236"/>
                <a:gd name="T39" fmla="*/ 0 h 67"/>
                <a:gd name="T40" fmla="*/ 0 w 236"/>
                <a:gd name="T41" fmla="*/ 0 h 67"/>
                <a:gd name="T42" fmla="*/ 0 w 236"/>
                <a:gd name="T43" fmla="*/ 0 h 67"/>
                <a:gd name="T44" fmla="*/ 1 w 236"/>
                <a:gd name="T45" fmla="*/ 0 h 67"/>
                <a:gd name="T46" fmla="*/ 1 w 236"/>
                <a:gd name="T47" fmla="*/ 0 h 67"/>
                <a:gd name="T48" fmla="*/ 1 w 236"/>
                <a:gd name="T49" fmla="*/ 0 h 67"/>
                <a:gd name="T50" fmla="*/ 2 w 236"/>
                <a:gd name="T51" fmla="*/ 0 h 67"/>
                <a:gd name="T52" fmla="*/ 2 w 236"/>
                <a:gd name="T53" fmla="*/ 0 h 67"/>
                <a:gd name="T54" fmla="*/ 3 w 236"/>
                <a:gd name="T55" fmla="*/ 0 h 67"/>
                <a:gd name="T56" fmla="*/ 3 w 236"/>
                <a:gd name="T57" fmla="*/ 0 h 67"/>
                <a:gd name="T58" fmla="*/ 3 w 236"/>
                <a:gd name="T59" fmla="*/ 0 h 67"/>
                <a:gd name="T60" fmla="*/ 3 w 236"/>
                <a:gd name="T61" fmla="*/ 0 h 67"/>
                <a:gd name="T62" fmla="*/ 3 w 236"/>
                <a:gd name="T63" fmla="*/ 0 h 67"/>
                <a:gd name="T64" fmla="*/ 3 w 236"/>
                <a:gd name="T65" fmla="*/ 0 h 67"/>
                <a:gd name="T66" fmla="*/ 3 w 236"/>
                <a:gd name="T67" fmla="*/ 0 h 6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36"/>
                <a:gd name="T103" fmla="*/ 0 h 67"/>
                <a:gd name="T104" fmla="*/ 236 w 236"/>
                <a:gd name="T105" fmla="*/ 67 h 6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36" h="67">
                  <a:moveTo>
                    <a:pt x="236" y="59"/>
                  </a:moveTo>
                  <a:lnTo>
                    <a:pt x="234" y="57"/>
                  </a:lnTo>
                  <a:lnTo>
                    <a:pt x="230" y="55"/>
                  </a:lnTo>
                  <a:lnTo>
                    <a:pt x="225" y="52"/>
                  </a:lnTo>
                  <a:lnTo>
                    <a:pt x="217" y="48"/>
                  </a:lnTo>
                  <a:lnTo>
                    <a:pt x="204" y="42"/>
                  </a:lnTo>
                  <a:lnTo>
                    <a:pt x="190" y="38"/>
                  </a:lnTo>
                  <a:lnTo>
                    <a:pt x="171" y="33"/>
                  </a:lnTo>
                  <a:lnTo>
                    <a:pt x="152" y="31"/>
                  </a:lnTo>
                  <a:lnTo>
                    <a:pt x="126" y="27"/>
                  </a:lnTo>
                  <a:lnTo>
                    <a:pt x="101" y="31"/>
                  </a:lnTo>
                  <a:lnTo>
                    <a:pt x="76" y="36"/>
                  </a:lnTo>
                  <a:lnTo>
                    <a:pt x="52" y="44"/>
                  </a:lnTo>
                  <a:lnTo>
                    <a:pt x="31" y="52"/>
                  </a:lnTo>
                  <a:lnTo>
                    <a:pt x="15" y="59"/>
                  </a:lnTo>
                  <a:lnTo>
                    <a:pt x="4" y="65"/>
                  </a:lnTo>
                  <a:lnTo>
                    <a:pt x="0" y="67"/>
                  </a:lnTo>
                  <a:lnTo>
                    <a:pt x="0" y="65"/>
                  </a:lnTo>
                  <a:lnTo>
                    <a:pt x="6" y="57"/>
                  </a:lnTo>
                  <a:lnTo>
                    <a:pt x="14" y="48"/>
                  </a:lnTo>
                  <a:lnTo>
                    <a:pt x="27" y="38"/>
                  </a:lnTo>
                  <a:lnTo>
                    <a:pt x="42" y="25"/>
                  </a:lnTo>
                  <a:lnTo>
                    <a:pt x="65" y="16"/>
                  </a:lnTo>
                  <a:lnTo>
                    <a:pt x="93" y="6"/>
                  </a:lnTo>
                  <a:lnTo>
                    <a:pt x="128" y="2"/>
                  </a:lnTo>
                  <a:lnTo>
                    <a:pt x="160" y="0"/>
                  </a:lnTo>
                  <a:lnTo>
                    <a:pt x="185" y="6"/>
                  </a:lnTo>
                  <a:lnTo>
                    <a:pt x="204" y="14"/>
                  </a:lnTo>
                  <a:lnTo>
                    <a:pt x="217" y="27"/>
                  </a:lnTo>
                  <a:lnTo>
                    <a:pt x="226" y="38"/>
                  </a:lnTo>
                  <a:lnTo>
                    <a:pt x="232" y="48"/>
                  </a:lnTo>
                  <a:lnTo>
                    <a:pt x="236" y="55"/>
                  </a:lnTo>
                  <a:lnTo>
                    <a:pt x="236" y="59"/>
                  </a:lnTo>
                  <a:close/>
                </a:path>
              </a:pathLst>
            </a:custGeom>
            <a:solidFill>
              <a:srgbClr val="000000"/>
            </a:solidFill>
            <a:ln w="9525">
              <a:noFill/>
              <a:round/>
              <a:headEnd/>
              <a:tailEnd/>
            </a:ln>
          </p:spPr>
          <p:txBody>
            <a:bodyPr/>
            <a:lstStyle/>
            <a:p>
              <a:endParaRPr lang="en-GB"/>
            </a:p>
          </p:txBody>
        </p:sp>
        <p:sp>
          <p:nvSpPr>
            <p:cNvPr id="7294" name="Freeform 267"/>
            <p:cNvSpPr>
              <a:spLocks/>
            </p:cNvSpPr>
            <p:nvPr/>
          </p:nvSpPr>
          <p:spPr bwMode="auto">
            <a:xfrm>
              <a:off x="3011" y="1757"/>
              <a:ext cx="23" cy="72"/>
            </a:xfrm>
            <a:custGeom>
              <a:avLst/>
              <a:gdLst>
                <a:gd name="T0" fmla="*/ 0 w 46"/>
                <a:gd name="T1" fmla="*/ 0 h 143"/>
                <a:gd name="T2" fmla="*/ 0 w 46"/>
                <a:gd name="T3" fmla="*/ 1 h 143"/>
                <a:gd name="T4" fmla="*/ 1 w 46"/>
                <a:gd name="T5" fmla="*/ 1 h 143"/>
                <a:gd name="T6" fmla="*/ 1 w 46"/>
                <a:gd name="T7" fmla="*/ 1 h 143"/>
                <a:gd name="T8" fmla="*/ 1 w 46"/>
                <a:gd name="T9" fmla="*/ 1 h 143"/>
                <a:gd name="T10" fmla="*/ 1 w 46"/>
                <a:gd name="T11" fmla="*/ 1 h 143"/>
                <a:gd name="T12" fmla="*/ 1 w 46"/>
                <a:gd name="T13" fmla="*/ 1 h 143"/>
                <a:gd name="T14" fmla="*/ 1 w 46"/>
                <a:gd name="T15" fmla="*/ 1 h 143"/>
                <a:gd name="T16" fmla="*/ 1 w 46"/>
                <a:gd name="T17" fmla="*/ 2 h 143"/>
                <a:gd name="T18" fmla="*/ 1 w 46"/>
                <a:gd name="T19" fmla="*/ 2 h 143"/>
                <a:gd name="T20" fmla="*/ 1 w 46"/>
                <a:gd name="T21" fmla="*/ 2 h 143"/>
                <a:gd name="T22" fmla="*/ 1 w 46"/>
                <a:gd name="T23" fmla="*/ 2 h 143"/>
                <a:gd name="T24" fmla="*/ 1 w 46"/>
                <a:gd name="T25" fmla="*/ 2 h 143"/>
                <a:gd name="T26" fmla="*/ 1 w 46"/>
                <a:gd name="T27" fmla="*/ 2 h 143"/>
                <a:gd name="T28" fmla="*/ 1 w 46"/>
                <a:gd name="T29" fmla="*/ 2 h 143"/>
                <a:gd name="T30" fmla="*/ 1 w 46"/>
                <a:gd name="T31" fmla="*/ 2 h 143"/>
                <a:gd name="T32" fmla="*/ 1 w 46"/>
                <a:gd name="T33" fmla="*/ 2 h 143"/>
                <a:gd name="T34" fmla="*/ 1 w 46"/>
                <a:gd name="T35" fmla="*/ 3 h 143"/>
                <a:gd name="T36" fmla="*/ 1 w 46"/>
                <a:gd name="T37" fmla="*/ 3 h 143"/>
                <a:gd name="T38" fmla="*/ 1 w 46"/>
                <a:gd name="T39" fmla="*/ 3 h 143"/>
                <a:gd name="T40" fmla="*/ 1 w 46"/>
                <a:gd name="T41" fmla="*/ 3 h 143"/>
                <a:gd name="T42" fmla="*/ 1 w 46"/>
                <a:gd name="T43" fmla="*/ 2 h 143"/>
                <a:gd name="T44" fmla="*/ 1 w 46"/>
                <a:gd name="T45" fmla="*/ 2 h 143"/>
                <a:gd name="T46" fmla="*/ 1 w 46"/>
                <a:gd name="T47" fmla="*/ 2 h 143"/>
                <a:gd name="T48" fmla="*/ 1 w 46"/>
                <a:gd name="T49" fmla="*/ 2 h 143"/>
                <a:gd name="T50" fmla="*/ 1 w 46"/>
                <a:gd name="T51" fmla="*/ 2 h 143"/>
                <a:gd name="T52" fmla="*/ 1 w 46"/>
                <a:gd name="T53" fmla="*/ 1 h 143"/>
                <a:gd name="T54" fmla="*/ 1 w 46"/>
                <a:gd name="T55" fmla="*/ 1 h 143"/>
                <a:gd name="T56" fmla="*/ 1 w 46"/>
                <a:gd name="T57" fmla="*/ 1 h 143"/>
                <a:gd name="T58" fmla="*/ 1 w 46"/>
                <a:gd name="T59" fmla="*/ 1 h 143"/>
                <a:gd name="T60" fmla="*/ 1 w 46"/>
                <a:gd name="T61" fmla="*/ 1 h 143"/>
                <a:gd name="T62" fmla="*/ 1 w 46"/>
                <a:gd name="T63" fmla="*/ 1 h 143"/>
                <a:gd name="T64" fmla="*/ 0 w 46"/>
                <a:gd name="T65" fmla="*/ 0 h 143"/>
                <a:gd name="T66" fmla="*/ 0 w 46"/>
                <a:gd name="T67" fmla="*/ 0 h 143"/>
                <a:gd name="T68" fmla="*/ 0 w 46"/>
                <a:gd name="T69" fmla="*/ 0 h 1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6"/>
                <a:gd name="T106" fmla="*/ 0 h 143"/>
                <a:gd name="T107" fmla="*/ 46 w 46"/>
                <a:gd name="T108" fmla="*/ 143 h 14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6" h="143">
                  <a:moveTo>
                    <a:pt x="0" y="0"/>
                  </a:moveTo>
                  <a:lnTo>
                    <a:pt x="0" y="2"/>
                  </a:lnTo>
                  <a:lnTo>
                    <a:pt x="2" y="6"/>
                  </a:lnTo>
                  <a:lnTo>
                    <a:pt x="6" y="12"/>
                  </a:lnTo>
                  <a:lnTo>
                    <a:pt x="9" y="21"/>
                  </a:lnTo>
                  <a:lnTo>
                    <a:pt x="13" y="31"/>
                  </a:lnTo>
                  <a:lnTo>
                    <a:pt x="17" y="42"/>
                  </a:lnTo>
                  <a:lnTo>
                    <a:pt x="21" y="56"/>
                  </a:lnTo>
                  <a:lnTo>
                    <a:pt x="23" y="71"/>
                  </a:lnTo>
                  <a:lnTo>
                    <a:pt x="21" y="84"/>
                  </a:lnTo>
                  <a:lnTo>
                    <a:pt x="21" y="94"/>
                  </a:lnTo>
                  <a:lnTo>
                    <a:pt x="19" y="103"/>
                  </a:lnTo>
                  <a:lnTo>
                    <a:pt x="17" y="111"/>
                  </a:lnTo>
                  <a:lnTo>
                    <a:pt x="15" y="114"/>
                  </a:lnTo>
                  <a:lnTo>
                    <a:pt x="15" y="118"/>
                  </a:lnTo>
                  <a:lnTo>
                    <a:pt x="13" y="120"/>
                  </a:lnTo>
                  <a:lnTo>
                    <a:pt x="30" y="143"/>
                  </a:lnTo>
                  <a:lnTo>
                    <a:pt x="30" y="141"/>
                  </a:lnTo>
                  <a:lnTo>
                    <a:pt x="32" y="137"/>
                  </a:lnTo>
                  <a:lnTo>
                    <a:pt x="34" y="133"/>
                  </a:lnTo>
                  <a:lnTo>
                    <a:pt x="40" y="126"/>
                  </a:lnTo>
                  <a:lnTo>
                    <a:pt x="42" y="116"/>
                  </a:lnTo>
                  <a:lnTo>
                    <a:pt x="44" y="105"/>
                  </a:lnTo>
                  <a:lnTo>
                    <a:pt x="46" y="90"/>
                  </a:lnTo>
                  <a:lnTo>
                    <a:pt x="46" y="73"/>
                  </a:lnTo>
                  <a:lnTo>
                    <a:pt x="42" y="54"/>
                  </a:lnTo>
                  <a:lnTo>
                    <a:pt x="36" y="38"/>
                  </a:lnTo>
                  <a:lnTo>
                    <a:pt x="28" y="27"/>
                  </a:lnTo>
                  <a:lnTo>
                    <a:pt x="21" y="18"/>
                  </a:lnTo>
                  <a:lnTo>
                    <a:pt x="11" y="10"/>
                  </a:lnTo>
                  <a:lnTo>
                    <a:pt x="6" y="4"/>
                  </a:lnTo>
                  <a:lnTo>
                    <a:pt x="0" y="0"/>
                  </a:lnTo>
                  <a:close/>
                </a:path>
              </a:pathLst>
            </a:custGeom>
            <a:solidFill>
              <a:srgbClr val="000000"/>
            </a:solidFill>
            <a:ln w="9525">
              <a:noFill/>
              <a:round/>
              <a:headEnd/>
              <a:tailEnd/>
            </a:ln>
          </p:spPr>
          <p:txBody>
            <a:bodyPr/>
            <a:lstStyle/>
            <a:p>
              <a:endParaRPr lang="en-GB"/>
            </a:p>
          </p:txBody>
        </p:sp>
        <p:sp>
          <p:nvSpPr>
            <p:cNvPr id="7295" name="Freeform 268"/>
            <p:cNvSpPr>
              <a:spLocks/>
            </p:cNvSpPr>
            <p:nvPr/>
          </p:nvSpPr>
          <p:spPr bwMode="auto">
            <a:xfrm>
              <a:off x="3007" y="1817"/>
              <a:ext cx="26" cy="55"/>
            </a:xfrm>
            <a:custGeom>
              <a:avLst/>
              <a:gdLst>
                <a:gd name="T0" fmla="*/ 1 w 52"/>
                <a:gd name="T1" fmla="*/ 0 h 110"/>
                <a:gd name="T2" fmla="*/ 1 w 52"/>
                <a:gd name="T3" fmla="*/ 1 h 110"/>
                <a:gd name="T4" fmla="*/ 1 w 52"/>
                <a:gd name="T5" fmla="*/ 1 h 110"/>
                <a:gd name="T6" fmla="*/ 1 w 52"/>
                <a:gd name="T7" fmla="*/ 1 h 110"/>
                <a:gd name="T8" fmla="*/ 1 w 52"/>
                <a:gd name="T9" fmla="*/ 1 h 110"/>
                <a:gd name="T10" fmla="*/ 1 w 52"/>
                <a:gd name="T11" fmla="*/ 1 h 110"/>
                <a:gd name="T12" fmla="*/ 1 w 52"/>
                <a:gd name="T13" fmla="*/ 1 h 110"/>
                <a:gd name="T14" fmla="*/ 1 w 52"/>
                <a:gd name="T15" fmla="*/ 1 h 110"/>
                <a:gd name="T16" fmla="*/ 1 w 52"/>
                <a:gd name="T17" fmla="*/ 1 h 110"/>
                <a:gd name="T18" fmla="*/ 1 w 52"/>
                <a:gd name="T19" fmla="*/ 2 h 110"/>
                <a:gd name="T20" fmla="*/ 1 w 52"/>
                <a:gd name="T21" fmla="*/ 2 h 110"/>
                <a:gd name="T22" fmla="*/ 1 w 52"/>
                <a:gd name="T23" fmla="*/ 2 h 110"/>
                <a:gd name="T24" fmla="*/ 1 w 52"/>
                <a:gd name="T25" fmla="*/ 2 h 110"/>
                <a:gd name="T26" fmla="*/ 1 w 52"/>
                <a:gd name="T27" fmla="*/ 2 h 110"/>
                <a:gd name="T28" fmla="*/ 0 w 52"/>
                <a:gd name="T29" fmla="*/ 2 h 110"/>
                <a:gd name="T30" fmla="*/ 0 w 52"/>
                <a:gd name="T31" fmla="*/ 2 h 110"/>
                <a:gd name="T32" fmla="*/ 0 w 52"/>
                <a:gd name="T33" fmla="*/ 2 h 110"/>
                <a:gd name="T34" fmla="*/ 1 w 52"/>
                <a:gd name="T35" fmla="*/ 2 h 110"/>
                <a:gd name="T36" fmla="*/ 1 w 52"/>
                <a:gd name="T37" fmla="*/ 2 h 110"/>
                <a:gd name="T38" fmla="*/ 1 w 52"/>
                <a:gd name="T39" fmla="*/ 2 h 110"/>
                <a:gd name="T40" fmla="*/ 1 w 52"/>
                <a:gd name="T41" fmla="*/ 2 h 110"/>
                <a:gd name="T42" fmla="*/ 1 w 52"/>
                <a:gd name="T43" fmla="*/ 2 h 110"/>
                <a:gd name="T44" fmla="*/ 1 w 52"/>
                <a:gd name="T45" fmla="*/ 1 h 110"/>
                <a:gd name="T46" fmla="*/ 1 w 52"/>
                <a:gd name="T47" fmla="*/ 1 h 110"/>
                <a:gd name="T48" fmla="*/ 1 w 52"/>
                <a:gd name="T49" fmla="*/ 1 h 110"/>
                <a:gd name="T50" fmla="*/ 1 w 52"/>
                <a:gd name="T51" fmla="*/ 1 h 110"/>
                <a:gd name="T52" fmla="*/ 1 w 52"/>
                <a:gd name="T53" fmla="*/ 1 h 110"/>
                <a:gd name="T54" fmla="*/ 1 w 52"/>
                <a:gd name="T55" fmla="*/ 1 h 110"/>
                <a:gd name="T56" fmla="*/ 1 w 52"/>
                <a:gd name="T57" fmla="*/ 0 h 110"/>
                <a:gd name="T58" fmla="*/ 1 w 52"/>
                <a:gd name="T59" fmla="*/ 0 h 110"/>
                <a:gd name="T60" fmla="*/ 1 w 52"/>
                <a:gd name="T61" fmla="*/ 0 h 110"/>
                <a:gd name="T62" fmla="*/ 1 w 52"/>
                <a:gd name="T63" fmla="*/ 0 h 110"/>
                <a:gd name="T64" fmla="*/ 1 w 52"/>
                <a:gd name="T65" fmla="*/ 0 h 1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2"/>
                <a:gd name="T100" fmla="*/ 0 h 110"/>
                <a:gd name="T101" fmla="*/ 52 w 52"/>
                <a:gd name="T102" fmla="*/ 110 h 1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2" h="110">
                  <a:moveTo>
                    <a:pt x="10" y="0"/>
                  </a:moveTo>
                  <a:lnTo>
                    <a:pt x="14" y="4"/>
                  </a:lnTo>
                  <a:lnTo>
                    <a:pt x="16" y="8"/>
                  </a:lnTo>
                  <a:lnTo>
                    <a:pt x="19" y="15"/>
                  </a:lnTo>
                  <a:lnTo>
                    <a:pt x="21" y="21"/>
                  </a:lnTo>
                  <a:lnTo>
                    <a:pt x="25" y="29"/>
                  </a:lnTo>
                  <a:lnTo>
                    <a:pt x="25" y="38"/>
                  </a:lnTo>
                  <a:lnTo>
                    <a:pt x="25" y="48"/>
                  </a:lnTo>
                  <a:lnTo>
                    <a:pt x="23" y="55"/>
                  </a:lnTo>
                  <a:lnTo>
                    <a:pt x="19" y="67"/>
                  </a:lnTo>
                  <a:lnTo>
                    <a:pt x="16" y="76"/>
                  </a:lnTo>
                  <a:lnTo>
                    <a:pt x="12" y="88"/>
                  </a:lnTo>
                  <a:lnTo>
                    <a:pt x="6" y="97"/>
                  </a:lnTo>
                  <a:lnTo>
                    <a:pt x="2" y="105"/>
                  </a:lnTo>
                  <a:lnTo>
                    <a:pt x="0" y="109"/>
                  </a:lnTo>
                  <a:lnTo>
                    <a:pt x="0" y="110"/>
                  </a:lnTo>
                  <a:lnTo>
                    <a:pt x="8" y="107"/>
                  </a:lnTo>
                  <a:lnTo>
                    <a:pt x="16" y="103"/>
                  </a:lnTo>
                  <a:lnTo>
                    <a:pt x="25" y="95"/>
                  </a:lnTo>
                  <a:lnTo>
                    <a:pt x="35" y="86"/>
                  </a:lnTo>
                  <a:lnTo>
                    <a:pt x="42" y="74"/>
                  </a:lnTo>
                  <a:lnTo>
                    <a:pt x="48" y="61"/>
                  </a:lnTo>
                  <a:lnTo>
                    <a:pt x="52" y="44"/>
                  </a:lnTo>
                  <a:lnTo>
                    <a:pt x="50" y="27"/>
                  </a:lnTo>
                  <a:lnTo>
                    <a:pt x="46" y="17"/>
                  </a:lnTo>
                  <a:lnTo>
                    <a:pt x="38" y="8"/>
                  </a:lnTo>
                  <a:lnTo>
                    <a:pt x="33" y="4"/>
                  </a:lnTo>
                  <a:lnTo>
                    <a:pt x="23" y="0"/>
                  </a:lnTo>
                  <a:lnTo>
                    <a:pt x="17" y="0"/>
                  </a:lnTo>
                  <a:lnTo>
                    <a:pt x="12" y="0"/>
                  </a:lnTo>
                  <a:lnTo>
                    <a:pt x="10" y="0"/>
                  </a:lnTo>
                  <a:close/>
                </a:path>
              </a:pathLst>
            </a:custGeom>
            <a:solidFill>
              <a:srgbClr val="000000"/>
            </a:solidFill>
            <a:ln w="9525">
              <a:noFill/>
              <a:round/>
              <a:headEnd/>
              <a:tailEnd/>
            </a:ln>
          </p:spPr>
          <p:txBody>
            <a:bodyPr/>
            <a:lstStyle/>
            <a:p>
              <a:endParaRPr lang="en-GB"/>
            </a:p>
          </p:txBody>
        </p:sp>
        <p:sp>
          <p:nvSpPr>
            <p:cNvPr id="7296" name="Freeform 269"/>
            <p:cNvSpPr>
              <a:spLocks/>
            </p:cNvSpPr>
            <p:nvPr/>
          </p:nvSpPr>
          <p:spPr bwMode="auto">
            <a:xfrm>
              <a:off x="3017" y="1885"/>
              <a:ext cx="28" cy="101"/>
            </a:xfrm>
            <a:custGeom>
              <a:avLst/>
              <a:gdLst>
                <a:gd name="T0" fmla="*/ 0 w 57"/>
                <a:gd name="T1" fmla="*/ 0 h 204"/>
                <a:gd name="T2" fmla="*/ 0 w 57"/>
                <a:gd name="T3" fmla="*/ 0 h 204"/>
                <a:gd name="T4" fmla="*/ 0 w 57"/>
                <a:gd name="T5" fmla="*/ 0 h 204"/>
                <a:gd name="T6" fmla="*/ 0 w 57"/>
                <a:gd name="T7" fmla="*/ 0 h 204"/>
                <a:gd name="T8" fmla="*/ 0 w 57"/>
                <a:gd name="T9" fmla="*/ 0 h 204"/>
                <a:gd name="T10" fmla="*/ 0 w 57"/>
                <a:gd name="T11" fmla="*/ 0 h 204"/>
                <a:gd name="T12" fmla="*/ 0 w 57"/>
                <a:gd name="T13" fmla="*/ 0 h 204"/>
                <a:gd name="T14" fmla="*/ 0 w 57"/>
                <a:gd name="T15" fmla="*/ 1 h 204"/>
                <a:gd name="T16" fmla="*/ 0 w 57"/>
                <a:gd name="T17" fmla="*/ 1 h 204"/>
                <a:gd name="T18" fmla="*/ 0 w 57"/>
                <a:gd name="T19" fmla="*/ 1 h 204"/>
                <a:gd name="T20" fmla="*/ 0 w 57"/>
                <a:gd name="T21" fmla="*/ 2 h 204"/>
                <a:gd name="T22" fmla="*/ 0 w 57"/>
                <a:gd name="T23" fmla="*/ 2 h 204"/>
                <a:gd name="T24" fmla="*/ 0 w 57"/>
                <a:gd name="T25" fmla="*/ 2 h 204"/>
                <a:gd name="T26" fmla="*/ 0 w 57"/>
                <a:gd name="T27" fmla="*/ 2 h 204"/>
                <a:gd name="T28" fmla="*/ 0 w 57"/>
                <a:gd name="T29" fmla="*/ 2 h 204"/>
                <a:gd name="T30" fmla="*/ 0 w 57"/>
                <a:gd name="T31" fmla="*/ 3 h 204"/>
                <a:gd name="T32" fmla="*/ 0 w 57"/>
                <a:gd name="T33" fmla="*/ 3 h 204"/>
                <a:gd name="T34" fmla="*/ 0 w 57"/>
                <a:gd name="T35" fmla="*/ 3 h 204"/>
                <a:gd name="T36" fmla="*/ 0 w 57"/>
                <a:gd name="T37" fmla="*/ 3 h 204"/>
                <a:gd name="T38" fmla="*/ 0 w 57"/>
                <a:gd name="T39" fmla="*/ 3 h 204"/>
                <a:gd name="T40" fmla="*/ 0 w 57"/>
                <a:gd name="T41" fmla="*/ 2 h 204"/>
                <a:gd name="T42" fmla="*/ 0 w 57"/>
                <a:gd name="T43" fmla="*/ 2 h 204"/>
                <a:gd name="T44" fmla="*/ 0 w 57"/>
                <a:gd name="T45" fmla="*/ 2 h 204"/>
                <a:gd name="T46" fmla="*/ 0 w 57"/>
                <a:gd name="T47" fmla="*/ 2 h 204"/>
                <a:gd name="T48" fmla="*/ 0 w 57"/>
                <a:gd name="T49" fmla="*/ 1 h 204"/>
                <a:gd name="T50" fmla="*/ 0 w 57"/>
                <a:gd name="T51" fmla="*/ 1 h 204"/>
                <a:gd name="T52" fmla="*/ 0 w 57"/>
                <a:gd name="T53" fmla="*/ 1 h 204"/>
                <a:gd name="T54" fmla="*/ 0 w 57"/>
                <a:gd name="T55" fmla="*/ 0 h 204"/>
                <a:gd name="T56" fmla="*/ 0 w 57"/>
                <a:gd name="T57" fmla="*/ 0 h 204"/>
                <a:gd name="T58" fmla="*/ 0 w 57"/>
                <a:gd name="T59" fmla="*/ 0 h 204"/>
                <a:gd name="T60" fmla="*/ 0 w 57"/>
                <a:gd name="T61" fmla="*/ 0 h 204"/>
                <a:gd name="T62" fmla="*/ 0 w 57"/>
                <a:gd name="T63" fmla="*/ 0 h 204"/>
                <a:gd name="T64" fmla="*/ 0 w 57"/>
                <a:gd name="T65" fmla="*/ 0 h 204"/>
                <a:gd name="T66" fmla="*/ 0 w 57"/>
                <a:gd name="T67" fmla="*/ 0 h 20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7"/>
                <a:gd name="T103" fmla="*/ 0 h 204"/>
                <a:gd name="T104" fmla="*/ 57 w 57"/>
                <a:gd name="T105" fmla="*/ 204 h 20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7" h="204">
                  <a:moveTo>
                    <a:pt x="10" y="0"/>
                  </a:moveTo>
                  <a:lnTo>
                    <a:pt x="10" y="2"/>
                  </a:lnTo>
                  <a:lnTo>
                    <a:pt x="10" y="8"/>
                  </a:lnTo>
                  <a:lnTo>
                    <a:pt x="12" y="15"/>
                  </a:lnTo>
                  <a:lnTo>
                    <a:pt x="14" y="29"/>
                  </a:lnTo>
                  <a:lnTo>
                    <a:pt x="16" y="40"/>
                  </a:lnTo>
                  <a:lnTo>
                    <a:pt x="19" y="57"/>
                  </a:lnTo>
                  <a:lnTo>
                    <a:pt x="23" y="74"/>
                  </a:lnTo>
                  <a:lnTo>
                    <a:pt x="27" y="93"/>
                  </a:lnTo>
                  <a:lnTo>
                    <a:pt x="31" y="110"/>
                  </a:lnTo>
                  <a:lnTo>
                    <a:pt x="35" y="129"/>
                  </a:lnTo>
                  <a:lnTo>
                    <a:pt x="40" y="148"/>
                  </a:lnTo>
                  <a:lnTo>
                    <a:pt x="46" y="166"/>
                  </a:lnTo>
                  <a:lnTo>
                    <a:pt x="50" y="181"/>
                  </a:lnTo>
                  <a:lnTo>
                    <a:pt x="54" y="192"/>
                  </a:lnTo>
                  <a:lnTo>
                    <a:pt x="55" y="200"/>
                  </a:lnTo>
                  <a:lnTo>
                    <a:pt x="57" y="204"/>
                  </a:lnTo>
                  <a:lnTo>
                    <a:pt x="55" y="202"/>
                  </a:lnTo>
                  <a:lnTo>
                    <a:pt x="52" y="200"/>
                  </a:lnTo>
                  <a:lnTo>
                    <a:pt x="46" y="194"/>
                  </a:lnTo>
                  <a:lnTo>
                    <a:pt x="40" y="185"/>
                  </a:lnTo>
                  <a:lnTo>
                    <a:pt x="33" y="171"/>
                  </a:lnTo>
                  <a:lnTo>
                    <a:pt x="23" y="158"/>
                  </a:lnTo>
                  <a:lnTo>
                    <a:pt x="16" y="137"/>
                  </a:lnTo>
                  <a:lnTo>
                    <a:pt x="10" y="114"/>
                  </a:lnTo>
                  <a:lnTo>
                    <a:pt x="4" y="90"/>
                  </a:lnTo>
                  <a:lnTo>
                    <a:pt x="0" y="67"/>
                  </a:lnTo>
                  <a:lnTo>
                    <a:pt x="0" y="46"/>
                  </a:lnTo>
                  <a:lnTo>
                    <a:pt x="2" y="31"/>
                  </a:lnTo>
                  <a:lnTo>
                    <a:pt x="4" y="17"/>
                  </a:lnTo>
                  <a:lnTo>
                    <a:pt x="6" y="8"/>
                  </a:lnTo>
                  <a:lnTo>
                    <a:pt x="8" y="2"/>
                  </a:lnTo>
                  <a:lnTo>
                    <a:pt x="10" y="0"/>
                  </a:lnTo>
                  <a:close/>
                </a:path>
              </a:pathLst>
            </a:custGeom>
            <a:solidFill>
              <a:srgbClr val="000000"/>
            </a:solidFill>
            <a:ln w="9525">
              <a:noFill/>
              <a:round/>
              <a:headEnd/>
              <a:tailEnd/>
            </a:ln>
          </p:spPr>
          <p:txBody>
            <a:bodyPr/>
            <a:lstStyle/>
            <a:p>
              <a:endParaRPr lang="en-GB"/>
            </a:p>
          </p:txBody>
        </p:sp>
        <p:sp>
          <p:nvSpPr>
            <p:cNvPr id="7297" name="Freeform 270"/>
            <p:cNvSpPr>
              <a:spLocks/>
            </p:cNvSpPr>
            <p:nvPr/>
          </p:nvSpPr>
          <p:spPr bwMode="auto">
            <a:xfrm>
              <a:off x="2825" y="1761"/>
              <a:ext cx="60" cy="69"/>
            </a:xfrm>
            <a:custGeom>
              <a:avLst/>
              <a:gdLst>
                <a:gd name="T0" fmla="*/ 2 w 120"/>
                <a:gd name="T1" fmla="*/ 0 h 139"/>
                <a:gd name="T2" fmla="*/ 2 w 120"/>
                <a:gd name="T3" fmla="*/ 0 h 139"/>
                <a:gd name="T4" fmla="*/ 2 w 120"/>
                <a:gd name="T5" fmla="*/ 0 h 139"/>
                <a:gd name="T6" fmla="*/ 2 w 120"/>
                <a:gd name="T7" fmla="*/ 0 h 139"/>
                <a:gd name="T8" fmla="*/ 2 w 120"/>
                <a:gd name="T9" fmla="*/ 0 h 139"/>
                <a:gd name="T10" fmla="*/ 2 w 120"/>
                <a:gd name="T11" fmla="*/ 0 h 139"/>
                <a:gd name="T12" fmla="*/ 1 w 120"/>
                <a:gd name="T13" fmla="*/ 0 h 139"/>
                <a:gd name="T14" fmla="*/ 1 w 120"/>
                <a:gd name="T15" fmla="*/ 0 h 139"/>
                <a:gd name="T16" fmla="*/ 1 w 120"/>
                <a:gd name="T17" fmla="*/ 1 h 139"/>
                <a:gd name="T18" fmla="*/ 1 w 120"/>
                <a:gd name="T19" fmla="*/ 1 h 139"/>
                <a:gd name="T20" fmla="*/ 1 w 120"/>
                <a:gd name="T21" fmla="*/ 1 h 139"/>
                <a:gd name="T22" fmla="*/ 1 w 120"/>
                <a:gd name="T23" fmla="*/ 1 h 139"/>
                <a:gd name="T24" fmla="*/ 1 w 120"/>
                <a:gd name="T25" fmla="*/ 1 h 139"/>
                <a:gd name="T26" fmla="*/ 1 w 120"/>
                <a:gd name="T27" fmla="*/ 1 h 139"/>
                <a:gd name="T28" fmla="*/ 1 w 120"/>
                <a:gd name="T29" fmla="*/ 2 h 139"/>
                <a:gd name="T30" fmla="*/ 1 w 120"/>
                <a:gd name="T31" fmla="*/ 2 h 139"/>
                <a:gd name="T32" fmla="*/ 1 w 120"/>
                <a:gd name="T33" fmla="*/ 2 h 139"/>
                <a:gd name="T34" fmla="*/ 1 w 120"/>
                <a:gd name="T35" fmla="*/ 2 h 139"/>
                <a:gd name="T36" fmla="*/ 1 w 120"/>
                <a:gd name="T37" fmla="*/ 2 h 139"/>
                <a:gd name="T38" fmla="*/ 1 w 120"/>
                <a:gd name="T39" fmla="*/ 2 h 139"/>
                <a:gd name="T40" fmla="*/ 1 w 120"/>
                <a:gd name="T41" fmla="*/ 1 h 139"/>
                <a:gd name="T42" fmla="*/ 0 w 120"/>
                <a:gd name="T43" fmla="*/ 1 h 139"/>
                <a:gd name="T44" fmla="*/ 0 w 120"/>
                <a:gd name="T45" fmla="*/ 1 h 139"/>
                <a:gd name="T46" fmla="*/ 1 w 120"/>
                <a:gd name="T47" fmla="*/ 1 h 139"/>
                <a:gd name="T48" fmla="*/ 1 w 120"/>
                <a:gd name="T49" fmla="*/ 1 h 139"/>
                <a:gd name="T50" fmla="*/ 1 w 120"/>
                <a:gd name="T51" fmla="*/ 0 h 139"/>
                <a:gd name="T52" fmla="*/ 1 w 120"/>
                <a:gd name="T53" fmla="*/ 0 h 139"/>
                <a:gd name="T54" fmla="*/ 1 w 120"/>
                <a:gd name="T55" fmla="*/ 0 h 139"/>
                <a:gd name="T56" fmla="*/ 2 w 120"/>
                <a:gd name="T57" fmla="*/ 0 h 139"/>
                <a:gd name="T58" fmla="*/ 2 w 120"/>
                <a:gd name="T59" fmla="*/ 0 h 139"/>
                <a:gd name="T60" fmla="*/ 2 w 120"/>
                <a:gd name="T61" fmla="*/ 0 h 139"/>
                <a:gd name="T62" fmla="*/ 2 w 120"/>
                <a:gd name="T63" fmla="*/ 0 h 139"/>
                <a:gd name="T64" fmla="*/ 2 w 120"/>
                <a:gd name="T65" fmla="*/ 0 h 139"/>
                <a:gd name="T66" fmla="*/ 2 w 120"/>
                <a:gd name="T67" fmla="*/ 0 h 13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0"/>
                <a:gd name="T103" fmla="*/ 0 h 139"/>
                <a:gd name="T104" fmla="*/ 120 w 120"/>
                <a:gd name="T105" fmla="*/ 139 h 13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0" h="139">
                  <a:moveTo>
                    <a:pt x="120" y="0"/>
                  </a:moveTo>
                  <a:lnTo>
                    <a:pt x="116" y="2"/>
                  </a:lnTo>
                  <a:lnTo>
                    <a:pt x="109" y="8"/>
                  </a:lnTo>
                  <a:lnTo>
                    <a:pt x="99" y="13"/>
                  </a:lnTo>
                  <a:lnTo>
                    <a:pt x="86" y="23"/>
                  </a:lnTo>
                  <a:lnTo>
                    <a:pt x="73" y="32"/>
                  </a:lnTo>
                  <a:lnTo>
                    <a:pt x="61" y="44"/>
                  </a:lnTo>
                  <a:lnTo>
                    <a:pt x="50" y="53"/>
                  </a:lnTo>
                  <a:lnTo>
                    <a:pt x="42" y="65"/>
                  </a:lnTo>
                  <a:lnTo>
                    <a:pt x="37" y="74"/>
                  </a:lnTo>
                  <a:lnTo>
                    <a:pt x="31" y="86"/>
                  </a:lnTo>
                  <a:lnTo>
                    <a:pt x="27" y="97"/>
                  </a:lnTo>
                  <a:lnTo>
                    <a:pt x="23" y="110"/>
                  </a:lnTo>
                  <a:lnTo>
                    <a:pt x="19" y="120"/>
                  </a:lnTo>
                  <a:lnTo>
                    <a:pt x="17" y="129"/>
                  </a:lnTo>
                  <a:lnTo>
                    <a:pt x="16" y="137"/>
                  </a:lnTo>
                  <a:lnTo>
                    <a:pt x="16" y="139"/>
                  </a:lnTo>
                  <a:lnTo>
                    <a:pt x="14" y="137"/>
                  </a:lnTo>
                  <a:lnTo>
                    <a:pt x="12" y="137"/>
                  </a:lnTo>
                  <a:lnTo>
                    <a:pt x="6" y="131"/>
                  </a:lnTo>
                  <a:lnTo>
                    <a:pt x="4" y="125"/>
                  </a:lnTo>
                  <a:lnTo>
                    <a:pt x="0" y="116"/>
                  </a:lnTo>
                  <a:lnTo>
                    <a:pt x="0" y="103"/>
                  </a:lnTo>
                  <a:lnTo>
                    <a:pt x="4" y="86"/>
                  </a:lnTo>
                  <a:lnTo>
                    <a:pt x="12" y="65"/>
                  </a:lnTo>
                  <a:lnTo>
                    <a:pt x="23" y="42"/>
                  </a:lnTo>
                  <a:lnTo>
                    <a:pt x="40" y="25"/>
                  </a:lnTo>
                  <a:lnTo>
                    <a:pt x="57" y="15"/>
                  </a:lnTo>
                  <a:lnTo>
                    <a:pt x="76" y="8"/>
                  </a:lnTo>
                  <a:lnTo>
                    <a:pt x="92" y="2"/>
                  </a:lnTo>
                  <a:lnTo>
                    <a:pt x="107" y="0"/>
                  </a:lnTo>
                  <a:lnTo>
                    <a:pt x="116" y="0"/>
                  </a:lnTo>
                  <a:lnTo>
                    <a:pt x="120" y="0"/>
                  </a:lnTo>
                  <a:close/>
                </a:path>
              </a:pathLst>
            </a:custGeom>
            <a:solidFill>
              <a:srgbClr val="000000"/>
            </a:solidFill>
            <a:ln w="9525">
              <a:noFill/>
              <a:round/>
              <a:headEnd/>
              <a:tailEnd/>
            </a:ln>
          </p:spPr>
          <p:txBody>
            <a:bodyPr/>
            <a:lstStyle/>
            <a:p>
              <a:endParaRPr lang="en-GB"/>
            </a:p>
          </p:txBody>
        </p:sp>
        <p:sp>
          <p:nvSpPr>
            <p:cNvPr id="7298" name="Freeform 271"/>
            <p:cNvSpPr>
              <a:spLocks/>
            </p:cNvSpPr>
            <p:nvPr/>
          </p:nvSpPr>
          <p:spPr bwMode="auto">
            <a:xfrm>
              <a:off x="2878" y="1840"/>
              <a:ext cx="124" cy="57"/>
            </a:xfrm>
            <a:custGeom>
              <a:avLst/>
              <a:gdLst>
                <a:gd name="T0" fmla="*/ 3 w 249"/>
                <a:gd name="T1" fmla="*/ 0 h 114"/>
                <a:gd name="T2" fmla="*/ 3 w 249"/>
                <a:gd name="T3" fmla="*/ 1 h 114"/>
                <a:gd name="T4" fmla="*/ 3 w 249"/>
                <a:gd name="T5" fmla="*/ 1 h 114"/>
                <a:gd name="T6" fmla="*/ 3 w 249"/>
                <a:gd name="T7" fmla="*/ 1 h 114"/>
                <a:gd name="T8" fmla="*/ 3 w 249"/>
                <a:gd name="T9" fmla="*/ 1 h 114"/>
                <a:gd name="T10" fmla="*/ 3 w 249"/>
                <a:gd name="T11" fmla="*/ 1 h 114"/>
                <a:gd name="T12" fmla="*/ 3 w 249"/>
                <a:gd name="T13" fmla="*/ 2 h 114"/>
                <a:gd name="T14" fmla="*/ 2 w 249"/>
                <a:gd name="T15" fmla="*/ 2 h 114"/>
                <a:gd name="T16" fmla="*/ 2 w 249"/>
                <a:gd name="T17" fmla="*/ 2 h 114"/>
                <a:gd name="T18" fmla="*/ 1 w 249"/>
                <a:gd name="T19" fmla="*/ 2 h 114"/>
                <a:gd name="T20" fmla="*/ 1 w 249"/>
                <a:gd name="T21" fmla="*/ 2 h 114"/>
                <a:gd name="T22" fmla="*/ 1 w 249"/>
                <a:gd name="T23" fmla="*/ 2 h 114"/>
                <a:gd name="T24" fmla="*/ 0 w 249"/>
                <a:gd name="T25" fmla="*/ 2 h 114"/>
                <a:gd name="T26" fmla="*/ 0 w 249"/>
                <a:gd name="T27" fmla="*/ 2 h 114"/>
                <a:gd name="T28" fmla="*/ 0 w 249"/>
                <a:gd name="T29" fmla="*/ 2 h 114"/>
                <a:gd name="T30" fmla="*/ 0 w 249"/>
                <a:gd name="T31" fmla="*/ 2 h 114"/>
                <a:gd name="T32" fmla="*/ 0 w 249"/>
                <a:gd name="T33" fmla="*/ 2 h 114"/>
                <a:gd name="T34" fmla="*/ 0 w 249"/>
                <a:gd name="T35" fmla="*/ 2 h 114"/>
                <a:gd name="T36" fmla="*/ 0 w 249"/>
                <a:gd name="T37" fmla="*/ 2 h 114"/>
                <a:gd name="T38" fmla="*/ 0 w 249"/>
                <a:gd name="T39" fmla="*/ 2 h 114"/>
                <a:gd name="T40" fmla="*/ 0 w 249"/>
                <a:gd name="T41" fmla="*/ 2 h 114"/>
                <a:gd name="T42" fmla="*/ 1 w 249"/>
                <a:gd name="T43" fmla="*/ 2 h 114"/>
                <a:gd name="T44" fmla="*/ 1 w 249"/>
                <a:gd name="T45" fmla="*/ 2 h 114"/>
                <a:gd name="T46" fmla="*/ 1 w 249"/>
                <a:gd name="T47" fmla="*/ 2 h 114"/>
                <a:gd name="T48" fmla="*/ 2 w 249"/>
                <a:gd name="T49" fmla="*/ 2 h 114"/>
                <a:gd name="T50" fmla="*/ 2 w 249"/>
                <a:gd name="T51" fmla="*/ 1 h 114"/>
                <a:gd name="T52" fmla="*/ 3 w 249"/>
                <a:gd name="T53" fmla="*/ 1 h 114"/>
                <a:gd name="T54" fmla="*/ 3 w 249"/>
                <a:gd name="T55" fmla="*/ 1 h 114"/>
                <a:gd name="T56" fmla="*/ 3 w 249"/>
                <a:gd name="T57" fmla="*/ 1 h 114"/>
                <a:gd name="T58" fmla="*/ 3 w 249"/>
                <a:gd name="T59" fmla="*/ 1 h 114"/>
                <a:gd name="T60" fmla="*/ 3 w 249"/>
                <a:gd name="T61" fmla="*/ 1 h 114"/>
                <a:gd name="T62" fmla="*/ 3 w 249"/>
                <a:gd name="T63" fmla="*/ 0 h 114"/>
                <a:gd name="T64" fmla="*/ 3 w 249"/>
                <a:gd name="T65" fmla="*/ 0 h 114"/>
                <a:gd name="T66" fmla="*/ 3 w 249"/>
                <a:gd name="T67" fmla="*/ 0 h 11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49"/>
                <a:gd name="T103" fmla="*/ 0 h 114"/>
                <a:gd name="T104" fmla="*/ 249 w 249"/>
                <a:gd name="T105" fmla="*/ 114 h 11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49" h="114">
                  <a:moveTo>
                    <a:pt x="249" y="0"/>
                  </a:moveTo>
                  <a:lnTo>
                    <a:pt x="247" y="2"/>
                  </a:lnTo>
                  <a:lnTo>
                    <a:pt x="243" y="11"/>
                  </a:lnTo>
                  <a:lnTo>
                    <a:pt x="234" y="25"/>
                  </a:lnTo>
                  <a:lnTo>
                    <a:pt x="224" y="42"/>
                  </a:lnTo>
                  <a:lnTo>
                    <a:pt x="209" y="59"/>
                  </a:lnTo>
                  <a:lnTo>
                    <a:pt x="192" y="78"/>
                  </a:lnTo>
                  <a:lnTo>
                    <a:pt x="171" y="93"/>
                  </a:lnTo>
                  <a:lnTo>
                    <a:pt x="146" y="106"/>
                  </a:lnTo>
                  <a:lnTo>
                    <a:pt x="118" y="112"/>
                  </a:lnTo>
                  <a:lnTo>
                    <a:pt x="91" y="114"/>
                  </a:lnTo>
                  <a:lnTo>
                    <a:pt x="66" y="110"/>
                  </a:lnTo>
                  <a:lnTo>
                    <a:pt x="45" y="106"/>
                  </a:lnTo>
                  <a:lnTo>
                    <a:pt x="26" y="99"/>
                  </a:lnTo>
                  <a:lnTo>
                    <a:pt x="11" y="91"/>
                  </a:lnTo>
                  <a:lnTo>
                    <a:pt x="2" y="85"/>
                  </a:lnTo>
                  <a:lnTo>
                    <a:pt x="0" y="83"/>
                  </a:lnTo>
                  <a:lnTo>
                    <a:pt x="4" y="83"/>
                  </a:lnTo>
                  <a:lnTo>
                    <a:pt x="13" y="87"/>
                  </a:lnTo>
                  <a:lnTo>
                    <a:pt x="28" y="89"/>
                  </a:lnTo>
                  <a:lnTo>
                    <a:pt x="51" y="91"/>
                  </a:lnTo>
                  <a:lnTo>
                    <a:pt x="74" y="91"/>
                  </a:lnTo>
                  <a:lnTo>
                    <a:pt x="101" y="87"/>
                  </a:lnTo>
                  <a:lnTo>
                    <a:pt x="127" y="82"/>
                  </a:lnTo>
                  <a:lnTo>
                    <a:pt x="154" y="68"/>
                  </a:lnTo>
                  <a:lnTo>
                    <a:pt x="177" y="53"/>
                  </a:lnTo>
                  <a:lnTo>
                    <a:pt x="198" y="40"/>
                  </a:lnTo>
                  <a:lnTo>
                    <a:pt x="215" y="28"/>
                  </a:lnTo>
                  <a:lnTo>
                    <a:pt x="228" y="19"/>
                  </a:lnTo>
                  <a:lnTo>
                    <a:pt x="236" y="9"/>
                  </a:lnTo>
                  <a:lnTo>
                    <a:pt x="243" y="4"/>
                  </a:lnTo>
                  <a:lnTo>
                    <a:pt x="247" y="0"/>
                  </a:lnTo>
                  <a:lnTo>
                    <a:pt x="249" y="0"/>
                  </a:lnTo>
                  <a:close/>
                </a:path>
              </a:pathLst>
            </a:custGeom>
            <a:solidFill>
              <a:srgbClr val="000000"/>
            </a:solidFill>
            <a:ln w="9525">
              <a:noFill/>
              <a:round/>
              <a:headEnd/>
              <a:tailEnd/>
            </a:ln>
          </p:spPr>
          <p:txBody>
            <a:bodyPr/>
            <a:lstStyle/>
            <a:p>
              <a:endParaRPr lang="en-GB"/>
            </a:p>
          </p:txBody>
        </p:sp>
        <p:sp>
          <p:nvSpPr>
            <p:cNvPr id="7299" name="Freeform 272"/>
            <p:cNvSpPr>
              <a:spLocks/>
            </p:cNvSpPr>
            <p:nvPr/>
          </p:nvSpPr>
          <p:spPr bwMode="auto">
            <a:xfrm>
              <a:off x="2829" y="1834"/>
              <a:ext cx="43" cy="49"/>
            </a:xfrm>
            <a:custGeom>
              <a:avLst/>
              <a:gdLst>
                <a:gd name="T0" fmla="*/ 1 w 85"/>
                <a:gd name="T1" fmla="*/ 0 h 97"/>
                <a:gd name="T2" fmla="*/ 1 w 85"/>
                <a:gd name="T3" fmla="*/ 0 h 97"/>
                <a:gd name="T4" fmla="*/ 1 w 85"/>
                <a:gd name="T5" fmla="*/ 1 h 97"/>
                <a:gd name="T6" fmla="*/ 1 w 85"/>
                <a:gd name="T7" fmla="*/ 1 h 97"/>
                <a:gd name="T8" fmla="*/ 1 w 85"/>
                <a:gd name="T9" fmla="*/ 1 h 97"/>
                <a:gd name="T10" fmla="*/ 1 w 85"/>
                <a:gd name="T11" fmla="*/ 1 h 97"/>
                <a:gd name="T12" fmla="*/ 1 w 85"/>
                <a:gd name="T13" fmla="*/ 1 h 97"/>
                <a:gd name="T14" fmla="*/ 1 w 85"/>
                <a:gd name="T15" fmla="*/ 1 h 97"/>
                <a:gd name="T16" fmla="*/ 1 w 85"/>
                <a:gd name="T17" fmla="*/ 1 h 97"/>
                <a:gd name="T18" fmla="*/ 1 w 85"/>
                <a:gd name="T19" fmla="*/ 1 h 97"/>
                <a:gd name="T20" fmla="*/ 1 w 85"/>
                <a:gd name="T21" fmla="*/ 2 h 97"/>
                <a:gd name="T22" fmla="*/ 1 w 85"/>
                <a:gd name="T23" fmla="*/ 2 h 97"/>
                <a:gd name="T24" fmla="*/ 2 w 85"/>
                <a:gd name="T25" fmla="*/ 2 h 97"/>
                <a:gd name="T26" fmla="*/ 2 w 85"/>
                <a:gd name="T27" fmla="*/ 2 h 97"/>
                <a:gd name="T28" fmla="*/ 2 w 85"/>
                <a:gd name="T29" fmla="*/ 2 h 97"/>
                <a:gd name="T30" fmla="*/ 2 w 85"/>
                <a:gd name="T31" fmla="*/ 2 h 97"/>
                <a:gd name="T32" fmla="*/ 2 w 85"/>
                <a:gd name="T33" fmla="*/ 2 h 97"/>
                <a:gd name="T34" fmla="*/ 2 w 85"/>
                <a:gd name="T35" fmla="*/ 2 h 97"/>
                <a:gd name="T36" fmla="*/ 2 w 85"/>
                <a:gd name="T37" fmla="*/ 2 h 97"/>
                <a:gd name="T38" fmla="*/ 2 w 85"/>
                <a:gd name="T39" fmla="*/ 2 h 97"/>
                <a:gd name="T40" fmla="*/ 2 w 85"/>
                <a:gd name="T41" fmla="*/ 2 h 97"/>
                <a:gd name="T42" fmla="*/ 1 w 85"/>
                <a:gd name="T43" fmla="*/ 2 h 97"/>
                <a:gd name="T44" fmla="*/ 1 w 85"/>
                <a:gd name="T45" fmla="*/ 2 h 97"/>
                <a:gd name="T46" fmla="*/ 1 w 85"/>
                <a:gd name="T47" fmla="*/ 2 h 97"/>
                <a:gd name="T48" fmla="*/ 1 w 85"/>
                <a:gd name="T49" fmla="*/ 2 h 97"/>
                <a:gd name="T50" fmla="*/ 1 w 85"/>
                <a:gd name="T51" fmla="*/ 1 h 97"/>
                <a:gd name="T52" fmla="*/ 1 w 85"/>
                <a:gd name="T53" fmla="*/ 1 h 97"/>
                <a:gd name="T54" fmla="*/ 0 w 85"/>
                <a:gd name="T55" fmla="*/ 1 h 97"/>
                <a:gd name="T56" fmla="*/ 1 w 85"/>
                <a:gd name="T57" fmla="*/ 1 h 97"/>
                <a:gd name="T58" fmla="*/ 1 w 85"/>
                <a:gd name="T59" fmla="*/ 1 h 97"/>
                <a:gd name="T60" fmla="*/ 1 w 85"/>
                <a:gd name="T61" fmla="*/ 1 h 97"/>
                <a:gd name="T62" fmla="*/ 1 w 85"/>
                <a:gd name="T63" fmla="*/ 0 h 97"/>
                <a:gd name="T64" fmla="*/ 1 w 85"/>
                <a:gd name="T65" fmla="*/ 0 h 97"/>
                <a:gd name="T66" fmla="*/ 1 w 85"/>
                <a:gd name="T67" fmla="*/ 0 h 9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
                <a:gd name="T103" fmla="*/ 0 h 97"/>
                <a:gd name="T104" fmla="*/ 85 w 85"/>
                <a:gd name="T105" fmla="*/ 97 h 9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 h="97">
                  <a:moveTo>
                    <a:pt x="11" y="0"/>
                  </a:moveTo>
                  <a:lnTo>
                    <a:pt x="11" y="0"/>
                  </a:lnTo>
                  <a:lnTo>
                    <a:pt x="13" y="6"/>
                  </a:lnTo>
                  <a:lnTo>
                    <a:pt x="15" y="12"/>
                  </a:lnTo>
                  <a:lnTo>
                    <a:pt x="19" y="21"/>
                  </a:lnTo>
                  <a:lnTo>
                    <a:pt x="23" y="31"/>
                  </a:lnTo>
                  <a:lnTo>
                    <a:pt x="28" y="40"/>
                  </a:lnTo>
                  <a:lnTo>
                    <a:pt x="34" y="48"/>
                  </a:lnTo>
                  <a:lnTo>
                    <a:pt x="40" y="56"/>
                  </a:lnTo>
                  <a:lnTo>
                    <a:pt x="46" y="61"/>
                  </a:lnTo>
                  <a:lnTo>
                    <a:pt x="55" y="69"/>
                  </a:lnTo>
                  <a:lnTo>
                    <a:pt x="61" y="76"/>
                  </a:lnTo>
                  <a:lnTo>
                    <a:pt x="68" y="82"/>
                  </a:lnTo>
                  <a:lnTo>
                    <a:pt x="74" y="88"/>
                  </a:lnTo>
                  <a:lnTo>
                    <a:pt x="80" y="94"/>
                  </a:lnTo>
                  <a:lnTo>
                    <a:pt x="84" y="95"/>
                  </a:lnTo>
                  <a:lnTo>
                    <a:pt x="85" y="97"/>
                  </a:lnTo>
                  <a:lnTo>
                    <a:pt x="84" y="97"/>
                  </a:lnTo>
                  <a:lnTo>
                    <a:pt x="80" y="97"/>
                  </a:lnTo>
                  <a:lnTo>
                    <a:pt x="74" y="97"/>
                  </a:lnTo>
                  <a:lnTo>
                    <a:pt x="66" y="97"/>
                  </a:lnTo>
                  <a:lnTo>
                    <a:pt x="57" y="94"/>
                  </a:lnTo>
                  <a:lnTo>
                    <a:pt x="46" y="90"/>
                  </a:lnTo>
                  <a:lnTo>
                    <a:pt x="34" y="80"/>
                  </a:lnTo>
                  <a:lnTo>
                    <a:pt x="21" y="69"/>
                  </a:lnTo>
                  <a:lnTo>
                    <a:pt x="9" y="52"/>
                  </a:lnTo>
                  <a:lnTo>
                    <a:pt x="2" y="38"/>
                  </a:lnTo>
                  <a:lnTo>
                    <a:pt x="0" y="27"/>
                  </a:lnTo>
                  <a:lnTo>
                    <a:pt x="2" y="18"/>
                  </a:lnTo>
                  <a:lnTo>
                    <a:pt x="2" y="10"/>
                  </a:lnTo>
                  <a:lnTo>
                    <a:pt x="7" y="4"/>
                  </a:lnTo>
                  <a:lnTo>
                    <a:pt x="9" y="0"/>
                  </a:lnTo>
                  <a:lnTo>
                    <a:pt x="11" y="0"/>
                  </a:lnTo>
                  <a:close/>
                </a:path>
              </a:pathLst>
            </a:custGeom>
            <a:solidFill>
              <a:srgbClr val="000000"/>
            </a:solidFill>
            <a:ln w="9525">
              <a:noFill/>
              <a:round/>
              <a:headEnd/>
              <a:tailEnd/>
            </a:ln>
          </p:spPr>
          <p:txBody>
            <a:bodyPr/>
            <a:lstStyle/>
            <a:p>
              <a:endParaRPr lang="en-GB"/>
            </a:p>
          </p:txBody>
        </p:sp>
        <p:sp>
          <p:nvSpPr>
            <p:cNvPr id="7300" name="Freeform 273"/>
            <p:cNvSpPr>
              <a:spLocks/>
            </p:cNvSpPr>
            <p:nvPr/>
          </p:nvSpPr>
          <p:spPr bwMode="auto">
            <a:xfrm>
              <a:off x="2854" y="1872"/>
              <a:ext cx="30" cy="64"/>
            </a:xfrm>
            <a:custGeom>
              <a:avLst/>
              <a:gdLst>
                <a:gd name="T0" fmla="*/ 1 w 59"/>
                <a:gd name="T1" fmla="*/ 1 h 128"/>
                <a:gd name="T2" fmla="*/ 1 w 59"/>
                <a:gd name="T3" fmla="*/ 1 h 128"/>
                <a:gd name="T4" fmla="*/ 1 w 59"/>
                <a:gd name="T5" fmla="*/ 1 h 128"/>
                <a:gd name="T6" fmla="*/ 1 w 59"/>
                <a:gd name="T7" fmla="*/ 1 h 128"/>
                <a:gd name="T8" fmla="*/ 1 w 59"/>
                <a:gd name="T9" fmla="*/ 1 h 128"/>
                <a:gd name="T10" fmla="*/ 1 w 59"/>
                <a:gd name="T11" fmla="*/ 1 h 128"/>
                <a:gd name="T12" fmla="*/ 1 w 59"/>
                <a:gd name="T13" fmla="*/ 1 h 128"/>
                <a:gd name="T14" fmla="*/ 1 w 59"/>
                <a:gd name="T15" fmla="*/ 1 h 128"/>
                <a:gd name="T16" fmla="*/ 1 w 59"/>
                <a:gd name="T17" fmla="*/ 1 h 128"/>
                <a:gd name="T18" fmla="*/ 1 w 59"/>
                <a:gd name="T19" fmla="*/ 1 h 128"/>
                <a:gd name="T20" fmla="*/ 1 w 59"/>
                <a:gd name="T21" fmla="*/ 1 h 128"/>
                <a:gd name="T22" fmla="*/ 1 w 59"/>
                <a:gd name="T23" fmla="*/ 1 h 128"/>
                <a:gd name="T24" fmla="*/ 1 w 59"/>
                <a:gd name="T25" fmla="*/ 1 h 128"/>
                <a:gd name="T26" fmla="*/ 1 w 59"/>
                <a:gd name="T27" fmla="*/ 1 h 128"/>
                <a:gd name="T28" fmla="*/ 1 w 59"/>
                <a:gd name="T29" fmla="*/ 1 h 128"/>
                <a:gd name="T30" fmla="*/ 1 w 59"/>
                <a:gd name="T31" fmla="*/ 1 h 128"/>
                <a:gd name="T32" fmla="*/ 1 w 59"/>
                <a:gd name="T33" fmla="*/ 2 h 128"/>
                <a:gd name="T34" fmla="*/ 1 w 59"/>
                <a:gd name="T35" fmla="*/ 1 h 128"/>
                <a:gd name="T36" fmla="*/ 1 w 59"/>
                <a:gd name="T37" fmla="*/ 1 h 128"/>
                <a:gd name="T38" fmla="*/ 1 w 59"/>
                <a:gd name="T39" fmla="*/ 1 h 128"/>
                <a:gd name="T40" fmla="*/ 1 w 59"/>
                <a:gd name="T41" fmla="*/ 1 h 128"/>
                <a:gd name="T42" fmla="*/ 1 w 59"/>
                <a:gd name="T43" fmla="*/ 1 h 128"/>
                <a:gd name="T44" fmla="*/ 1 w 59"/>
                <a:gd name="T45" fmla="*/ 1 h 128"/>
                <a:gd name="T46" fmla="*/ 1 w 59"/>
                <a:gd name="T47" fmla="*/ 1 h 128"/>
                <a:gd name="T48" fmla="*/ 1 w 59"/>
                <a:gd name="T49" fmla="*/ 1 h 128"/>
                <a:gd name="T50" fmla="*/ 1 w 59"/>
                <a:gd name="T51" fmla="*/ 1 h 128"/>
                <a:gd name="T52" fmla="*/ 1 w 59"/>
                <a:gd name="T53" fmla="*/ 1 h 128"/>
                <a:gd name="T54" fmla="*/ 1 w 59"/>
                <a:gd name="T55" fmla="*/ 1 h 128"/>
                <a:gd name="T56" fmla="*/ 1 w 59"/>
                <a:gd name="T57" fmla="*/ 1 h 128"/>
                <a:gd name="T58" fmla="*/ 0 w 59"/>
                <a:gd name="T59" fmla="*/ 1 h 128"/>
                <a:gd name="T60" fmla="*/ 0 w 59"/>
                <a:gd name="T61" fmla="*/ 1 h 128"/>
                <a:gd name="T62" fmla="*/ 0 w 59"/>
                <a:gd name="T63" fmla="*/ 0 h 128"/>
                <a:gd name="T64" fmla="*/ 1 w 59"/>
                <a:gd name="T65" fmla="*/ 0 h 128"/>
                <a:gd name="T66" fmla="*/ 1 w 59"/>
                <a:gd name="T67" fmla="*/ 1 h 128"/>
                <a:gd name="T68" fmla="*/ 1 w 59"/>
                <a:gd name="T69" fmla="*/ 1 h 12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9"/>
                <a:gd name="T106" fmla="*/ 0 h 128"/>
                <a:gd name="T107" fmla="*/ 59 w 59"/>
                <a:gd name="T108" fmla="*/ 128 h 12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9" h="128">
                  <a:moveTo>
                    <a:pt x="27" y="19"/>
                  </a:moveTo>
                  <a:lnTo>
                    <a:pt x="27" y="21"/>
                  </a:lnTo>
                  <a:lnTo>
                    <a:pt x="27" y="25"/>
                  </a:lnTo>
                  <a:lnTo>
                    <a:pt x="27" y="29"/>
                  </a:lnTo>
                  <a:lnTo>
                    <a:pt x="29" y="37"/>
                  </a:lnTo>
                  <a:lnTo>
                    <a:pt x="31" y="44"/>
                  </a:lnTo>
                  <a:lnTo>
                    <a:pt x="33" y="54"/>
                  </a:lnTo>
                  <a:lnTo>
                    <a:pt x="36" y="65"/>
                  </a:lnTo>
                  <a:lnTo>
                    <a:pt x="40" y="75"/>
                  </a:lnTo>
                  <a:lnTo>
                    <a:pt x="44" y="84"/>
                  </a:lnTo>
                  <a:lnTo>
                    <a:pt x="48" y="94"/>
                  </a:lnTo>
                  <a:lnTo>
                    <a:pt x="50" y="103"/>
                  </a:lnTo>
                  <a:lnTo>
                    <a:pt x="54" y="111"/>
                  </a:lnTo>
                  <a:lnTo>
                    <a:pt x="55" y="116"/>
                  </a:lnTo>
                  <a:lnTo>
                    <a:pt x="57" y="122"/>
                  </a:lnTo>
                  <a:lnTo>
                    <a:pt x="57" y="126"/>
                  </a:lnTo>
                  <a:lnTo>
                    <a:pt x="59" y="128"/>
                  </a:lnTo>
                  <a:lnTo>
                    <a:pt x="57" y="126"/>
                  </a:lnTo>
                  <a:lnTo>
                    <a:pt x="54" y="122"/>
                  </a:lnTo>
                  <a:lnTo>
                    <a:pt x="48" y="118"/>
                  </a:lnTo>
                  <a:lnTo>
                    <a:pt x="42" y="113"/>
                  </a:lnTo>
                  <a:lnTo>
                    <a:pt x="35" y="103"/>
                  </a:lnTo>
                  <a:lnTo>
                    <a:pt x="27" y="94"/>
                  </a:lnTo>
                  <a:lnTo>
                    <a:pt x="19" y="82"/>
                  </a:lnTo>
                  <a:lnTo>
                    <a:pt x="14" y="69"/>
                  </a:lnTo>
                  <a:lnTo>
                    <a:pt x="10" y="54"/>
                  </a:lnTo>
                  <a:lnTo>
                    <a:pt x="6" y="42"/>
                  </a:lnTo>
                  <a:lnTo>
                    <a:pt x="4" y="29"/>
                  </a:lnTo>
                  <a:lnTo>
                    <a:pt x="2" y="19"/>
                  </a:lnTo>
                  <a:lnTo>
                    <a:pt x="0" y="10"/>
                  </a:lnTo>
                  <a:lnTo>
                    <a:pt x="0" y="4"/>
                  </a:lnTo>
                  <a:lnTo>
                    <a:pt x="0" y="0"/>
                  </a:lnTo>
                  <a:lnTo>
                    <a:pt x="2" y="0"/>
                  </a:lnTo>
                  <a:lnTo>
                    <a:pt x="27" y="19"/>
                  </a:lnTo>
                  <a:close/>
                </a:path>
              </a:pathLst>
            </a:custGeom>
            <a:solidFill>
              <a:srgbClr val="000000"/>
            </a:solidFill>
            <a:ln w="9525">
              <a:noFill/>
              <a:round/>
              <a:headEnd/>
              <a:tailEnd/>
            </a:ln>
          </p:spPr>
          <p:txBody>
            <a:bodyPr/>
            <a:lstStyle/>
            <a:p>
              <a:endParaRPr lang="en-GB"/>
            </a:p>
          </p:txBody>
        </p:sp>
        <p:sp>
          <p:nvSpPr>
            <p:cNvPr id="7301" name="Freeform 274"/>
            <p:cNvSpPr>
              <a:spLocks/>
            </p:cNvSpPr>
            <p:nvPr/>
          </p:nvSpPr>
          <p:spPr bwMode="auto">
            <a:xfrm>
              <a:off x="2889" y="1892"/>
              <a:ext cx="24" cy="51"/>
            </a:xfrm>
            <a:custGeom>
              <a:avLst/>
              <a:gdLst>
                <a:gd name="T0" fmla="*/ 0 w 47"/>
                <a:gd name="T1" fmla="*/ 0 h 101"/>
                <a:gd name="T2" fmla="*/ 0 w 47"/>
                <a:gd name="T3" fmla="*/ 0 h 101"/>
                <a:gd name="T4" fmla="*/ 1 w 47"/>
                <a:gd name="T5" fmla="*/ 1 h 101"/>
                <a:gd name="T6" fmla="*/ 1 w 47"/>
                <a:gd name="T7" fmla="*/ 1 h 101"/>
                <a:gd name="T8" fmla="*/ 1 w 47"/>
                <a:gd name="T9" fmla="*/ 1 h 101"/>
                <a:gd name="T10" fmla="*/ 1 w 47"/>
                <a:gd name="T11" fmla="*/ 1 h 101"/>
                <a:gd name="T12" fmla="*/ 1 w 47"/>
                <a:gd name="T13" fmla="*/ 1 h 101"/>
                <a:gd name="T14" fmla="*/ 1 w 47"/>
                <a:gd name="T15" fmla="*/ 1 h 101"/>
                <a:gd name="T16" fmla="*/ 1 w 47"/>
                <a:gd name="T17" fmla="*/ 1 h 101"/>
                <a:gd name="T18" fmla="*/ 1 w 47"/>
                <a:gd name="T19" fmla="*/ 1 h 101"/>
                <a:gd name="T20" fmla="*/ 1 w 47"/>
                <a:gd name="T21" fmla="*/ 1 h 101"/>
                <a:gd name="T22" fmla="*/ 1 w 47"/>
                <a:gd name="T23" fmla="*/ 2 h 101"/>
                <a:gd name="T24" fmla="*/ 1 w 47"/>
                <a:gd name="T25" fmla="*/ 2 h 101"/>
                <a:gd name="T26" fmla="*/ 1 w 47"/>
                <a:gd name="T27" fmla="*/ 2 h 101"/>
                <a:gd name="T28" fmla="*/ 1 w 47"/>
                <a:gd name="T29" fmla="*/ 2 h 101"/>
                <a:gd name="T30" fmla="*/ 1 w 47"/>
                <a:gd name="T31" fmla="*/ 2 h 101"/>
                <a:gd name="T32" fmla="*/ 1 w 47"/>
                <a:gd name="T33" fmla="*/ 2 h 101"/>
                <a:gd name="T34" fmla="*/ 1 w 47"/>
                <a:gd name="T35" fmla="*/ 2 h 101"/>
                <a:gd name="T36" fmla="*/ 1 w 47"/>
                <a:gd name="T37" fmla="*/ 2 h 101"/>
                <a:gd name="T38" fmla="*/ 1 w 47"/>
                <a:gd name="T39" fmla="*/ 2 h 101"/>
                <a:gd name="T40" fmla="*/ 1 w 47"/>
                <a:gd name="T41" fmla="*/ 2 h 101"/>
                <a:gd name="T42" fmla="*/ 1 w 47"/>
                <a:gd name="T43" fmla="*/ 2 h 101"/>
                <a:gd name="T44" fmla="*/ 1 w 47"/>
                <a:gd name="T45" fmla="*/ 2 h 101"/>
                <a:gd name="T46" fmla="*/ 1 w 47"/>
                <a:gd name="T47" fmla="*/ 2 h 101"/>
                <a:gd name="T48" fmla="*/ 1 w 47"/>
                <a:gd name="T49" fmla="*/ 1 h 101"/>
                <a:gd name="T50" fmla="*/ 1 w 47"/>
                <a:gd name="T51" fmla="*/ 1 h 101"/>
                <a:gd name="T52" fmla="*/ 1 w 47"/>
                <a:gd name="T53" fmla="*/ 1 h 101"/>
                <a:gd name="T54" fmla="*/ 1 w 47"/>
                <a:gd name="T55" fmla="*/ 1 h 101"/>
                <a:gd name="T56" fmla="*/ 1 w 47"/>
                <a:gd name="T57" fmla="*/ 1 h 101"/>
                <a:gd name="T58" fmla="*/ 1 w 47"/>
                <a:gd name="T59" fmla="*/ 1 h 101"/>
                <a:gd name="T60" fmla="*/ 1 w 47"/>
                <a:gd name="T61" fmla="*/ 1 h 101"/>
                <a:gd name="T62" fmla="*/ 1 w 47"/>
                <a:gd name="T63" fmla="*/ 0 h 101"/>
                <a:gd name="T64" fmla="*/ 0 w 47"/>
                <a:gd name="T65" fmla="*/ 0 h 101"/>
                <a:gd name="T66" fmla="*/ 0 w 47"/>
                <a:gd name="T67" fmla="*/ 0 h 10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7"/>
                <a:gd name="T103" fmla="*/ 0 h 101"/>
                <a:gd name="T104" fmla="*/ 47 w 47"/>
                <a:gd name="T105" fmla="*/ 101 h 10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7" h="101">
                  <a:moveTo>
                    <a:pt x="0" y="0"/>
                  </a:moveTo>
                  <a:lnTo>
                    <a:pt x="0" y="0"/>
                  </a:lnTo>
                  <a:lnTo>
                    <a:pt x="3" y="4"/>
                  </a:lnTo>
                  <a:lnTo>
                    <a:pt x="5" y="8"/>
                  </a:lnTo>
                  <a:lnTo>
                    <a:pt x="9" y="16"/>
                  </a:lnTo>
                  <a:lnTo>
                    <a:pt x="13" y="23"/>
                  </a:lnTo>
                  <a:lnTo>
                    <a:pt x="17" y="31"/>
                  </a:lnTo>
                  <a:lnTo>
                    <a:pt x="19" y="38"/>
                  </a:lnTo>
                  <a:lnTo>
                    <a:pt x="21" y="46"/>
                  </a:lnTo>
                  <a:lnTo>
                    <a:pt x="22" y="52"/>
                  </a:lnTo>
                  <a:lnTo>
                    <a:pt x="24" y="61"/>
                  </a:lnTo>
                  <a:lnTo>
                    <a:pt x="26" y="71"/>
                  </a:lnTo>
                  <a:lnTo>
                    <a:pt x="28" y="80"/>
                  </a:lnTo>
                  <a:lnTo>
                    <a:pt x="30" y="86"/>
                  </a:lnTo>
                  <a:lnTo>
                    <a:pt x="32" y="94"/>
                  </a:lnTo>
                  <a:lnTo>
                    <a:pt x="34" y="99"/>
                  </a:lnTo>
                  <a:lnTo>
                    <a:pt x="34" y="101"/>
                  </a:lnTo>
                  <a:lnTo>
                    <a:pt x="36" y="99"/>
                  </a:lnTo>
                  <a:lnTo>
                    <a:pt x="38" y="95"/>
                  </a:lnTo>
                  <a:lnTo>
                    <a:pt x="41" y="92"/>
                  </a:lnTo>
                  <a:lnTo>
                    <a:pt x="43" y="84"/>
                  </a:lnTo>
                  <a:lnTo>
                    <a:pt x="45" y="76"/>
                  </a:lnTo>
                  <a:lnTo>
                    <a:pt x="47" y="65"/>
                  </a:lnTo>
                  <a:lnTo>
                    <a:pt x="47" y="52"/>
                  </a:lnTo>
                  <a:lnTo>
                    <a:pt x="43" y="37"/>
                  </a:lnTo>
                  <a:lnTo>
                    <a:pt x="38" y="25"/>
                  </a:lnTo>
                  <a:lnTo>
                    <a:pt x="28" y="16"/>
                  </a:lnTo>
                  <a:lnTo>
                    <a:pt x="21" y="10"/>
                  </a:lnTo>
                  <a:lnTo>
                    <a:pt x="13" y="4"/>
                  </a:lnTo>
                  <a:lnTo>
                    <a:pt x="5" y="2"/>
                  </a:lnTo>
                  <a:lnTo>
                    <a:pt x="2" y="0"/>
                  </a:lnTo>
                  <a:lnTo>
                    <a:pt x="0" y="0"/>
                  </a:lnTo>
                  <a:close/>
                </a:path>
              </a:pathLst>
            </a:custGeom>
            <a:solidFill>
              <a:srgbClr val="000000"/>
            </a:solidFill>
            <a:ln w="9525">
              <a:noFill/>
              <a:round/>
              <a:headEnd/>
              <a:tailEnd/>
            </a:ln>
          </p:spPr>
          <p:txBody>
            <a:bodyPr/>
            <a:lstStyle/>
            <a:p>
              <a:endParaRPr lang="en-GB"/>
            </a:p>
          </p:txBody>
        </p:sp>
        <p:sp>
          <p:nvSpPr>
            <p:cNvPr id="7302" name="Freeform 275"/>
            <p:cNvSpPr>
              <a:spLocks/>
            </p:cNvSpPr>
            <p:nvPr/>
          </p:nvSpPr>
          <p:spPr bwMode="auto">
            <a:xfrm>
              <a:off x="2955" y="1890"/>
              <a:ext cx="55" cy="69"/>
            </a:xfrm>
            <a:custGeom>
              <a:avLst/>
              <a:gdLst>
                <a:gd name="T0" fmla="*/ 2 w 110"/>
                <a:gd name="T1" fmla="*/ 0 h 136"/>
                <a:gd name="T2" fmla="*/ 2 w 110"/>
                <a:gd name="T3" fmla="*/ 0 h 136"/>
                <a:gd name="T4" fmla="*/ 2 w 110"/>
                <a:gd name="T5" fmla="*/ 1 h 136"/>
                <a:gd name="T6" fmla="*/ 2 w 110"/>
                <a:gd name="T7" fmla="*/ 1 h 136"/>
                <a:gd name="T8" fmla="*/ 2 w 110"/>
                <a:gd name="T9" fmla="*/ 1 h 136"/>
                <a:gd name="T10" fmla="*/ 2 w 110"/>
                <a:gd name="T11" fmla="*/ 1 h 136"/>
                <a:gd name="T12" fmla="*/ 2 w 110"/>
                <a:gd name="T13" fmla="*/ 1 h 136"/>
                <a:gd name="T14" fmla="*/ 2 w 110"/>
                <a:gd name="T15" fmla="*/ 2 h 136"/>
                <a:gd name="T16" fmla="*/ 1 w 110"/>
                <a:gd name="T17" fmla="*/ 2 h 136"/>
                <a:gd name="T18" fmla="*/ 1 w 110"/>
                <a:gd name="T19" fmla="*/ 2 h 136"/>
                <a:gd name="T20" fmla="*/ 1 w 110"/>
                <a:gd name="T21" fmla="*/ 2 h 136"/>
                <a:gd name="T22" fmla="*/ 1 w 110"/>
                <a:gd name="T23" fmla="*/ 2 h 136"/>
                <a:gd name="T24" fmla="*/ 1 w 110"/>
                <a:gd name="T25" fmla="*/ 2 h 136"/>
                <a:gd name="T26" fmla="*/ 1 w 110"/>
                <a:gd name="T27" fmla="*/ 3 h 136"/>
                <a:gd name="T28" fmla="*/ 1 w 110"/>
                <a:gd name="T29" fmla="*/ 3 h 136"/>
                <a:gd name="T30" fmla="*/ 0 w 110"/>
                <a:gd name="T31" fmla="*/ 3 h 136"/>
                <a:gd name="T32" fmla="*/ 0 w 110"/>
                <a:gd name="T33" fmla="*/ 3 h 136"/>
                <a:gd name="T34" fmla="*/ 1 w 110"/>
                <a:gd name="T35" fmla="*/ 3 h 136"/>
                <a:gd name="T36" fmla="*/ 1 w 110"/>
                <a:gd name="T37" fmla="*/ 3 h 136"/>
                <a:gd name="T38" fmla="*/ 1 w 110"/>
                <a:gd name="T39" fmla="*/ 3 h 136"/>
                <a:gd name="T40" fmla="*/ 1 w 110"/>
                <a:gd name="T41" fmla="*/ 3 h 136"/>
                <a:gd name="T42" fmla="*/ 1 w 110"/>
                <a:gd name="T43" fmla="*/ 2 h 136"/>
                <a:gd name="T44" fmla="*/ 2 w 110"/>
                <a:gd name="T45" fmla="*/ 2 h 136"/>
                <a:gd name="T46" fmla="*/ 2 w 110"/>
                <a:gd name="T47" fmla="*/ 2 h 136"/>
                <a:gd name="T48" fmla="*/ 2 w 110"/>
                <a:gd name="T49" fmla="*/ 2 h 136"/>
                <a:gd name="T50" fmla="*/ 2 w 110"/>
                <a:gd name="T51" fmla="*/ 1 h 136"/>
                <a:gd name="T52" fmla="*/ 2 w 110"/>
                <a:gd name="T53" fmla="*/ 1 h 136"/>
                <a:gd name="T54" fmla="*/ 2 w 110"/>
                <a:gd name="T55" fmla="*/ 1 h 136"/>
                <a:gd name="T56" fmla="*/ 2 w 110"/>
                <a:gd name="T57" fmla="*/ 1 h 136"/>
                <a:gd name="T58" fmla="*/ 2 w 110"/>
                <a:gd name="T59" fmla="*/ 1 h 136"/>
                <a:gd name="T60" fmla="*/ 2 w 110"/>
                <a:gd name="T61" fmla="*/ 1 h 136"/>
                <a:gd name="T62" fmla="*/ 2 w 110"/>
                <a:gd name="T63" fmla="*/ 0 h 136"/>
                <a:gd name="T64" fmla="*/ 2 w 110"/>
                <a:gd name="T65" fmla="*/ 0 h 136"/>
                <a:gd name="T66" fmla="*/ 2 w 110"/>
                <a:gd name="T67" fmla="*/ 0 h 1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0"/>
                <a:gd name="T103" fmla="*/ 0 h 136"/>
                <a:gd name="T104" fmla="*/ 110 w 110"/>
                <a:gd name="T105" fmla="*/ 136 h 1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0" h="136">
                  <a:moveTo>
                    <a:pt x="104" y="0"/>
                  </a:moveTo>
                  <a:lnTo>
                    <a:pt x="102" y="0"/>
                  </a:lnTo>
                  <a:lnTo>
                    <a:pt x="101" y="7"/>
                  </a:lnTo>
                  <a:lnTo>
                    <a:pt x="97" y="17"/>
                  </a:lnTo>
                  <a:lnTo>
                    <a:pt x="93" y="28"/>
                  </a:lnTo>
                  <a:lnTo>
                    <a:pt x="85" y="41"/>
                  </a:lnTo>
                  <a:lnTo>
                    <a:pt x="78" y="59"/>
                  </a:lnTo>
                  <a:lnTo>
                    <a:pt x="68" y="74"/>
                  </a:lnTo>
                  <a:lnTo>
                    <a:pt x="57" y="89"/>
                  </a:lnTo>
                  <a:lnTo>
                    <a:pt x="44" y="102"/>
                  </a:lnTo>
                  <a:lnTo>
                    <a:pt x="32" y="112"/>
                  </a:lnTo>
                  <a:lnTo>
                    <a:pt x="23" y="121"/>
                  </a:lnTo>
                  <a:lnTo>
                    <a:pt x="15" y="127"/>
                  </a:lnTo>
                  <a:lnTo>
                    <a:pt x="9" y="131"/>
                  </a:lnTo>
                  <a:lnTo>
                    <a:pt x="4" y="135"/>
                  </a:lnTo>
                  <a:lnTo>
                    <a:pt x="0" y="136"/>
                  </a:lnTo>
                  <a:lnTo>
                    <a:pt x="2" y="136"/>
                  </a:lnTo>
                  <a:lnTo>
                    <a:pt x="9" y="136"/>
                  </a:lnTo>
                  <a:lnTo>
                    <a:pt x="21" y="133"/>
                  </a:lnTo>
                  <a:lnTo>
                    <a:pt x="36" y="129"/>
                  </a:lnTo>
                  <a:lnTo>
                    <a:pt x="51" y="123"/>
                  </a:lnTo>
                  <a:lnTo>
                    <a:pt x="66" y="114"/>
                  </a:lnTo>
                  <a:lnTo>
                    <a:pt x="80" y="100"/>
                  </a:lnTo>
                  <a:lnTo>
                    <a:pt x="93" y="85"/>
                  </a:lnTo>
                  <a:lnTo>
                    <a:pt x="102" y="64"/>
                  </a:lnTo>
                  <a:lnTo>
                    <a:pt x="108" y="49"/>
                  </a:lnTo>
                  <a:lnTo>
                    <a:pt x="110" y="34"/>
                  </a:lnTo>
                  <a:lnTo>
                    <a:pt x="110" y="22"/>
                  </a:lnTo>
                  <a:lnTo>
                    <a:pt x="108" y="11"/>
                  </a:lnTo>
                  <a:lnTo>
                    <a:pt x="106" y="3"/>
                  </a:lnTo>
                  <a:lnTo>
                    <a:pt x="104" y="0"/>
                  </a:lnTo>
                  <a:close/>
                </a:path>
              </a:pathLst>
            </a:custGeom>
            <a:solidFill>
              <a:srgbClr val="000000"/>
            </a:solidFill>
            <a:ln w="9525">
              <a:noFill/>
              <a:round/>
              <a:headEnd/>
              <a:tailEnd/>
            </a:ln>
          </p:spPr>
          <p:txBody>
            <a:bodyPr/>
            <a:lstStyle/>
            <a:p>
              <a:endParaRPr lang="en-GB"/>
            </a:p>
          </p:txBody>
        </p:sp>
        <p:sp>
          <p:nvSpPr>
            <p:cNvPr id="7303" name="Freeform 276"/>
            <p:cNvSpPr>
              <a:spLocks/>
            </p:cNvSpPr>
            <p:nvPr/>
          </p:nvSpPr>
          <p:spPr bwMode="auto">
            <a:xfrm>
              <a:off x="2897" y="1949"/>
              <a:ext cx="50" cy="28"/>
            </a:xfrm>
            <a:custGeom>
              <a:avLst/>
              <a:gdLst>
                <a:gd name="T0" fmla="*/ 1 w 101"/>
                <a:gd name="T1" fmla="*/ 1 h 56"/>
                <a:gd name="T2" fmla="*/ 1 w 101"/>
                <a:gd name="T3" fmla="*/ 1 h 56"/>
                <a:gd name="T4" fmla="*/ 1 w 101"/>
                <a:gd name="T5" fmla="*/ 1 h 56"/>
                <a:gd name="T6" fmla="*/ 1 w 101"/>
                <a:gd name="T7" fmla="*/ 1 h 56"/>
                <a:gd name="T8" fmla="*/ 1 w 101"/>
                <a:gd name="T9" fmla="*/ 1 h 56"/>
                <a:gd name="T10" fmla="*/ 1 w 101"/>
                <a:gd name="T11" fmla="*/ 1 h 56"/>
                <a:gd name="T12" fmla="*/ 1 w 101"/>
                <a:gd name="T13" fmla="*/ 1 h 56"/>
                <a:gd name="T14" fmla="*/ 0 w 101"/>
                <a:gd name="T15" fmla="*/ 1 h 56"/>
                <a:gd name="T16" fmla="*/ 0 w 101"/>
                <a:gd name="T17" fmla="*/ 1 h 56"/>
                <a:gd name="T18" fmla="*/ 0 w 101"/>
                <a:gd name="T19" fmla="*/ 1 h 56"/>
                <a:gd name="T20" fmla="*/ 0 w 101"/>
                <a:gd name="T21" fmla="*/ 1 h 56"/>
                <a:gd name="T22" fmla="*/ 0 w 101"/>
                <a:gd name="T23" fmla="*/ 1 h 56"/>
                <a:gd name="T24" fmla="*/ 0 w 101"/>
                <a:gd name="T25" fmla="*/ 1 h 56"/>
                <a:gd name="T26" fmla="*/ 0 w 101"/>
                <a:gd name="T27" fmla="*/ 1 h 56"/>
                <a:gd name="T28" fmla="*/ 0 w 101"/>
                <a:gd name="T29" fmla="*/ 1 h 56"/>
                <a:gd name="T30" fmla="*/ 0 w 101"/>
                <a:gd name="T31" fmla="*/ 0 h 56"/>
                <a:gd name="T32" fmla="*/ 0 w 101"/>
                <a:gd name="T33" fmla="*/ 1 h 56"/>
                <a:gd name="T34" fmla="*/ 0 w 101"/>
                <a:gd name="T35" fmla="*/ 1 h 56"/>
                <a:gd name="T36" fmla="*/ 0 w 101"/>
                <a:gd name="T37" fmla="*/ 1 h 56"/>
                <a:gd name="T38" fmla="*/ 0 w 101"/>
                <a:gd name="T39" fmla="*/ 1 h 56"/>
                <a:gd name="T40" fmla="*/ 0 w 101"/>
                <a:gd name="T41" fmla="*/ 1 h 56"/>
                <a:gd name="T42" fmla="*/ 0 w 101"/>
                <a:gd name="T43" fmla="*/ 1 h 56"/>
                <a:gd name="T44" fmla="*/ 0 w 101"/>
                <a:gd name="T45" fmla="*/ 1 h 56"/>
                <a:gd name="T46" fmla="*/ 0 w 101"/>
                <a:gd name="T47" fmla="*/ 1 h 56"/>
                <a:gd name="T48" fmla="*/ 0 w 101"/>
                <a:gd name="T49" fmla="*/ 1 h 56"/>
                <a:gd name="T50" fmla="*/ 1 w 101"/>
                <a:gd name="T51" fmla="*/ 1 h 56"/>
                <a:gd name="T52" fmla="*/ 1 w 101"/>
                <a:gd name="T53" fmla="*/ 1 h 56"/>
                <a:gd name="T54" fmla="*/ 1 w 101"/>
                <a:gd name="T55" fmla="*/ 1 h 56"/>
                <a:gd name="T56" fmla="*/ 1 w 101"/>
                <a:gd name="T57" fmla="*/ 1 h 56"/>
                <a:gd name="T58" fmla="*/ 1 w 101"/>
                <a:gd name="T59" fmla="*/ 1 h 56"/>
                <a:gd name="T60" fmla="*/ 1 w 101"/>
                <a:gd name="T61" fmla="*/ 1 h 56"/>
                <a:gd name="T62" fmla="*/ 1 w 101"/>
                <a:gd name="T63" fmla="*/ 1 h 56"/>
                <a:gd name="T64" fmla="*/ 1 w 101"/>
                <a:gd name="T65" fmla="*/ 1 h 5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1"/>
                <a:gd name="T100" fmla="*/ 0 h 56"/>
                <a:gd name="T101" fmla="*/ 101 w 101"/>
                <a:gd name="T102" fmla="*/ 56 h 5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1" h="56">
                  <a:moveTo>
                    <a:pt x="101" y="37"/>
                  </a:moveTo>
                  <a:lnTo>
                    <a:pt x="99" y="37"/>
                  </a:lnTo>
                  <a:lnTo>
                    <a:pt x="97" y="37"/>
                  </a:lnTo>
                  <a:lnTo>
                    <a:pt x="91" y="37"/>
                  </a:lnTo>
                  <a:lnTo>
                    <a:pt x="87" y="38"/>
                  </a:lnTo>
                  <a:lnTo>
                    <a:pt x="80" y="37"/>
                  </a:lnTo>
                  <a:lnTo>
                    <a:pt x="72" y="37"/>
                  </a:lnTo>
                  <a:lnTo>
                    <a:pt x="63" y="35"/>
                  </a:lnTo>
                  <a:lnTo>
                    <a:pt x="53" y="33"/>
                  </a:lnTo>
                  <a:lnTo>
                    <a:pt x="40" y="29"/>
                  </a:lnTo>
                  <a:lnTo>
                    <a:pt x="32" y="25"/>
                  </a:lnTo>
                  <a:lnTo>
                    <a:pt x="23" y="19"/>
                  </a:lnTo>
                  <a:lnTo>
                    <a:pt x="15" y="14"/>
                  </a:lnTo>
                  <a:lnTo>
                    <a:pt x="7" y="8"/>
                  </a:lnTo>
                  <a:lnTo>
                    <a:pt x="4" y="4"/>
                  </a:lnTo>
                  <a:lnTo>
                    <a:pt x="0" y="0"/>
                  </a:lnTo>
                  <a:lnTo>
                    <a:pt x="0" y="2"/>
                  </a:lnTo>
                  <a:lnTo>
                    <a:pt x="2" y="6"/>
                  </a:lnTo>
                  <a:lnTo>
                    <a:pt x="6" y="14"/>
                  </a:lnTo>
                  <a:lnTo>
                    <a:pt x="11" y="23"/>
                  </a:lnTo>
                  <a:lnTo>
                    <a:pt x="17" y="33"/>
                  </a:lnTo>
                  <a:lnTo>
                    <a:pt x="26" y="42"/>
                  </a:lnTo>
                  <a:lnTo>
                    <a:pt x="38" y="48"/>
                  </a:lnTo>
                  <a:lnTo>
                    <a:pt x="51" y="56"/>
                  </a:lnTo>
                  <a:lnTo>
                    <a:pt x="63" y="56"/>
                  </a:lnTo>
                  <a:lnTo>
                    <a:pt x="74" y="56"/>
                  </a:lnTo>
                  <a:lnTo>
                    <a:pt x="82" y="54"/>
                  </a:lnTo>
                  <a:lnTo>
                    <a:pt x="89" y="50"/>
                  </a:lnTo>
                  <a:lnTo>
                    <a:pt x="93" y="44"/>
                  </a:lnTo>
                  <a:lnTo>
                    <a:pt x="97" y="40"/>
                  </a:lnTo>
                  <a:lnTo>
                    <a:pt x="99" y="38"/>
                  </a:lnTo>
                  <a:lnTo>
                    <a:pt x="101" y="37"/>
                  </a:lnTo>
                  <a:close/>
                </a:path>
              </a:pathLst>
            </a:custGeom>
            <a:solidFill>
              <a:srgbClr val="000000"/>
            </a:solidFill>
            <a:ln w="9525">
              <a:noFill/>
              <a:round/>
              <a:headEnd/>
              <a:tailEnd/>
            </a:ln>
          </p:spPr>
          <p:txBody>
            <a:bodyPr/>
            <a:lstStyle/>
            <a:p>
              <a:endParaRPr lang="en-GB"/>
            </a:p>
          </p:txBody>
        </p:sp>
        <p:sp>
          <p:nvSpPr>
            <p:cNvPr id="7304" name="Freeform 277"/>
            <p:cNvSpPr>
              <a:spLocks/>
            </p:cNvSpPr>
            <p:nvPr/>
          </p:nvSpPr>
          <p:spPr bwMode="auto">
            <a:xfrm>
              <a:off x="2947" y="1993"/>
              <a:ext cx="58" cy="28"/>
            </a:xfrm>
            <a:custGeom>
              <a:avLst/>
              <a:gdLst>
                <a:gd name="T0" fmla="*/ 1 w 116"/>
                <a:gd name="T1" fmla="*/ 0 h 57"/>
                <a:gd name="T2" fmla="*/ 1 w 116"/>
                <a:gd name="T3" fmla="*/ 0 h 57"/>
                <a:gd name="T4" fmla="*/ 1 w 116"/>
                <a:gd name="T5" fmla="*/ 0 h 57"/>
                <a:gd name="T6" fmla="*/ 1 w 116"/>
                <a:gd name="T7" fmla="*/ 0 h 57"/>
                <a:gd name="T8" fmla="*/ 1 w 116"/>
                <a:gd name="T9" fmla="*/ 0 h 57"/>
                <a:gd name="T10" fmla="*/ 1 w 116"/>
                <a:gd name="T11" fmla="*/ 0 h 57"/>
                <a:gd name="T12" fmla="*/ 1 w 116"/>
                <a:gd name="T13" fmla="*/ 0 h 57"/>
                <a:gd name="T14" fmla="*/ 1 w 116"/>
                <a:gd name="T15" fmla="*/ 0 h 57"/>
                <a:gd name="T16" fmla="*/ 1 w 116"/>
                <a:gd name="T17" fmla="*/ 0 h 57"/>
                <a:gd name="T18" fmla="*/ 2 w 116"/>
                <a:gd name="T19" fmla="*/ 0 h 57"/>
                <a:gd name="T20" fmla="*/ 2 w 116"/>
                <a:gd name="T21" fmla="*/ 0 h 57"/>
                <a:gd name="T22" fmla="*/ 2 w 116"/>
                <a:gd name="T23" fmla="*/ 0 h 57"/>
                <a:gd name="T24" fmla="*/ 2 w 116"/>
                <a:gd name="T25" fmla="*/ 0 h 57"/>
                <a:gd name="T26" fmla="*/ 2 w 116"/>
                <a:gd name="T27" fmla="*/ 0 h 57"/>
                <a:gd name="T28" fmla="*/ 2 w 116"/>
                <a:gd name="T29" fmla="*/ 0 h 57"/>
                <a:gd name="T30" fmla="*/ 2 w 116"/>
                <a:gd name="T31" fmla="*/ 0 h 57"/>
                <a:gd name="T32" fmla="*/ 2 w 116"/>
                <a:gd name="T33" fmla="*/ 0 h 57"/>
                <a:gd name="T34" fmla="*/ 2 w 116"/>
                <a:gd name="T35" fmla="*/ 0 h 57"/>
                <a:gd name="T36" fmla="*/ 2 w 116"/>
                <a:gd name="T37" fmla="*/ 0 h 57"/>
                <a:gd name="T38" fmla="*/ 2 w 116"/>
                <a:gd name="T39" fmla="*/ 0 h 57"/>
                <a:gd name="T40" fmla="*/ 2 w 116"/>
                <a:gd name="T41" fmla="*/ 0 h 57"/>
                <a:gd name="T42" fmla="*/ 2 w 116"/>
                <a:gd name="T43" fmla="*/ 0 h 57"/>
                <a:gd name="T44" fmla="*/ 2 w 116"/>
                <a:gd name="T45" fmla="*/ 0 h 57"/>
                <a:gd name="T46" fmla="*/ 1 w 116"/>
                <a:gd name="T47" fmla="*/ 0 h 57"/>
                <a:gd name="T48" fmla="*/ 1 w 116"/>
                <a:gd name="T49" fmla="*/ 0 h 57"/>
                <a:gd name="T50" fmla="*/ 1 w 116"/>
                <a:gd name="T51" fmla="*/ 0 h 57"/>
                <a:gd name="T52" fmla="*/ 1 w 116"/>
                <a:gd name="T53" fmla="*/ 0 h 57"/>
                <a:gd name="T54" fmla="*/ 1 w 116"/>
                <a:gd name="T55" fmla="*/ 0 h 57"/>
                <a:gd name="T56" fmla="*/ 1 w 116"/>
                <a:gd name="T57" fmla="*/ 0 h 57"/>
                <a:gd name="T58" fmla="*/ 1 w 116"/>
                <a:gd name="T59" fmla="*/ 0 h 57"/>
                <a:gd name="T60" fmla="*/ 1 w 116"/>
                <a:gd name="T61" fmla="*/ 0 h 57"/>
                <a:gd name="T62" fmla="*/ 1 w 116"/>
                <a:gd name="T63" fmla="*/ 0 h 57"/>
                <a:gd name="T64" fmla="*/ 0 w 116"/>
                <a:gd name="T65" fmla="*/ 0 h 57"/>
                <a:gd name="T66" fmla="*/ 0 w 116"/>
                <a:gd name="T67" fmla="*/ 0 h 57"/>
                <a:gd name="T68" fmla="*/ 0 w 116"/>
                <a:gd name="T69" fmla="*/ 0 h 57"/>
                <a:gd name="T70" fmla="*/ 0 w 116"/>
                <a:gd name="T71" fmla="*/ 0 h 57"/>
                <a:gd name="T72" fmla="*/ 1 w 116"/>
                <a:gd name="T73" fmla="*/ 0 h 57"/>
                <a:gd name="T74" fmla="*/ 1 w 116"/>
                <a:gd name="T75" fmla="*/ 0 h 57"/>
                <a:gd name="T76" fmla="*/ 1 w 116"/>
                <a:gd name="T77" fmla="*/ 0 h 57"/>
                <a:gd name="T78" fmla="*/ 1 w 116"/>
                <a:gd name="T79" fmla="*/ 0 h 57"/>
                <a:gd name="T80" fmla="*/ 1 w 116"/>
                <a:gd name="T81" fmla="*/ 0 h 57"/>
                <a:gd name="T82" fmla="*/ 1 w 116"/>
                <a:gd name="T83" fmla="*/ 0 h 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6"/>
                <a:gd name="T127" fmla="*/ 0 h 57"/>
                <a:gd name="T128" fmla="*/ 116 w 116"/>
                <a:gd name="T129" fmla="*/ 57 h 57"/>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6" h="57">
                  <a:moveTo>
                    <a:pt x="5" y="57"/>
                  </a:moveTo>
                  <a:lnTo>
                    <a:pt x="5" y="55"/>
                  </a:lnTo>
                  <a:lnTo>
                    <a:pt x="7" y="53"/>
                  </a:lnTo>
                  <a:lnTo>
                    <a:pt x="13" y="47"/>
                  </a:lnTo>
                  <a:lnTo>
                    <a:pt x="19" y="42"/>
                  </a:lnTo>
                  <a:lnTo>
                    <a:pt x="24" y="36"/>
                  </a:lnTo>
                  <a:lnTo>
                    <a:pt x="34" y="28"/>
                  </a:lnTo>
                  <a:lnTo>
                    <a:pt x="43" y="25"/>
                  </a:lnTo>
                  <a:lnTo>
                    <a:pt x="55" y="23"/>
                  </a:lnTo>
                  <a:lnTo>
                    <a:pt x="66" y="21"/>
                  </a:lnTo>
                  <a:lnTo>
                    <a:pt x="76" y="19"/>
                  </a:lnTo>
                  <a:lnTo>
                    <a:pt x="85" y="17"/>
                  </a:lnTo>
                  <a:lnTo>
                    <a:pt x="97" y="17"/>
                  </a:lnTo>
                  <a:lnTo>
                    <a:pt x="104" y="17"/>
                  </a:lnTo>
                  <a:lnTo>
                    <a:pt x="110" y="17"/>
                  </a:lnTo>
                  <a:lnTo>
                    <a:pt x="114" y="17"/>
                  </a:lnTo>
                  <a:lnTo>
                    <a:pt x="116" y="17"/>
                  </a:lnTo>
                  <a:lnTo>
                    <a:pt x="114" y="15"/>
                  </a:lnTo>
                  <a:lnTo>
                    <a:pt x="110" y="13"/>
                  </a:lnTo>
                  <a:lnTo>
                    <a:pt x="104" y="9"/>
                  </a:lnTo>
                  <a:lnTo>
                    <a:pt x="97" y="8"/>
                  </a:lnTo>
                  <a:lnTo>
                    <a:pt x="87" y="4"/>
                  </a:lnTo>
                  <a:lnTo>
                    <a:pt x="76" y="2"/>
                  </a:lnTo>
                  <a:lnTo>
                    <a:pt x="64" y="0"/>
                  </a:lnTo>
                  <a:lnTo>
                    <a:pt x="53" y="2"/>
                  </a:lnTo>
                  <a:lnTo>
                    <a:pt x="41" y="4"/>
                  </a:lnTo>
                  <a:lnTo>
                    <a:pt x="30" y="6"/>
                  </a:lnTo>
                  <a:lnTo>
                    <a:pt x="22" y="9"/>
                  </a:lnTo>
                  <a:lnTo>
                    <a:pt x="15" y="13"/>
                  </a:lnTo>
                  <a:lnTo>
                    <a:pt x="9" y="15"/>
                  </a:lnTo>
                  <a:lnTo>
                    <a:pt x="5" y="19"/>
                  </a:lnTo>
                  <a:lnTo>
                    <a:pt x="1" y="21"/>
                  </a:lnTo>
                  <a:lnTo>
                    <a:pt x="0" y="25"/>
                  </a:lnTo>
                  <a:lnTo>
                    <a:pt x="0" y="28"/>
                  </a:lnTo>
                  <a:lnTo>
                    <a:pt x="0" y="32"/>
                  </a:lnTo>
                  <a:lnTo>
                    <a:pt x="0" y="38"/>
                  </a:lnTo>
                  <a:lnTo>
                    <a:pt x="1" y="44"/>
                  </a:lnTo>
                  <a:lnTo>
                    <a:pt x="3" y="47"/>
                  </a:lnTo>
                  <a:lnTo>
                    <a:pt x="3" y="53"/>
                  </a:lnTo>
                  <a:lnTo>
                    <a:pt x="5" y="55"/>
                  </a:lnTo>
                  <a:lnTo>
                    <a:pt x="5" y="57"/>
                  </a:lnTo>
                  <a:close/>
                </a:path>
              </a:pathLst>
            </a:custGeom>
            <a:solidFill>
              <a:srgbClr val="000000"/>
            </a:solidFill>
            <a:ln w="9525">
              <a:noFill/>
              <a:round/>
              <a:headEnd/>
              <a:tailEnd/>
            </a:ln>
          </p:spPr>
          <p:txBody>
            <a:bodyPr/>
            <a:lstStyle/>
            <a:p>
              <a:endParaRPr lang="en-GB"/>
            </a:p>
          </p:txBody>
        </p:sp>
        <p:sp>
          <p:nvSpPr>
            <p:cNvPr id="7305" name="Freeform 278"/>
            <p:cNvSpPr>
              <a:spLocks/>
            </p:cNvSpPr>
            <p:nvPr/>
          </p:nvSpPr>
          <p:spPr bwMode="auto">
            <a:xfrm>
              <a:off x="2825" y="1972"/>
              <a:ext cx="62" cy="85"/>
            </a:xfrm>
            <a:custGeom>
              <a:avLst/>
              <a:gdLst>
                <a:gd name="T0" fmla="*/ 1 w 126"/>
                <a:gd name="T1" fmla="*/ 1 h 169"/>
                <a:gd name="T2" fmla="*/ 1 w 126"/>
                <a:gd name="T3" fmla="*/ 1 h 169"/>
                <a:gd name="T4" fmla="*/ 1 w 126"/>
                <a:gd name="T5" fmla="*/ 1 h 169"/>
                <a:gd name="T6" fmla="*/ 1 w 126"/>
                <a:gd name="T7" fmla="*/ 1 h 169"/>
                <a:gd name="T8" fmla="*/ 1 w 126"/>
                <a:gd name="T9" fmla="*/ 1 h 169"/>
                <a:gd name="T10" fmla="*/ 1 w 126"/>
                <a:gd name="T11" fmla="*/ 1 h 169"/>
                <a:gd name="T12" fmla="*/ 1 w 126"/>
                <a:gd name="T13" fmla="*/ 1 h 169"/>
                <a:gd name="T14" fmla="*/ 0 w 126"/>
                <a:gd name="T15" fmla="*/ 1 h 169"/>
                <a:gd name="T16" fmla="*/ 0 w 126"/>
                <a:gd name="T17" fmla="*/ 2 h 169"/>
                <a:gd name="T18" fmla="*/ 0 w 126"/>
                <a:gd name="T19" fmla="*/ 2 h 169"/>
                <a:gd name="T20" fmla="*/ 0 w 126"/>
                <a:gd name="T21" fmla="*/ 2 h 169"/>
                <a:gd name="T22" fmla="*/ 0 w 126"/>
                <a:gd name="T23" fmla="*/ 2 h 169"/>
                <a:gd name="T24" fmla="*/ 0 w 126"/>
                <a:gd name="T25" fmla="*/ 3 h 169"/>
                <a:gd name="T26" fmla="*/ 0 w 126"/>
                <a:gd name="T27" fmla="*/ 3 h 169"/>
                <a:gd name="T28" fmla="*/ 0 w 126"/>
                <a:gd name="T29" fmla="*/ 3 h 169"/>
                <a:gd name="T30" fmla="*/ 0 w 126"/>
                <a:gd name="T31" fmla="*/ 3 h 169"/>
                <a:gd name="T32" fmla="*/ 0 w 126"/>
                <a:gd name="T33" fmla="*/ 3 h 169"/>
                <a:gd name="T34" fmla="*/ 0 w 126"/>
                <a:gd name="T35" fmla="*/ 3 h 169"/>
                <a:gd name="T36" fmla="*/ 0 w 126"/>
                <a:gd name="T37" fmla="*/ 3 h 169"/>
                <a:gd name="T38" fmla="*/ 0 w 126"/>
                <a:gd name="T39" fmla="*/ 3 h 169"/>
                <a:gd name="T40" fmla="*/ 0 w 126"/>
                <a:gd name="T41" fmla="*/ 2 h 169"/>
                <a:gd name="T42" fmla="*/ 0 w 126"/>
                <a:gd name="T43" fmla="*/ 2 h 169"/>
                <a:gd name="T44" fmla="*/ 0 w 126"/>
                <a:gd name="T45" fmla="*/ 2 h 169"/>
                <a:gd name="T46" fmla="*/ 0 w 126"/>
                <a:gd name="T47" fmla="*/ 2 h 169"/>
                <a:gd name="T48" fmla="*/ 0 w 126"/>
                <a:gd name="T49" fmla="*/ 1 h 169"/>
                <a:gd name="T50" fmla="*/ 0 w 126"/>
                <a:gd name="T51" fmla="*/ 1 h 169"/>
                <a:gd name="T52" fmla="*/ 1 w 126"/>
                <a:gd name="T53" fmla="*/ 1 h 169"/>
                <a:gd name="T54" fmla="*/ 1 w 126"/>
                <a:gd name="T55" fmla="*/ 1 h 169"/>
                <a:gd name="T56" fmla="*/ 1 w 126"/>
                <a:gd name="T57" fmla="*/ 1 h 169"/>
                <a:gd name="T58" fmla="*/ 1 w 126"/>
                <a:gd name="T59" fmla="*/ 0 h 169"/>
                <a:gd name="T60" fmla="*/ 1 w 126"/>
                <a:gd name="T61" fmla="*/ 0 h 169"/>
                <a:gd name="T62" fmla="*/ 1 w 126"/>
                <a:gd name="T63" fmla="*/ 1 h 169"/>
                <a:gd name="T64" fmla="*/ 1 w 126"/>
                <a:gd name="T65" fmla="*/ 1 h 169"/>
                <a:gd name="T66" fmla="*/ 1 w 126"/>
                <a:gd name="T67" fmla="*/ 1 h 16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6"/>
                <a:gd name="T103" fmla="*/ 0 h 169"/>
                <a:gd name="T104" fmla="*/ 126 w 126"/>
                <a:gd name="T105" fmla="*/ 169 h 16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6" h="169">
                  <a:moveTo>
                    <a:pt x="126" y="2"/>
                  </a:moveTo>
                  <a:lnTo>
                    <a:pt x="124" y="2"/>
                  </a:lnTo>
                  <a:lnTo>
                    <a:pt x="116" y="6"/>
                  </a:lnTo>
                  <a:lnTo>
                    <a:pt x="107" y="10"/>
                  </a:lnTo>
                  <a:lnTo>
                    <a:pt x="95" y="17"/>
                  </a:lnTo>
                  <a:lnTo>
                    <a:pt x="82" y="27"/>
                  </a:lnTo>
                  <a:lnTo>
                    <a:pt x="69" y="38"/>
                  </a:lnTo>
                  <a:lnTo>
                    <a:pt x="56" y="53"/>
                  </a:lnTo>
                  <a:lnTo>
                    <a:pt x="44" y="70"/>
                  </a:lnTo>
                  <a:lnTo>
                    <a:pt x="33" y="88"/>
                  </a:lnTo>
                  <a:lnTo>
                    <a:pt x="25" y="107"/>
                  </a:lnTo>
                  <a:lnTo>
                    <a:pt x="19" y="124"/>
                  </a:lnTo>
                  <a:lnTo>
                    <a:pt x="14" y="139"/>
                  </a:lnTo>
                  <a:lnTo>
                    <a:pt x="10" y="150"/>
                  </a:lnTo>
                  <a:lnTo>
                    <a:pt x="8" y="162"/>
                  </a:lnTo>
                  <a:lnTo>
                    <a:pt x="6" y="167"/>
                  </a:lnTo>
                  <a:lnTo>
                    <a:pt x="6" y="169"/>
                  </a:lnTo>
                  <a:lnTo>
                    <a:pt x="4" y="165"/>
                  </a:lnTo>
                  <a:lnTo>
                    <a:pt x="2" y="158"/>
                  </a:lnTo>
                  <a:lnTo>
                    <a:pt x="0" y="143"/>
                  </a:lnTo>
                  <a:lnTo>
                    <a:pt x="0" y="127"/>
                  </a:lnTo>
                  <a:lnTo>
                    <a:pt x="0" y="107"/>
                  </a:lnTo>
                  <a:lnTo>
                    <a:pt x="6" y="86"/>
                  </a:lnTo>
                  <a:lnTo>
                    <a:pt x="16" y="65"/>
                  </a:lnTo>
                  <a:lnTo>
                    <a:pt x="31" y="44"/>
                  </a:lnTo>
                  <a:lnTo>
                    <a:pt x="50" y="25"/>
                  </a:lnTo>
                  <a:lnTo>
                    <a:pt x="67" y="11"/>
                  </a:lnTo>
                  <a:lnTo>
                    <a:pt x="82" y="4"/>
                  </a:lnTo>
                  <a:lnTo>
                    <a:pt x="97" y="2"/>
                  </a:lnTo>
                  <a:lnTo>
                    <a:pt x="109" y="0"/>
                  </a:lnTo>
                  <a:lnTo>
                    <a:pt x="118" y="0"/>
                  </a:lnTo>
                  <a:lnTo>
                    <a:pt x="124" y="2"/>
                  </a:lnTo>
                  <a:lnTo>
                    <a:pt x="126" y="2"/>
                  </a:lnTo>
                  <a:close/>
                </a:path>
              </a:pathLst>
            </a:custGeom>
            <a:solidFill>
              <a:srgbClr val="000000"/>
            </a:solidFill>
            <a:ln w="9525">
              <a:noFill/>
              <a:round/>
              <a:headEnd/>
              <a:tailEnd/>
            </a:ln>
          </p:spPr>
          <p:txBody>
            <a:bodyPr/>
            <a:lstStyle/>
            <a:p>
              <a:endParaRPr lang="en-GB"/>
            </a:p>
          </p:txBody>
        </p:sp>
        <p:sp>
          <p:nvSpPr>
            <p:cNvPr id="7306" name="Freeform 279"/>
            <p:cNvSpPr>
              <a:spLocks/>
            </p:cNvSpPr>
            <p:nvPr/>
          </p:nvSpPr>
          <p:spPr bwMode="auto">
            <a:xfrm>
              <a:off x="3051" y="1979"/>
              <a:ext cx="51" cy="23"/>
            </a:xfrm>
            <a:custGeom>
              <a:avLst/>
              <a:gdLst>
                <a:gd name="T0" fmla="*/ 2 w 102"/>
                <a:gd name="T1" fmla="*/ 0 h 48"/>
                <a:gd name="T2" fmla="*/ 2 w 102"/>
                <a:gd name="T3" fmla="*/ 0 h 48"/>
                <a:gd name="T4" fmla="*/ 2 w 102"/>
                <a:gd name="T5" fmla="*/ 0 h 48"/>
                <a:gd name="T6" fmla="*/ 2 w 102"/>
                <a:gd name="T7" fmla="*/ 0 h 48"/>
                <a:gd name="T8" fmla="*/ 2 w 102"/>
                <a:gd name="T9" fmla="*/ 0 h 48"/>
                <a:gd name="T10" fmla="*/ 2 w 102"/>
                <a:gd name="T11" fmla="*/ 0 h 48"/>
                <a:gd name="T12" fmla="*/ 2 w 102"/>
                <a:gd name="T13" fmla="*/ 0 h 48"/>
                <a:gd name="T14" fmla="*/ 1 w 102"/>
                <a:gd name="T15" fmla="*/ 0 h 48"/>
                <a:gd name="T16" fmla="*/ 1 w 102"/>
                <a:gd name="T17" fmla="*/ 0 h 48"/>
                <a:gd name="T18" fmla="*/ 1 w 102"/>
                <a:gd name="T19" fmla="*/ 0 h 48"/>
                <a:gd name="T20" fmla="*/ 1 w 102"/>
                <a:gd name="T21" fmla="*/ 0 h 48"/>
                <a:gd name="T22" fmla="*/ 1 w 102"/>
                <a:gd name="T23" fmla="*/ 0 h 48"/>
                <a:gd name="T24" fmla="*/ 1 w 102"/>
                <a:gd name="T25" fmla="*/ 0 h 48"/>
                <a:gd name="T26" fmla="*/ 1 w 102"/>
                <a:gd name="T27" fmla="*/ 0 h 48"/>
                <a:gd name="T28" fmla="*/ 0 w 102"/>
                <a:gd name="T29" fmla="*/ 0 h 48"/>
                <a:gd name="T30" fmla="*/ 1 w 102"/>
                <a:gd name="T31" fmla="*/ 0 h 48"/>
                <a:gd name="T32" fmla="*/ 1 w 102"/>
                <a:gd name="T33" fmla="*/ 0 h 48"/>
                <a:gd name="T34" fmla="*/ 1 w 102"/>
                <a:gd name="T35" fmla="*/ 0 h 48"/>
                <a:gd name="T36" fmla="*/ 1 w 102"/>
                <a:gd name="T37" fmla="*/ 0 h 48"/>
                <a:gd name="T38" fmla="*/ 1 w 102"/>
                <a:gd name="T39" fmla="*/ 0 h 48"/>
                <a:gd name="T40" fmla="*/ 1 w 102"/>
                <a:gd name="T41" fmla="*/ 0 h 48"/>
                <a:gd name="T42" fmla="*/ 1 w 102"/>
                <a:gd name="T43" fmla="*/ 0 h 48"/>
                <a:gd name="T44" fmla="*/ 2 w 102"/>
                <a:gd name="T45" fmla="*/ 0 h 48"/>
                <a:gd name="T46" fmla="*/ 2 w 102"/>
                <a:gd name="T47" fmla="*/ 0 h 48"/>
                <a:gd name="T48" fmla="*/ 2 w 102"/>
                <a:gd name="T49" fmla="*/ 0 h 48"/>
                <a:gd name="T50" fmla="*/ 2 w 102"/>
                <a:gd name="T51" fmla="*/ 0 h 48"/>
                <a:gd name="T52" fmla="*/ 2 w 102"/>
                <a:gd name="T53" fmla="*/ 0 h 48"/>
                <a:gd name="T54" fmla="*/ 2 w 102"/>
                <a:gd name="T55" fmla="*/ 0 h 48"/>
                <a:gd name="T56" fmla="*/ 2 w 102"/>
                <a:gd name="T57" fmla="*/ 0 h 48"/>
                <a:gd name="T58" fmla="*/ 2 w 102"/>
                <a:gd name="T59" fmla="*/ 0 h 48"/>
                <a:gd name="T60" fmla="*/ 2 w 102"/>
                <a:gd name="T61" fmla="*/ 0 h 4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02"/>
                <a:gd name="T94" fmla="*/ 0 h 48"/>
                <a:gd name="T95" fmla="*/ 102 w 102"/>
                <a:gd name="T96" fmla="*/ 48 h 4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02" h="48">
                  <a:moveTo>
                    <a:pt x="93" y="48"/>
                  </a:moveTo>
                  <a:lnTo>
                    <a:pt x="91" y="46"/>
                  </a:lnTo>
                  <a:lnTo>
                    <a:pt x="89" y="42"/>
                  </a:lnTo>
                  <a:lnTo>
                    <a:pt x="85" y="40"/>
                  </a:lnTo>
                  <a:lnTo>
                    <a:pt x="82" y="38"/>
                  </a:lnTo>
                  <a:lnTo>
                    <a:pt x="74" y="33"/>
                  </a:lnTo>
                  <a:lnTo>
                    <a:pt x="66" y="31"/>
                  </a:lnTo>
                  <a:lnTo>
                    <a:pt x="53" y="23"/>
                  </a:lnTo>
                  <a:lnTo>
                    <a:pt x="42" y="19"/>
                  </a:lnTo>
                  <a:lnTo>
                    <a:pt x="32" y="14"/>
                  </a:lnTo>
                  <a:lnTo>
                    <a:pt x="23" y="12"/>
                  </a:lnTo>
                  <a:lnTo>
                    <a:pt x="13" y="6"/>
                  </a:lnTo>
                  <a:lnTo>
                    <a:pt x="5" y="6"/>
                  </a:lnTo>
                  <a:lnTo>
                    <a:pt x="2" y="4"/>
                  </a:lnTo>
                  <a:lnTo>
                    <a:pt x="0" y="4"/>
                  </a:lnTo>
                  <a:lnTo>
                    <a:pt x="2" y="2"/>
                  </a:lnTo>
                  <a:lnTo>
                    <a:pt x="5" y="2"/>
                  </a:lnTo>
                  <a:lnTo>
                    <a:pt x="13" y="0"/>
                  </a:lnTo>
                  <a:lnTo>
                    <a:pt x="23" y="0"/>
                  </a:lnTo>
                  <a:lnTo>
                    <a:pt x="34" y="0"/>
                  </a:lnTo>
                  <a:lnTo>
                    <a:pt x="45" y="0"/>
                  </a:lnTo>
                  <a:lnTo>
                    <a:pt x="59" y="2"/>
                  </a:lnTo>
                  <a:lnTo>
                    <a:pt x="72" y="6"/>
                  </a:lnTo>
                  <a:lnTo>
                    <a:pt x="82" y="10"/>
                  </a:lnTo>
                  <a:lnTo>
                    <a:pt x="89" y="12"/>
                  </a:lnTo>
                  <a:lnTo>
                    <a:pt x="95" y="14"/>
                  </a:lnTo>
                  <a:lnTo>
                    <a:pt x="99" y="18"/>
                  </a:lnTo>
                  <a:lnTo>
                    <a:pt x="101" y="21"/>
                  </a:lnTo>
                  <a:lnTo>
                    <a:pt x="102" y="23"/>
                  </a:lnTo>
                  <a:lnTo>
                    <a:pt x="93" y="48"/>
                  </a:lnTo>
                  <a:close/>
                </a:path>
              </a:pathLst>
            </a:custGeom>
            <a:solidFill>
              <a:srgbClr val="000000"/>
            </a:solidFill>
            <a:ln w="9525">
              <a:noFill/>
              <a:round/>
              <a:headEnd/>
              <a:tailEnd/>
            </a:ln>
          </p:spPr>
          <p:txBody>
            <a:bodyPr/>
            <a:lstStyle/>
            <a:p>
              <a:endParaRPr lang="en-GB"/>
            </a:p>
          </p:txBody>
        </p:sp>
        <p:sp>
          <p:nvSpPr>
            <p:cNvPr id="7307" name="Freeform 280"/>
            <p:cNvSpPr>
              <a:spLocks/>
            </p:cNvSpPr>
            <p:nvPr/>
          </p:nvSpPr>
          <p:spPr bwMode="auto">
            <a:xfrm>
              <a:off x="3026" y="1722"/>
              <a:ext cx="21" cy="37"/>
            </a:xfrm>
            <a:custGeom>
              <a:avLst/>
              <a:gdLst>
                <a:gd name="T0" fmla="*/ 1 w 42"/>
                <a:gd name="T1" fmla="*/ 1 h 74"/>
                <a:gd name="T2" fmla="*/ 1 w 42"/>
                <a:gd name="T3" fmla="*/ 1 h 74"/>
                <a:gd name="T4" fmla="*/ 1 w 42"/>
                <a:gd name="T5" fmla="*/ 1 h 74"/>
                <a:gd name="T6" fmla="*/ 1 w 42"/>
                <a:gd name="T7" fmla="*/ 1 h 74"/>
                <a:gd name="T8" fmla="*/ 1 w 42"/>
                <a:gd name="T9" fmla="*/ 1 h 74"/>
                <a:gd name="T10" fmla="*/ 1 w 42"/>
                <a:gd name="T11" fmla="*/ 1 h 74"/>
                <a:gd name="T12" fmla="*/ 1 w 42"/>
                <a:gd name="T13" fmla="*/ 1 h 74"/>
                <a:gd name="T14" fmla="*/ 1 w 42"/>
                <a:gd name="T15" fmla="*/ 1 h 74"/>
                <a:gd name="T16" fmla="*/ 1 w 42"/>
                <a:gd name="T17" fmla="*/ 1 h 74"/>
                <a:gd name="T18" fmla="*/ 1 w 42"/>
                <a:gd name="T19" fmla="*/ 1 h 74"/>
                <a:gd name="T20" fmla="*/ 1 w 42"/>
                <a:gd name="T21" fmla="*/ 1 h 74"/>
                <a:gd name="T22" fmla="*/ 1 w 42"/>
                <a:gd name="T23" fmla="*/ 1 h 74"/>
                <a:gd name="T24" fmla="*/ 1 w 42"/>
                <a:gd name="T25" fmla="*/ 1 h 74"/>
                <a:gd name="T26" fmla="*/ 0 w 42"/>
                <a:gd name="T27" fmla="*/ 1 h 74"/>
                <a:gd name="T28" fmla="*/ 0 w 42"/>
                <a:gd name="T29" fmla="*/ 1 h 74"/>
                <a:gd name="T30" fmla="*/ 0 w 42"/>
                <a:gd name="T31" fmla="*/ 1 h 74"/>
                <a:gd name="T32" fmla="*/ 1 w 42"/>
                <a:gd name="T33" fmla="*/ 1 h 74"/>
                <a:gd name="T34" fmla="*/ 1 w 42"/>
                <a:gd name="T35" fmla="*/ 1 h 74"/>
                <a:gd name="T36" fmla="*/ 1 w 42"/>
                <a:gd name="T37" fmla="*/ 1 h 74"/>
                <a:gd name="T38" fmla="*/ 1 w 42"/>
                <a:gd name="T39" fmla="*/ 1 h 74"/>
                <a:gd name="T40" fmla="*/ 1 w 42"/>
                <a:gd name="T41" fmla="*/ 1 h 74"/>
                <a:gd name="T42" fmla="*/ 1 w 42"/>
                <a:gd name="T43" fmla="*/ 1 h 74"/>
                <a:gd name="T44" fmla="*/ 1 w 42"/>
                <a:gd name="T45" fmla="*/ 1 h 74"/>
                <a:gd name="T46" fmla="*/ 1 w 42"/>
                <a:gd name="T47" fmla="*/ 1 h 74"/>
                <a:gd name="T48" fmla="*/ 1 w 42"/>
                <a:gd name="T49" fmla="*/ 1 h 74"/>
                <a:gd name="T50" fmla="*/ 1 w 42"/>
                <a:gd name="T51" fmla="*/ 0 h 74"/>
                <a:gd name="T52" fmla="*/ 1 w 42"/>
                <a:gd name="T53" fmla="*/ 0 h 74"/>
                <a:gd name="T54" fmla="*/ 1 w 42"/>
                <a:gd name="T55" fmla="*/ 1 h 74"/>
                <a:gd name="T56" fmla="*/ 1 w 42"/>
                <a:gd name="T57" fmla="*/ 1 h 7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2"/>
                <a:gd name="T88" fmla="*/ 0 h 74"/>
                <a:gd name="T89" fmla="*/ 42 w 42"/>
                <a:gd name="T90" fmla="*/ 74 h 7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2" h="74">
                  <a:moveTo>
                    <a:pt x="42" y="29"/>
                  </a:moveTo>
                  <a:lnTo>
                    <a:pt x="40" y="29"/>
                  </a:lnTo>
                  <a:lnTo>
                    <a:pt x="36" y="32"/>
                  </a:lnTo>
                  <a:lnTo>
                    <a:pt x="31" y="32"/>
                  </a:lnTo>
                  <a:lnTo>
                    <a:pt x="29" y="36"/>
                  </a:lnTo>
                  <a:lnTo>
                    <a:pt x="25" y="42"/>
                  </a:lnTo>
                  <a:lnTo>
                    <a:pt x="21" y="46"/>
                  </a:lnTo>
                  <a:lnTo>
                    <a:pt x="17" y="49"/>
                  </a:lnTo>
                  <a:lnTo>
                    <a:pt x="14" y="55"/>
                  </a:lnTo>
                  <a:lnTo>
                    <a:pt x="10" y="59"/>
                  </a:lnTo>
                  <a:lnTo>
                    <a:pt x="8" y="65"/>
                  </a:lnTo>
                  <a:lnTo>
                    <a:pt x="4" y="70"/>
                  </a:lnTo>
                  <a:lnTo>
                    <a:pt x="2" y="74"/>
                  </a:lnTo>
                  <a:lnTo>
                    <a:pt x="0" y="70"/>
                  </a:lnTo>
                  <a:lnTo>
                    <a:pt x="0" y="65"/>
                  </a:lnTo>
                  <a:lnTo>
                    <a:pt x="0" y="59"/>
                  </a:lnTo>
                  <a:lnTo>
                    <a:pt x="2" y="51"/>
                  </a:lnTo>
                  <a:lnTo>
                    <a:pt x="2" y="46"/>
                  </a:lnTo>
                  <a:lnTo>
                    <a:pt x="6" y="38"/>
                  </a:lnTo>
                  <a:lnTo>
                    <a:pt x="8" y="30"/>
                  </a:lnTo>
                  <a:lnTo>
                    <a:pt x="14" y="23"/>
                  </a:lnTo>
                  <a:lnTo>
                    <a:pt x="17" y="15"/>
                  </a:lnTo>
                  <a:lnTo>
                    <a:pt x="23" y="11"/>
                  </a:lnTo>
                  <a:lnTo>
                    <a:pt x="27" y="6"/>
                  </a:lnTo>
                  <a:lnTo>
                    <a:pt x="31" y="4"/>
                  </a:lnTo>
                  <a:lnTo>
                    <a:pt x="33" y="0"/>
                  </a:lnTo>
                  <a:lnTo>
                    <a:pt x="35" y="0"/>
                  </a:lnTo>
                  <a:lnTo>
                    <a:pt x="42" y="29"/>
                  </a:lnTo>
                  <a:close/>
                </a:path>
              </a:pathLst>
            </a:custGeom>
            <a:solidFill>
              <a:srgbClr val="000000"/>
            </a:solidFill>
            <a:ln w="9525">
              <a:noFill/>
              <a:round/>
              <a:headEnd/>
              <a:tailEnd/>
            </a:ln>
          </p:spPr>
          <p:txBody>
            <a:bodyPr/>
            <a:lstStyle/>
            <a:p>
              <a:endParaRPr lang="en-GB"/>
            </a:p>
          </p:txBody>
        </p:sp>
        <p:sp>
          <p:nvSpPr>
            <p:cNvPr id="7308" name="Freeform 281"/>
            <p:cNvSpPr>
              <a:spLocks/>
            </p:cNvSpPr>
            <p:nvPr/>
          </p:nvSpPr>
          <p:spPr bwMode="auto">
            <a:xfrm>
              <a:off x="3067" y="1758"/>
              <a:ext cx="13" cy="49"/>
            </a:xfrm>
            <a:custGeom>
              <a:avLst/>
              <a:gdLst>
                <a:gd name="T0" fmla="*/ 0 w 27"/>
                <a:gd name="T1" fmla="*/ 0 h 97"/>
                <a:gd name="T2" fmla="*/ 0 w 27"/>
                <a:gd name="T3" fmla="*/ 0 h 97"/>
                <a:gd name="T4" fmla="*/ 0 w 27"/>
                <a:gd name="T5" fmla="*/ 1 h 97"/>
                <a:gd name="T6" fmla="*/ 0 w 27"/>
                <a:gd name="T7" fmla="*/ 1 h 97"/>
                <a:gd name="T8" fmla="*/ 0 w 27"/>
                <a:gd name="T9" fmla="*/ 1 h 97"/>
                <a:gd name="T10" fmla="*/ 0 w 27"/>
                <a:gd name="T11" fmla="*/ 1 h 97"/>
                <a:gd name="T12" fmla="*/ 0 w 27"/>
                <a:gd name="T13" fmla="*/ 1 h 97"/>
                <a:gd name="T14" fmla="*/ 0 w 27"/>
                <a:gd name="T15" fmla="*/ 1 h 97"/>
                <a:gd name="T16" fmla="*/ 0 w 27"/>
                <a:gd name="T17" fmla="*/ 1 h 97"/>
                <a:gd name="T18" fmla="*/ 0 w 27"/>
                <a:gd name="T19" fmla="*/ 1 h 97"/>
                <a:gd name="T20" fmla="*/ 0 w 27"/>
                <a:gd name="T21" fmla="*/ 1 h 97"/>
                <a:gd name="T22" fmla="*/ 0 w 27"/>
                <a:gd name="T23" fmla="*/ 2 h 97"/>
                <a:gd name="T24" fmla="*/ 0 w 27"/>
                <a:gd name="T25" fmla="*/ 2 h 97"/>
                <a:gd name="T26" fmla="*/ 0 w 27"/>
                <a:gd name="T27" fmla="*/ 2 h 97"/>
                <a:gd name="T28" fmla="*/ 0 w 27"/>
                <a:gd name="T29" fmla="*/ 2 h 97"/>
                <a:gd name="T30" fmla="*/ 0 w 27"/>
                <a:gd name="T31" fmla="*/ 2 h 97"/>
                <a:gd name="T32" fmla="*/ 0 w 27"/>
                <a:gd name="T33" fmla="*/ 2 h 97"/>
                <a:gd name="T34" fmla="*/ 0 w 27"/>
                <a:gd name="T35" fmla="*/ 2 h 97"/>
                <a:gd name="T36" fmla="*/ 0 w 27"/>
                <a:gd name="T37" fmla="*/ 2 h 97"/>
                <a:gd name="T38" fmla="*/ 0 w 27"/>
                <a:gd name="T39" fmla="*/ 2 h 97"/>
                <a:gd name="T40" fmla="*/ 0 w 27"/>
                <a:gd name="T41" fmla="*/ 2 h 97"/>
                <a:gd name="T42" fmla="*/ 0 w 27"/>
                <a:gd name="T43" fmla="*/ 1 h 97"/>
                <a:gd name="T44" fmla="*/ 0 w 27"/>
                <a:gd name="T45" fmla="*/ 1 h 97"/>
                <a:gd name="T46" fmla="*/ 0 w 27"/>
                <a:gd name="T47" fmla="*/ 1 h 97"/>
                <a:gd name="T48" fmla="*/ 0 w 27"/>
                <a:gd name="T49" fmla="*/ 1 h 97"/>
                <a:gd name="T50" fmla="*/ 0 w 27"/>
                <a:gd name="T51" fmla="*/ 1 h 97"/>
                <a:gd name="T52" fmla="*/ 0 w 27"/>
                <a:gd name="T53" fmla="*/ 1 h 97"/>
                <a:gd name="T54" fmla="*/ 0 w 27"/>
                <a:gd name="T55" fmla="*/ 1 h 97"/>
                <a:gd name="T56" fmla="*/ 0 w 27"/>
                <a:gd name="T57" fmla="*/ 1 h 97"/>
                <a:gd name="T58" fmla="*/ 0 w 27"/>
                <a:gd name="T59" fmla="*/ 1 h 97"/>
                <a:gd name="T60" fmla="*/ 0 w 27"/>
                <a:gd name="T61" fmla="*/ 1 h 97"/>
                <a:gd name="T62" fmla="*/ 0 w 27"/>
                <a:gd name="T63" fmla="*/ 0 h 97"/>
                <a:gd name="T64" fmla="*/ 0 w 27"/>
                <a:gd name="T65" fmla="*/ 0 h 9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
                <a:gd name="T100" fmla="*/ 0 h 97"/>
                <a:gd name="T101" fmla="*/ 27 w 27"/>
                <a:gd name="T102" fmla="*/ 97 h 9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 h="97">
                  <a:moveTo>
                    <a:pt x="11" y="0"/>
                  </a:moveTo>
                  <a:lnTo>
                    <a:pt x="11" y="0"/>
                  </a:lnTo>
                  <a:lnTo>
                    <a:pt x="10" y="4"/>
                  </a:lnTo>
                  <a:lnTo>
                    <a:pt x="8" y="6"/>
                  </a:lnTo>
                  <a:lnTo>
                    <a:pt x="8" y="14"/>
                  </a:lnTo>
                  <a:lnTo>
                    <a:pt x="6" y="17"/>
                  </a:lnTo>
                  <a:lnTo>
                    <a:pt x="4" y="25"/>
                  </a:lnTo>
                  <a:lnTo>
                    <a:pt x="2" y="33"/>
                  </a:lnTo>
                  <a:lnTo>
                    <a:pt x="2" y="42"/>
                  </a:lnTo>
                  <a:lnTo>
                    <a:pt x="0" y="50"/>
                  </a:lnTo>
                  <a:lnTo>
                    <a:pt x="0" y="59"/>
                  </a:lnTo>
                  <a:lnTo>
                    <a:pt x="0" y="67"/>
                  </a:lnTo>
                  <a:lnTo>
                    <a:pt x="0" y="76"/>
                  </a:lnTo>
                  <a:lnTo>
                    <a:pt x="0" y="84"/>
                  </a:lnTo>
                  <a:lnTo>
                    <a:pt x="0" y="92"/>
                  </a:lnTo>
                  <a:lnTo>
                    <a:pt x="2" y="95"/>
                  </a:lnTo>
                  <a:lnTo>
                    <a:pt x="2" y="97"/>
                  </a:lnTo>
                  <a:lnTo>
                    <a:pt x="2" y="95"/>
                  </a:lnTo>
                  <a:lnTo>
                    <a:pt x="4" y="88"/>
                  </a:lnTo>
                  <a:lnTo>
                    <a:pt x="6" y="78"/>
                  </a:lnTo>
                  <a:lnTo>
                    <a:pt x="8" y="69"/>
                  </a:lnTo>
                  <a:lnTo>
                    <a:pt x="11" y="57"/>
                  </a:lnTo>
                  <a:lnTo>
                    <a:pt x="13" y="48"/>
                  </a:lnTo>
                  <a:lnTo>
                    <a:pt x="15" y="38"/>
                  </a:lnTo>
                  <a:lnTo>
                    <a:pt x="17" y="35"/>
                  </a:lnTo>
                  <a:lnTo>
                    <a:pt x="17" y="31"/>
                  </a:lnTo>
                  <a:lnTo>
                    <a:pt x="19" y="25"/>
                  </a:lnTo>
                  <a:lnTo>
                    <a:pt x="21" y="21"/>
                  </a:lnTo>
                  <a:lnTo>
                    <a:pt x="23" y="16"/>
                  </a:lnTo>
                  <a:lnTo>
                    <a:pt x="27" y="6"/>
                  </a:lnTo>
                  <a:lnTo>
                    <a:pt x="27" y="4"/>
                  </a:lnTo>
                  <a:lnTo>
                    <a:pt x="11" y="0"/>
                  </a:lnTo>
                  <a:close/>
                </a:path>
              </a:pathLst>
            </a:custGeom>
            <a:solidFill>
              <a:srgbClr val="000000"/>
            </a:solidFill>
            <a:ln w="9525">
              <a:noFill/>
              <a:round/>
              <a:headEnd/>
              <a:tailEnd/>
            </a:ln>
          </p:spPr>
          <p:txBody>
            <a:bodyPr/>
            <a:lstStyle/>
            <a:p>
              <a:endParaRPr lang="en-GB"/>
            </a:p>
          </p:txBody>
        </p:sp>
      </p:grpSp>
      <p:sp>
        <p:nvSpPr>
          <p:cNvPr id="7174" name="AutoShape 284"/>
          <p:cNvSpPr>
            <a:spLocks noChangeArrowheads="1"/>
          </p:cNvSpPr>
          <p:nvPr/>
        </p:nvSpPr>
        <p:spPr bwMode="auto">
          <a:xfrm>
            <a:off x="2627313" y="3141663"/>
            <a:ext cx="3816350" cy="792162"/>
          </a:xfrm>
          <a:prstGeom prst="flowChartTerminator">
            <a:avLst/>
          </a:prstGeom>
          <a:solidFill>
            <a:schemeClr val="tx1"/>
          </a:solidFill>
          <a:ln w="9525">
            <a:solidFill>
              <a:srgbClr val="080808"/>
            </a:solidFill>
            <a:miter lim="800000"/>
            <a:headEnd/>
            <a:tailEnd/>
          </a:ln>
        </p:spPr>
        <p:txBody>
          <a:bodyPr wrap="none" anchor="ctr"/>
          <a:lstStyle/>
          <a:p>
            <a:pPr algn="ctr"/>
            <a:r>
              <a:rPr lang="en-GB" sz="2000">
                <a:solidFill>
                  <a:srgbClr val="080808"/>
                </a:solidFill>
                <a:latin typeface="Elephant" pitchFamily="18" charset="0"/>
              </a:rPr>
              <a:t>Primary Care Emergency</a:t>
            </a:r>
          </a:p>
          <a:p>
            <a:pPr algn="ctr"/>
            <a:r>
              <a:rPr lang="en-GB" sz="2000">
                <a:solidFill>
                  <a:srgbClr val="080808"/>
                </a:solidFill>
                <a:latin typeface="Elephant" pitchFamily="18" charset="0"/>
              </a:rPr>
              <a:t>Centre</a:t>
            </a:r>
          </a:p>
        </p:txBody>
      </p:sp>
      <p:sp>
        <p:nvSpPr>
          <p:cNvPr id="7175" name="AutoShape 285"/>
          <p:cNvSpPr>
            <a:spLocks noChangeArrowheads="1"/>
          </p:cNvSpPr>
          <p:nvPr/>
        </p:nvSpPr>
        <p:spPr bwMode="auto">
          <a:xfrm>
            <a:off x="2843213" y="3933825"/>
            <a:ext cx="3457575" cy="431800"/>
          </a:xfrm>
          <a:prstGeom prst="flowChartTerminator">
            <a:avLst/>
          </a:prstGeom>
          <a:solidFill>
            <a:srgbClr val="080808"/>
          </a:solidFill>
          <a:ln w="9525">
            <a:solidFill>
              <a:srgbClr val="080808"/>
            </a:solidFill>
            <a:miter lim="800000"/>
            <a:headEnd/>
            <a:tailEnd/>
          </a:ln>
        </p:spPr>
        <p:txBody>
          <a:bodyPr wrap="none" anchor="ctr"/>
          <a:lstStyle/>
          <a:p>
            <a:pPr algn="ctr"/>
            <a:r>
              <a:rPr lang="en-GB" sz="2000" b="1"/>
              <a:t>NOW OPEN</a:t>
            </a:r>
          </a:p>
        </p:txBody>
      </p:sp>
      <p:sp>
        <p:nvSpPr>
          <p:cNvPr id="7176" name="Text Box 293"/>
          <p:cNvSpPr txBox="1">
            <a:spLocks noChangeArrowheads="1"/>
          </p:cNvSpPr>
          <p:nvPr/>
        </p:nvSpPr>
        <p:spPr bwMode="auto">
          <a:xfrm>
            <a:off x="3708400" y="2060575"/>
            <a:ext cx="2808288" cy="304800"/>
          </a:xfrm>
          <a:prstGeom prst="rect">
            <a:avLst/>
          </a:prstGeom>
          <a:solidFill>
            <a:schemeClr val="tx1"/>
          </a:solidFill>
          <a:ln w="9525">
            <a:noFill/>
            <a:miter lim="800000"/>
            <a:headEnd/>
            <a:tailEnd/>
          </a:ln>
        </p:spPr>
        <p:txBody>
          <a:bodyPr>
            <a:spAutoFit/>
          </a:bodyPr>
          <a:lstStyle/>
          <a:p>
            <a:pPr>
              <a:spcBef>
                <a:spcPct val="50000"/>
              </a:spcBef>
            </a:pPr>
            <a:r>
              <a:rPr lang="en-GB" sz="1400">
                <a:solidFill>
                  <a:srgbClr val="080808"/>
                </a:solidFill>
              </a:rPr>
              <a:t> </a:t>
            </a:r>
            <a:r>
              <a:rPr lang="en-GB" sz="1400" b="1">
                <a:solidFill>
                  <a:srgbClr val="080808"/>
                </a:solidFill>
              </a:rPr>
              <a:t>CENTRAL MANCHESTER PCT</a:t>
            </a:r>
          </a:p>
        </p:txBody>
      </p:sp>
      <p:sp>
        <p:nvSpPr>
          <p:cNvPr id="7177" name="Text Box 294"/>
          <p:cNvSpPr txBox="1">
            <a:spLocks noChangeArrowheads="1"/>
          </p:cNvSpPr>
          <p:nvPr/>
        </p:nvSpPr>
        <p:spPr bwMode="auto">
          <a:xfrm>
            <a:off x="3492500" y="4437063"/>
            <a:ext cx="3095625" cy="244475"/>
          </a:xfrm>
          <a:prstGeom prst="rect">
            <a:avLst/>
          </a:prstGeom>
          <a:noFill/>
          <a:ln w="9525">
            <a:noFill/>
            <a:miter lim="800000"/>
            <a:headEnd/>
            <a:tailEnd/>
          </a:ln>
        </p:spPr>
        <p:txBody>
          <a:bodyPr>
            <a:spAutoFit/>
          </a:bodyPr>
          <a:lstStyle/>
          <a:p>
            <a:pPr>
              <a:spcBef>
                <a:spcPct val="50000"/>
              </a:spcBef>
            </a:pPr>
            <a:endParaRPr lang="en-GB" sz="1000">
              <a:solidFill>
                <a:srgbClr val="080808"/>
              </a:solidFill>
            </a:endParaRPr>
          </a:p>
        </p:txBody>
      </p:sp>
      <p:sp>
        <p:nvSpPr>
          <p:cNvPr id="7178" name="Text Box 295"/>
          <p:cNvSpPr txBox="1">
            <a:spLocks noChangeArrowheads="1"/>
          </p:cNvSpPr>
          <p:nvPr/>
        </p:nvSpPr>
        <p:spPr bwMode="auto">
          <a:xfrm>
            <a:off x="3492500" y="4437063"/>
            <a:ext cx="2951163" cy="2816156"/>
          </a:xfrm>
          <a:prstGeom prst="rect">
            <a:avLst/>
          </a:prstGeom>
          <a:noFill/>
          <a:ln w="9525">
            <a:noFill/>
            <a:miter lim="800000"/>
            <a:headEnd/>
            <a:tailEnd/>
          </a:ln>
        </p:spPr>
        <p:txBody>
          <a:bodyPr>
            <a:spAutoFit/>
          </a:bodyPr>
          <a:lstStyle/>
          <a:p>
            <a:pPr>
              <a:spcBef>
                <a:spcPct val="50000"/>
              </a:spcBef>
            </a:pPr>
            <a:r>
              <a:rPr lang="en-GB" sz="1000" dirty="0">
                <a:solidFill>
                  <a:srgbClr val="080808"/>
                </a:solidFill>
                <a:latin typeface="Baskerville Old Face" pitchFamily="18" charset="0"/>
              </a:rPr>
              <a:t>The Primary Care Emergency Centre at Manchester Royal Infirmary is now open.</a:t>
            </a:r>
          </a:p>
          <a:p>
            <a:pPr>
              <a:spcBef>
                <a:spcPct val="50000"/>
              </a:spcBef>
            </a:pPr>
            <a:r>
              <a:rPr lang="en-GB" sz="1000" dirty="0">
                <a:solidFill>
                  <a:srgbClr val="080808"/>
                </a:solidFill>
                <a:latin typeface="Baskerville Old Face" pitchFamily="18" charset="0"/>
              </a:rPr>
              <a:t>The Primary Care Emergency Centre provides a nurse-led walk in service and GP primary care stream.</a:t>
            </a:r>
          </a:p>
          <a:p>
            <a:pPr>
              <a:spcBef>
                <a:spcPct val="50000"/>
              </a:spcBef>
            </a:pPr>
            <a:r>
              <a:rPr lang="en-GB" sz="1000" dirty="0">
                <a:solidFill>
                  <a:srgbClr val="080808"/>
                </a:solidFill>
                <a:latin typeface="Baskerville Old Face" pitchFamily="18" charset="0"/>
              </a:rPr>
              <a:t>The centre is currently open from Monday to Friday 10am – 10pm</a:t>
            </a:r>
          </a:p>
          <a:p>
            <a:pPr>
              <a:spcBef>
                <a:spcPct val="50000"/>
              </a:spcBef>
            </a:pPr>
            <a:r>
              <a:rPr lang="en-GB" sz="1000" dirty="0">
                <a:solidFill>
                  <a:srgbClr val="080808"/>
                </a:solidFill>
                <a:latin typeface="Baskerville Old Face" pitchFamily="18" charset="0"/>
              </a:rPr>
              <a:t>Contact: </a:t>
            </a:r>
          </a:p>
          <a:p>
            <a:pPr>
              <a:spcBef>
                <a:spcPct val="50000"/>
              </a:spcBef>
            </a:pPr>
            <a:r>
              <a:rPr lang="en-GB" sz="1000" dirty="0">
                <a:solidFill>
                  <a:srgbClr val="080808"/>
                </a:solidFill>
                <a:latin typeface="Baskerville Old Face" pitchFamily="18" charset="0"/>
              </a:rPr>
              <a:t>The Primary Care Emergency Centre                        The Manchester Royal Infirmary                                 Oxford Road, M13 </a:t>
            </a:r>
            <a:r>
              <a:rPr lang="en-GB" sz="1000" dirty="0" smtClean="0">
                <a:solidFill>
                  <a:srgbClr val="080808"/>
                </a:solidFill>
                <a:latin typeface="Baskerville Old Face" pitchFamily="18" charset="0"/>
              </a:rPr>
              <a:t>9WL</a:t>
            </a:r>
          </a:p>
          <a:p>
            <a:pPr>
              <a:spcBef>
                <a:spcPct val="50000"/>
              </a:spcBef>
            </a:pPr>
            <a:r>
              <a:rPr lang="en-GB" b="1" dirty="0" smtClean="0">
                <a:solidFill>
                  <a:srgbClr val="080808"/>
                </a:solidFill>
                <a:latin typeface="Baskerville Old Face" pitchFamily="18" charset="0"/>
              </a:rPr>
              <a:t>NHS Direct: 0845 4647</a:t>
            </a:r>
            <a:endParaRPr lang="en-GB" b="1" dirty="0">
              <a:solidFill>
                <a:srgbClr val="080808"/>
              </a:solidFill>
              <a:latin typeface="Baskerville Old Face" pitchFamily="18" charset="0"/>
            </a:endParaRPr>
          </a:p>
          <a:p>
            <a:pPr>
              <a:spcBef>
                <a:spcPct val="50000"/>
              </a:spcBef>
            </a:pPr>
            <a:endParaRPr lang="en-GB" sz="1000" dirty="0">
              <a:solidFill>
                <a:srgbClr val="080808"/>
              </a:solidFill>
              <a:latin typeface="Baskerville Old Face" pitchFamily="18" charset="0"/>
            </a:endParaRPr>
          </a:p>
          <a:p>
            <a:pPr>
              <a:spcBef>
                <a:spcPct val="50000"/>
              </a:spcBef>
            </a:pPr>
            <a:r>
              <a:rPr lang="en-GB" sz="1000" dirty="0">
                <a:solidFill>
                  <a:srgbClr val="080808"/>
                </a:solidFill>
                <a:latin typeface="Baskerville Old Face" pitchFamily="18" charset="0"/>
              </a:rPr>
              <a:t> </a:t>
            </a:r>
          </a:p>
        </p:txBody>
      </p:sp>
      <p:sp>
        <p:nvSpPr>
          <p:cNvPr id="7179" name="Text Box 296"/>
          <p:cNvSpPr txBox="1">
            <a:spLocks noChangeArrowheads="1"/>
          </p:cNvSpPr>
          <p:nvPr/>
        </p:nvSpPr>
        <p:spPr bwMode="auto">
          <a:xfrm>
            <a:off x="1258888" y="549275"/>
            <a:ext cx="7561262" cy="609600"/>
          </a:xfrm>
          <a:prstGeom prst="rect">
            <a:avLst/>
          </a:prstGeom>
          <a:noFill/>
          <a:ln w="9525">
            <a:noFill/>
            <a:miter lim="800000"/>
            <a:headEnd/>
            <a:tailEnd/>
          </a:ln>
        </p:spPr>
        <p:txBody>
          <a:bodyPr>
            <a:spAutoFit/>
          </a:bodyPr>
          <a:lstStyle/>
          <a:p>
            <a:pPr>
              <a:spcBef>
                <a:spcPct val="50000"/>
              </a:spcBef>
            </a:pPr>
            <a:r>
              <a:rPr lang="en-GB" sz="3400"/>
              <a:t>PRIMARY CARE EMERGENCY CENTRE</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Orbit</Template>
  <TotalTime>1279</TotalTime>
  <Words>1905</Words>
  <Application>Microsoft Office PowerPoint</Application>
  <PresentationFormat>On-screen Show (4:3)</PresentationFormat>
  <Paragraphs>403</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Shimmer</vt:lpstr>
      <vt:lpstr> HEALTH CARE PROVISION     IN THE UNITED KINGDOM</vt:lpstr>
      <vt:lpstr>NATIONAL HEALTH SERVICE (NHS)</vt:lpstr>
      <vt:lpstr> GP REGISTRATION</vt:lpstr>
      <vt:lpstr> REGISTERING WITH A GP</vt:lpstr>
      <vt:lpstr>DENTISTRY</vt:lpstr>
      <vt:lpstr>Slide 6</vt:lpstr>
      <vt:lpstr>OPTOMETRY</vt:lpstr>
      <vt:lpstr>EMERGENCY CARE</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OCCUPATIONAL HEALTH SERVICES AT THE UNIVERSITY</vt:lpstr>
      <vt:lpstr>UNIVERSITY OCCUPATIONAL HEALTH SERVICE</vt:lpstr>
      <vt:lpstr>IMPORTANT</vt:lpstr>
      <vt:lpstr>Range of Services Available:</vt:lpstr>
      <vt:lpstr>Slide 29</vt:lpstr>
      <vt:lpstr>Slide 30</vt:lpstr>
      <vt:lpstr>STUDENTS MAY BE SEEN</vt:lpstr>
      <vt:lpstr>OCCUPATIONAL HEALTH SERVICES</vt:lpstr>
      <vt:lpstr>   RECOMMENDED VACCINATIONS</vt:lpstr>
      <vt:lpstr>Slide 34</vt:lpstr>
      <vt:lpstr>Slide 35</vt:lpstr>
      <vt:lpstr>Slide 36</vt:lpstr>
      <vt:lpstr>Slide 37</vt:lpstr>
      <vt:lpstr>Slide 38</vt:lpstr>
      <vt:lpstr>Slide 39</vt:lpstr>
      <vt:lpstr>Slide 40</vt:lpstr>
      <vt:lpstr>Slide 41</vt:lpstr>
      <vt:lpstr>OCCUPATIONAL HEALTH SERVICES</vt:lpstr>
    </vt:vector>
  </TitlesOfParts>
  <Company> 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CARE PROVISION </dc:title>
  <dc:creator> Mciso</dc:creator>
  <cp:lastModifiedBy>mmnu9js7</cp:lastModifiedBy>
  <cp:revision>369</cp:revision>
  <dcterms:created xsi:type="dcterms:W3CDTF">2004-09-09T14:33:23Z</dcterms:created>
  <dcterms:modified xsi:type="dcterms:W3CDTF">2012-09-05T17:03:54Z</dcterms:modified>
</cp:coreProperties>
</file>