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8" r:id="rId2"/>
    <p:sldId id="296" r:id="rId3"/>
    <p:sldId id="276" r:id="rId4"/>
    <p:sldId id="321" r:id="rId5"/>
    <p:sldId id="322" r:id="rId6"/>
    <p:sldId id="299" r:id="rId7"/>
    <p:sldId id="300" r:id="rId8"/>
    <p:sldId id="320" r:id="rId9"/>
    <p:sldId id="30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29" autoAdjust="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6D5D37-932A-4B8C-A724-6D85BE4EC4A4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76FB21-8547-4874-8DA0-82B47EC958E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914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751275-D4BE-4659-B349-5D4F49E718EC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751275-D4BE-4659-B349-5D4F49E718EC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751275-D4BE-4659-B349-5D4F49E718EC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751275-D4BE-4659-B349-5D4F49E718EC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751275-D4BE-4659-B349-5D4F49E718EC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751275-D4BE-4659-B349-5D4F49E718EC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751275-D4BE-4659-B349-5D4F49E718EC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751275-D4BE-4659-B349-5D4F49E718EC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41C3-3B63-4DB0-9843-709012448D27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0C948-2B2A-4367-B1A6-67EA1D99A3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41C3-3B63-4DB0-9843-709012448D27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0C948-2B2A-4367-B1A6-67EA1D99A3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41C3-3B63-4DB0-9843-709012448D27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0C948-2B2A-4367-B1A6-67EA1D99A3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41C3-3B63-4DB0-9843-709012448D27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0C948-2B2A-4367-B1A6-67EA1D99A3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41C3-3B63-4DB0-9843-709012448D27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0C948-2B2A-4367-B1A6-67EA1D99A3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41C3-3B63-4DB0-9843-709012448D27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0C948-2B2A-4367-B1A6-67EA1D99A3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41C3-3B63-4DB0-9843-709012448D27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0C948-2B2A-4367-B1A6-67EA1D99A3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41C3-3B63-4DB0-9843-709012448D27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0C948-2B2A-4367-B1A6-67EA1D99A3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41C3-3B63-4DB0-9843-709012448D27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0C948-2B2A-4367-B1A6-67EA1D99A3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41C3-3B63-4DB0-9843-709012448D27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0C948-2B2A-4367-B1A6-67EA1D99A3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41C3-3B63-4DB0-9843-709012448D27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0C948-2B2A-4367-B1A6-67EA1D99A3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C41C3-3B63-4DB0-9843-709012448D27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0C948-2B2A-4367-B1A6-67EA1D99A32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brand_ppt_back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404813" y="1625600"/>
            <a:ext cx="72548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3000" b="1" dirty="0" smtClean="0">
                <a:solidFill>
                  <a:schemeClr val="bg1"/>
                </a:solidFill>
                <a:latin typeface="Calibri" pitchFamily="34" charset="0"/>
                <a:ea typeface="+mn-ea"/>
              </a:rPr>
              <a:t>Induction: How can we do better?</a:t>
            </a:r>
            <a:endParaRPr lang="en-US" altLang="en-US" sz="3000" b="1" dirty="0">
              <a:solidFill>
                <a:schemeClr val="bg1"/>
              </a:solidFill>
              <a:latin typeface="Calibri" pitchFamily="34" charset="0"/>
              <a:ea typeface="+mn-ea"/>
            </a:endParaRPr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412750" y="4387850"/>
            <a:ext cx="5383386" cy="1421928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Geneva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Geneva" charset="0"/>
                <a:cs typeface="Geneva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Geneva" charset="0"/>
                <a:cs typeface="Geneva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Geneva" charset="0"/>
                <a:cs typeface="Geneva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Geneva" charset="0"/>
                <a:cs typeface="Geneva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Geneva" charset="0"/>
                <a:cs typeface="Geneva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Geneva" charset="0"/>
                <a:cs typeface="Geneva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Geneva" charset="0"/>
                <a:cs typeface="Geneva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Geneva" charset="0"/>
                <a:cs typeface="Geneva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 smtClean="0">
                <a:solidFill>
                  <a:schemeClr val="bg1"/>
                </a:solidFill>
              </a:rPr>
              <a:t>Russell Ashworth</a:t>
            </a:r>
            <a:endParaRPr lang="en-GB" altLang="en-US" sz="2400" dirty="0">
              <a:solidFill>
                <a:schemeClr val="bg1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 smtClean="0">
                <a:solidFill>
                  <a:schemeClr val="bg1"/>
                </a:solidFill>
              </a:rPr>
              <a:t>Director of Faculty Operations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 smtClean="0">
                <a:solidFill>
                  <a:schemeClr val="bg1"/>
                </a:solidFill>
              </a:rPr>
              <a:t>Faculty of Humanities</a:t>
            </a:r>
            <a:endParaRPr lang="en-GB" altLang="en-US" sz="24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517525" y="2924944"/>
            <a:ext cx="7013575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dot"/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/>
        </p:spPr>
      </p:cxnSp>
      <p:pic>
        <p:nvPicPr>
          <p:cNvPr id="2054" name="Picture 1" descr="TAB_allwhite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37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406399" y="1625600"/>
            <a:ext cx="72548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b="1" dirty="0" smtClean="0">
                <a:solidFill>
                  <a:srgbClr val="595959"/>
                </a:solidFill>
              </a:rPr>
              <a:t>Background and objective for today</a:t>
            </a:r>
            <a:r>
              <a:rPr lang="en-GB" altLang="en-US" sz="2400" b="1" dirty="0">
                <a:solidFill>
                  <a:srgbClr val="595959"/>
                </a:solidFill>
              </a:rPr>
              <a:t/>
            </a:r>
            <a:br>
              <a:rPr lang="en-GB" altLang="en-US" sz="2400" b="1" dirty="0">
                <a:solidFill>
                  <a:srgbClr val="595959"/>
                </a:solidFill>
              </a:rPr>
            </a:br>
            <a:endParaRPr lang="en-US" altLang="en-US" sz="2400" dirty="0">
              <a:solidFill>
                <a:srgbClr val="595959"/>
              </a:solidFill>
            </a:endParaRPr>
          </a:p>
        </p:txBody>
      </p:sp>
      <p:sp>
        <p:nvSpPr>
          <p:cNvPr id="3075" name="Rectangle 7"/>
          <p:cNvSpPr>
            <a:spLocks noChangeArrowheads="1"/>
          </p:cNvSpPr>
          <p:nvPr/>
        </p:nvSpPr>
        <p:spPr bwMode="auto">
          <a:xfrm>
            <a:off x="406401" y="2492896"/>
            <a:ext cx="7254874" cy="4790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Staff survey follow up – we are undertaking an exercise to judge how effective the current induction arrangements are, and identify actions that can be taken to improve processes</a:t>
            </a:r>
          </a:p>
          <a:p>
            <a:pPr eaLnBrk="1" hangingPunct="1">
              <a:spcBef>
                <a:spcPct val="0"/>
              </a:spcBef>
              <a:buNone/>
            </a:pPr>
            <a:endParaRPr lang="en-GB" altLang="en-US" sz="1800" dirty="0" smtClean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marL="285750" indent="-28575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Staff were asked for views via the April </a:t>
            </a:r>
            <a:r>
              <a:rPr lang="en-GB" altLang="en-US" sz="1800" dirty="0" err="1" smtClean="0">
                <a:solidFill>
                  <a:srgbClr val="595959"/>
                </a:solidFill>
                <a:latin typeface="+mn-lt"/>
                <a:cs typeface="Arial" pitchFamily="34" charset="0"/>
              </a:rPr>
              <a:t>CoreMunicate</a:t>
            </a:r>
            <a:r>
              <a:rPr lang="en-GB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:</a:t>
            </a:r>
          </a:p>
          <a:p>
            <a:pPr marL="1028700" lvl="1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4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How available and effective are our University-wide documents, events and processes</a:t>
            </a:r>
          </a:p>
          <a:p>
            <a:pPr marL="1028700" lvl="1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4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Reflections on own experience of induction</a:t>
            </a:r>
          </a:p>
          <a:p>
            <a:pPr marL="1028700" lvl="1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4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Identify examples of good practice</a:t>
            </a:r>
          </a:p>
          <a:p>
            <a:pPr marL="1028700" lvl="1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GB" altLang="en-US" sz="1050" dirty="0" smtClean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marL="285750" indent="-285750" eaLnBrk="1" hangingPunct="1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Objective of this session is to reflect on this feedback and inform recommendations to be made to the PSS Leadership Team on appropriate follow-up action</a:t>
            </a:r>
            <a:endParaRPr lang="en-GB" altLang="en-US" sz="1400" dirty="0">
              <a:solidFill>
                <a:srgbClr val="595959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endParaRPr lang="en-GB" altLang="en-US" sz="1400" dirty="0">
              <a:solidFill>
                <a:srgbClr val="595959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endParaRPr lang="en-GB" altLang="en-US" sz="1400" dirty="0">
              <a:solidFill>
                <a:srgbClr val="595959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endParaRPr lang="en-GB" altLang="en-US" sz="1400" dirty="0">
              <a:solidFill>
                <a:srgbClr val="595959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endParaRPr lang="en-GB" altLang="en-US" sz="1400" dirty="0">
              <a:solidFill>
                <a:srgbClr val="595959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endParaRPr lang="en-GB" altLang="en-US" sz="1400" dirty="0">
              <a:solidFill>
                <a:srgbClr val="595959"/>
              </a:solidFill>
            </a:endParaRPr>
          </a:p>
        </p:txBody>
      </p:sp>
      <p:pic>
        <p:nvPicPr>
          <p:cNvPr id="3076" name="Picture 5" descr="TAB_col_white_background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784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406399" y="1625600"/>
            <a:ext cx="72548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b="1" dirty="0" smtClean="0">
                <a:solidFill>
                  <a:srgbClr val="595959"/>
                </a:solidFill>
              </a:rPr>
              <a:t>Outline</a:t>
            </a:r>
            <a:r>
              <a:rPr lang="en-GB" altLang="en-US" sz="2400" b="1" dirty="0">
                <a:solidFill>
                  <a:srgbClr val="595959"/>
                </a:solidFill>
              </a:rPr>
              <a:t/>
            </a:r>
            <a:br>
              <a:rPr lang="en-GB" altLang="en-US" sz="2400" b="1" dirty="0">
                <a:solidFill>
                  <a:srgbClr val="595959"/>
                </a:solidFill>
              </a:rPr>
            </a:br>
            <a:endParaRPr lang="en-US" altLang="en-US" sz="2400" dirty="0">
              <a:solidFill>
                <a:srgbClr val="595959"/>
              </a:solidFill>
            </a:endParaRPr>
          </a:p>
        </p:txBody>
      </p:sp>
      <p:sp>
        <p:nvSpPr>
          <p:cNvPr id="3075" name="Rectangle 7"/>
          <p:cNvSpPr>
            <a:spLocks noChangeArrowheads="1"/>
          </p:cNvSpPr>
          <p:nvPr/>
        </p:nvSpPr>
        <p:spPr bwMode="auto">
          <a:xfrm>
            <a:off x="406400" y="2492896"/>
            <a:ext cx="7261225" cy="4122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Brief run through the current induction framework</a:t>
            </a:r>
          </a:p>
          <a:p>
            <a:pPr eaLnBrk="1" hangingPunct="1">
              <a:spcBef>
                <a:spcPct val="0"/>
              </a:spcBef>
              <a:buNone/>
            </a:pPr>
            <a:endParaRPr lang="en-GB" altLang="en-US" sz="1800" dirty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marL="285750" indent="-28575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Summary of </a:t>
            </a:r>
            <a:r>
              <a:rPr lang="en-GB" altLang="en-US" sz="1800" dirty="0" err="1" smtClean="0">
                <a:solidFill>
                  <a:srgbClr val="595959"/>
                </a:solidFill>
                <a:latin typeface="+mn-lt"/>
                <a:cs typeface="Arial" pitchFamily="34" charset="0"/>
              </a:rPr>
              <a:t>CoreMunicate</a:t>
            </a:r>
            <a:r>
              <a:rPr lang="en-GB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 feedback</a:t>
            </a:r>
            <a:endParaRPr lang="en-GB" altLang="en-US" sz="1800" dirty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marL="285750" indent="-28575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GB" altLang="en-US" sz="1800" dirty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marL="285750" indent="-28575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Group work</a:t>
            </a:r>
          </a:p>
          <a:p>
            <a:pPr marL="285750" indent="-28575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GB" altLang="en-US" sz="1800" dirty="0" smtClean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marL="285750" indent="-28575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GB" altLang="en-US" sz="1050" dirty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marL="285750" indent="-285750" eaLnBrk="1" hangingPunct="1">
              <a:spcBef>
                <a:spcPct val="0"/>
              </a:spcBef>
            </a:pPr>
            <a:endParaRPr lang="en-GB" altLang="en-US" sz="1050" dirty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marL="285750" indent="-285750" eaLnBrk="1" hangingPunct="1">
              <a:spcBef>
                <a:spcPct val="0"/>
              </a:spcBef>
            </a:pPr>
            <a:endParaRPr lang="en-GB" altLang="en-US" sz="1050" dirty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endParaRPr lang="en-GB" altLang="en-US" sz="1800" dirty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endParaRPr lang="en-GB" altLang="en-US" sz="1400" dirty="0">
              <a:solidFill>
                <a:srgbClr val="595959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endParaRPr lang="en-GB" altLang="en-US" sz="1400" dirty="0">
              <a:solidFill>
                <a:srgbClr val="595959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endParaRPr lang="en-GB" altLang="en-US" sz="1400" dirty="0">
              <a:solidFill>
                <a:srgbClr val="595959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endParaRPr lang="en-GB" altLang="en-US" sz="1400" dirty="0">
              <a:solidFill>
                <a:srgbClr val="595959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endParaRPr lang="en-GB" altLang="en-US" sz="1400" dirty="0">
              <a:solidFill>
                <a:srgbClr val="595959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endParaRPr lang="en-GB" altLang="en-US" sz="1400" dirty="0">
              <a:solidFill>
                <a:srgbClr val="595959"/>
              </a:solidFill>
            </a:endParaRPr>
          </a:p>
        </p:txBody>
      </p:sp>
      <p:pic>
        <p:nvPicPr>
          <p:cNvPr id="3076" name="Picture 5" descr="TAB_col_white_background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510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406399" y="1625600"/>
            <a:ext cx="72548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b="1" dirty="0" smtClean="0">
                <a:solidFill>
                  <a:srgbClr val="595959"/>
                </a:solidFill>
              </a:rPr>
              <a:t>Induction Processes</a:t>
            </a:r>
            <a:r>
              <a:rPr lang="en-GB" altLang="en-US" sz="2400" b="1" dirty="0">
                <a:solidFill>
                  <a:srgbClr val="595959"/>
                </a:solidFill>
              </a:rPr>
              <a:t/>
            </a:r>
            <a:br>
              <a:rPr lang="en-GB" altLang="en-US" sz="2400" b="1" dirty="0">
                <a:solidFill>
                  <a:srgbClr val="595959"/>
                </a:solidFill>
              </a:rPr>
            </a:br>
            <a:endParaRPr lang="en-US" altLang="en-US" sz="2400" dirty="0">
              <a:solidFill>
                <a:srgbClr val="595959"/>
              </a:solidFill>
            </a:endParaRPr>
          </a:p>
        </p:txBody>
      </p:sp>
      <p:sp>
        <p:nvSpPr>
          <p:cNvPr id="3075" name="Rectangle 7"/>
          <p:cNvSpPr>
            <a:spLocks noChangeArrowheads="1"/>
          </p:cNvSpPr>
          <p:nvPr/>
        </p:nvSpPr>
        <p:spPr bwMode="auto">
          <a:xfrm>
            <a:off x="406401" y="2492896"/>
            <a:ext cx="7254874" cy="334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Visit HR on first day:</a:t>
            </a:r>
          </a:p>
          <a:p>
            <a:pPr marL="1028700" lvl="1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400" dirty="0"/>
              <a:t>Set up with staff card, IT access etc.</a:t>
            </a:r>
          </a:p>
          <a:p>
            <a:pPr marL="1028700" lvl="1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sz="1400" dirty="0"/>
              <a:t>R</a:t>
            </a:r>
            <a:r>
              <a:rPr lang="en-GB" sz="1400" dirty="0" smtClean="0"/>
              <a:t>eceive the </a:t>
            </a:r>
            <a:r>
              <a:rPr lang="en-GB" sz="1400" dirty="0"/>
              <a:t>new staff induction and information booklet. </a:t>
            </a:r>
            <a:endParaRPr lang="en-GB" altLang="en-US" sz="1000" dirty="0">
              <a:solidFill>
                <a:srgbClr val="595959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endParaRPr lang="en-GB" altLang="en-US" sz="1400" dirty="0">
              <a:solidFill>
                <a:srgbClr val="595959"/>
              </a:solidFill>
            </a:endParaRPr>
          </a:p>
          <a:p>
            <a:pPr marL="285750" indent="-285750" eaLnBrk="1" hangingPunct="1">
              <a:lnSpc>
                <a:spcPct val="120000"/>
              </a:lnSpc>
              <a:spcBef>
                <a:spcPct val="0"/>
              </a:spcBef>
            </a:pPr>
            <a:r>
              <a:rPr lang="en-GB" altLang="en-US" sz="1800" dirty="0" smtClean="0">
                <a:solidFill>
                  <a:srgbClr val="595959"/>
                </a:solidFill>
              </a:rPr>
              <a:t>Core induction training:</a:t>
            </a:r>
          </a:p>
          <a:p>
            <a:pPr marL="1028700" lvl="1" eaLnBrk="1" hangingPunct="1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400" dirty="0" smtClean="0"/>
              <a:t>Online health </a:t>
            </a:r>
            <a:r>
              <a:rPr lang="en-GB" altLang="en-US" sz="1400" dirty="0"/>
              <a:t>and </a:t>
            </a:r>
            <a:r>
              <a:rPr lang="en-GB" altLang="en-US" sz="1400" dirty="0" smtClean="0"/>
              <a:t>safety </a:t>
            </a:r>
            <a:r>
              <a:rPr lang="en-GB" altLang="en-US" sz="1400" dirty="0"/>
              <a:t>induction </a:t>
            </a:r>
            <a:r>
              <a:rPr lang="en-GB" altLang="en-US" sz="1400" dirty="0" smtClean="0"/>
              <a:t>training</a:t>
            </a:r>
          </a:p>
          <a:p>
            <a:pPr marL="1028700" lvl="1" eaLnBrk="1" hangingPunct="1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400" dirty="0" smtClean="0"/>
              <a:t>Online Protecting information and data protection training</a:t>
            </a:r>
          </a:p>
          <a:p>
            <a:pPr marL="1028700" lvl="1" eaLnBrk="1" hangingPunct="1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400" dirty="0" smtClean="0"/>
              <a:t>Online equality and diversity training</a:t>
            </a:r>
          </a:p>
          <a:p>
            <a:pPr marL="1028700" lvl="1" eaLnBrk="1" hangingPunct="1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400" dirty="0" smtClean="0"/>
              <a:t>University welcome event</a:t>
            </a:r>
          </a:p>
          <a:p>
            <a:pPr lvl="1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endParaRPr lang="en-GB" altLang="en-US" sz="1400" dirty="0"/>
          </a:p>
          <a:p>
            <a:pPr marL="285750" indent="-285750" eaLnBrk="1" hangingPunct="1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Local induction informed by new staff induction checklist and health and safety checklist</a:t>
            </a:r>
          </a:p>
        </p:txBody>
      </p:sp>
      <p:pic>
        <p:nvPicPr>
          <p:cNvPr id="3076" name="Picture 5" descr="TAB_col_white_background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111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406399" y="1625600"/>
            <a:ext cx="72548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b="1" dirty="0" smtClean="0">
                <a:solidFill>
                  <a:srgbClr val="595959"/>
                </a:solidFill>
              </a:rPr>
              <a:t>University Welcome Event</a:t>
            </a:r>
            <a:r>
              <a:rPr lang="en-GB" altLang="en-US" sz="2400" b="1" dirty="0">
                <a:solidFill>
                  <a:srgbClr val="595959"/>
                </a:solidFill>
              </a:rPr>
              <a:t/>
            </a:r>
            <a:br>
              <a:rPr lang="en-GB" altLang="en-US" sz="2400" b="1" dirty="0">
                <a:solidFill>
                  <a:srgbClr val="595959"/>
                </a:solidFill>
              </a:rPr>
            </a:br>
            <a:endParaRPr lang="en-US" altLang="en-US" sz="2400" dirty="0">
              <a:solidFill>
                <a:srgbClr val="595959"/>
              </a:solidFill>
            </a:endParaRPr>
          </a:p>
        </p:txBody>
      </p:sp>
      <p:sp>
        <p:nvSpPr>
          <p:cNvPr id="3075" name="Rectangle 7"/>
          <p:cNvSpPr>
            <a:spLocks noChangeArrowheads="1"/>
          </p:cNvSpPr>
          <p:nvPr/>
        </p:nvSpPr>
        <p:spPr bwMode="auto">
          <a:xfrm>
            <a:off x="406401" y="2492896"/>
            <a:ext cx="7254874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90 minute session, offered monthly</a:t>
            </a:r>
          </a:p>
          <a:p>
            <a:pPr marL="285750" indent="-285750" eaLnBrk="1" hangingPunct="1">
              <a:spcBef>
                <a:spcPct val="0"/>
              </a:spcBef>
            </a:pP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Organised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and hosted by Jonathan Winter with a member of the Senior Leadership Team (usually Nancy)</a:t>
            </a:r>
          </a:p>
          <a:p>
            <a:pPr marL="285750" indent="-285750" eaLnBrk="1" hangingPunct="1">
              <a:spcBef>
                <a:spcPct val="0"/>
              </a:spcBef>
            </a:pP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The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main 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topics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of discussion 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are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the organisation, strategy and why 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the University is a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great place to 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work:</a:t>
            </a:r>
          </a:p>
          <a:p>
            <a:pPr marL="1028700" lvl="1" eaLnBrk="1" hangingPunct="1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sz="1400" dirty="0"/>
              <a:t>The member of SLT talks about </a:t>
            </a:r>
            <a:r>
              <a:rPr lang="en-GB" sz="1400" dirty="0" smtClean="0"/>
              <a:t>the University </a:t>
            </a:r>
            <a:r>
              <a:rPr lang="en-GB" sz="1400" dirty="0"/>
              <a:t>– in a local, national, </a:t>
            </a:r>
            <a:r>
              <a:rPr lang="en-GB" sz="1400" dirty="0" smtClean="0"/>
              <a:t>and global </a:t>
            </a:r>
            <a:r>
              <a:rPr lang="en-GB" sz="1400" dirty="0"/>
              <a:t>context</a:t>
            </a:r>
          </a:p>
          <a:p>
            <a:pPr marL="1028700" lvl="1" eaLnBrk="1" hangingPunct="1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sz="1400" dirty="0"/>
              <a:t>Then there is a short film with Brian Cox, Andre </a:t>
            </a:r>
            <a:r>
              <a:rPr lang="en-GB" sz="1400" dirty="0" err="1"/>
              <a:t>Geim</a:t>
            </a:r>
            <a:r>
              <a:rPr lang="en-GB" sz="1400" dirty="0"/>
              <a:t> </a:t>
            </a:r>
            <a:r>
              <a:rPr lang="en-GB" sz="1400" dirty="0" smtClean="0"/>
              <a:t>etc. </a:t>
            </a:r>
            <a:r>
              <a:rPr lang="en-GB" sz="1400" dirty="0"/>
              <a:t>explaining about what working at the University means to them.</a:t>
            </a:r>
          </a:p>
          <a:p>
            <a:pPr marL="1028700" lvl="1" eaLnBrk="1" hangingPunct="1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sz="1400" dirty="0"/>
              <a:t> Jonathan </a:t>
            </a:r>
            <a:r>
              <a:rPr lang="en-GB" sz="1400" dirty="0" smtClean="0"/>
              <a:t>then talks </a:t>
            </a:r>
            <a:r>
              <a:rPr lang="en-GB" sz="1400" dirty="0"/>
              <a:t>about working at the University and takes questions.</a:t>
            </a:r>
          </a:p>
          <a:p>
            <a:pPr eaLnBrk="1" hangingPunct="1">
              <a:spcBef>
                <a:spcPct val="0"/>
              </a:spcBef>
              <a:buNone/>
            </a:pPr>
            <a:endParaRPr lang="en-GB" altLang="en-US" sz="1800" dirty="0" smtClean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marL="285750" indent="-28575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GB" altLang="en-US" sz="1800" dirty="0" smtClean="0">
              <a:solidFill>
                <a:srgbClr val="595959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3076" name="Picture 5" descr="TAB_col_white_background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548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406399" y="1625600"/>
            <a:ext cx="72548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b="1" dirty="0" err="1">
                <a:solidFill>
                  <a:srgbClr val="595959"/>
                </a:solidFill>
              </a:rPr>
              <a:t>CoreMunicate</a:t>
            </a:r>
            <a:r>
              <a:rPr lang="en-GB" altLang="en-US" sz="2400" b="1" dirty="0">
                <a:solidFill>
                  <a:srgbClr val="595959"/>
                </a:solidFill>
              </a:rPr>
              <a:t> </a:t>
            </a:r>
            <a:r>
              <a:rPr lang="en-GB" altLang="en-US" sz="2400" b="1" dirty="0" smtClean="0">
                <a:solidFill>
                  <a:srgbClr val="595959"/>
                </a:solidFill>
              </a:rPr>
              <a:t>Feedback (1)</a:t>
            </a:r>
            <a:endParaRPr lang="en-US" altLang="en-US" sz="2400" dirty="0">
              <a:solidFill>
                <a:srgbClr val="595959"/>
              </a:solidFill>
            </a:endParaRPr>
          </a:p>
        </p:txBody>
      </p:sp>
      <p:sp>
        <p:nvSpPr>
          <p:cNvPr id="3075" name="Rectangle 7"/>
          <p:cNvSpPr>
            <a:spLocks noChangeArrowheads="1"/>
          </p:cNvSpPr>
          <p:nvPr/>
        </p:nvSpPr>
        <p:spPr bwMode="auto">
          <a:xfrm>
            <a:off x="406400" y="2492896"/>
            <a:ext cx="7261225" cy="457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indent="-285750" eaLnBrk="1" hangingPunct="1">
              <a:spcBef>
                <a:spcPct val="0"/>
              </a:spcBef>
            </a:pPr>
            <a:r>
              <a:rPr lang="en-GB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5 Directorate teams and 3 Faculties responded</a:t>
            </a:r>
          </a:p>
          <a:p>
            <a:pPr indent="-285750" eaLnBrk="1" hangingPunct="1">
              <a:spcBef>
                <a:spcPct val="0"/>
              </a:spcBef>
            </a:pPr>
            <a:r>
              <a:rPr lang="en-GB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Feedback quite consistent across the various respondents</a:t>
            </a:r>
          </a:p>
          <a:p>
            <a:pPr marL="285750" indent="-285750" eaLnBrk="1" hangingPunct="1">
              <a:spcBef>
                <a:spcPct val="0"/>
              </a:spcBef>
            </a:pPr>
            <a:r>
              <a:rPr lang="en-GB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Induction generally felt to be critically important </a:t>
            </a:r>
          </a:p>
          <a:p>
            <a:pPr marL="285750" indent="-285750" eaLnBrk="1" hangingPunct="1">
              <a:spcBef>
                <a:spcPct val="0"/>
              </a:spcBef>
            </a:pPr>
            <a:r>
              <a:rPr lang="en-GB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General consensus that induction, and related processes such as IT set up and access to training, need to be improved</a:t>
            </a:r>
          </a:p>
          <a:p>
            <a:pPr marL="285750" indent="-285750" eaLnBrk="1" hangingPunct="1">
              <a:spcBef>
                <a:spcPct val="0"/>
              </a:spcBef>
            </a:pPr>
            <a:r>
              <a:rPr lang="en-GB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Information on induction is available but not very visible or easily accessed</a:t>
            </a:r>
          </a:p>
          <a:p>
            <a:pPr marL="285750" lvl="0" indent="-285750" eaLnBrk="1" hangingPunct="1">
              <a:spcBef>
                <a:spcPct val="0"/>
              </a:spcBef>
            </a:pP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The majority were unaware of the 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new staff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i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nduction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c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hecklist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(some 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areas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had developed their own) and very few had seen the 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new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s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taff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i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nformation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b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ooklet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.</a:t>
            </a:r>
          </a:p>
          <a:p>
            <a:pPr marL="285750" indent="-285750" eaLnBrk="1" hangingPunct="1">
              <a:spcBef>
                <a:spcPct val="0"/>
              </a:spcBef>
            </a:pP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There are examples of best practice that can be drawn upon from across the 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University (e.g. local induction manual)</a:t>
            </a:r>
            <a:endParaRPr lang="en-GB" altLang="en-US" sz="1800" dirty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marL="285750" indent="-285750" eaLnBrk="1" hangingPunct="1">
              <a:spcBef>
                <a:spcPct val="0"/>
              </a:spcBef>
            </a:pPr>
            <a:endParaRPr lang="en-GB" altLang="en-US" sz="1800" dirty="0" smtClean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GB" altLang="en-US" sz="1800" dirty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GB" altLang="en-US" sz="1800" dirty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indent="-285750" eaLnBrk="1" hangingPunct="1">
              <a:lnSpc>
                <a:spcPct val="120000"/>
              </a:lnSpc>
              <a:spcBef>
                <a:spcPct val="0"/>
              </a:spcBef>
            </a:pPr>
            <a:endParaRPr lang="en-GB" altLang="en-US" sz="1800" dirty="0">
              <a:solidFill>
                <a:srgbClr val="595959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3076" name="Picture 5" descr="TAB_col_white_background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825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406399" y="1625600"/>
            <a:ext cx="72548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en-US" sz="2400" b="1" dirty="0" err="1">
                <a:solidFill>
                  <a:srgbClr val="595959"/>
                </a:solidFill>
              </a:rPr>
              <a:t>CoreMunicate</a:t>
            </a:r>
            <a:r>
              <a:rPr lang="en-GB" altLang="en-US" sz="2400" b="1" dirty="0">
                <a:solidFill>
                  <a:srgbClr val="595959"/>
                </a:solidFill>
              </a:rPr>
              <a:t> </a:t>
            </a:r>
            <a:r>
              <a:rPr lang="en-GB" altLang="en-US" sz="2400" b="1" dirty="0" smtClean="0">
                <a:solidFill>
                  <a:srgbClr val="595959"/>
                </a:solidFill>
              </a:rPr>
              <a:t>Feedback (2)</a:t>
            </a:r>
            <a:endParaRPr lang="en-US" altLang="en-US" sz="2400" dirty="0">
              <a:solidFill>
                <a:srgbClr val="595959"/>
              </a:solidFill>
            </a:endParaRPr>
          </a:p>
        </p:txBody>
      </p:sp>
      <p:sp>
        <p:nvSpPr>
          <p:cNvPr id="3075" name="Rectangle 7"/>
          <p:cNvSpPr>
            <a:spLocks noChangeArrowheads="1"/>
          </p:cNvSpPr>
          <p:nvPr/>
        </p:nvSpPr>
        <p:spPr bwMode="auto">
          <a:xfrm>
            <a:off x="406401" y="2492896"/>
            <a:ext cx="7254874" cy="430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</a:pPr>
            <a:r>
              <a:rPr lang="en-GB" sz="1800" dirty="0">
                <a:solidFill>
                  <a:srgbClr val="595959"/>
                </a:solidFill>
                <a:cs typeface="Arial" pitchFamily="34" charset="0"/>
              </a:rPr>
              <a:t>Templates and checklists for local induction are helpful, but should allow managers to bespoke for their area (particularly for practical ‘housekeeping’ matters</a:t>
            </a:r>
            <a:r>
              <a:rPr lang="en-GB" sz="1800" dirty="0" smtClean="0">
                <a:solidFill>
                  <a:srgbClr val="595959"/>
                </a:solidFill>
                <a:cs typeface="Arial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None/>
            </a:pPr>
            <a:endParaRPr lang="en-GB" sz="1800" dirty="0" smtClean="0">
              <a:solidFill>
                <a:srgbClr val="595959"/>
              </a:solidFill>
              <a:cs typeface="Arial" pitchFamily="34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GB" sz="1800" b="1" dirty="0" smtClean="0">
                <a:solidFill>
                  <a:srgbClr val="595959"/>
                </a:solidFill>
                <a:cs typeface="Arial" pitchFamily="34" charset="0"/>
              </a:rPr>
              <a:t>Actions</a:t>
            </a:r>
          </a:p>
          <a:p>
            <a:pPr eaLnBrk="1" hangingPunct="1">
              <a:spcBef>
                <a:spcPct val="0"/>
              </a:spcBef>
              <a:buNone/>
            </a:pPr>
            <a:endParaRPr lang="en-GB" sz="1800" b="1" dirty="0">
              <a:solidFill>
                <a:srgbClr val="595959"/>
              </a:solidFill>
              <a:cs typeface="Arial" pitchFamily="34" charset="0"/>
            </a:endParaRPr>
          </a:p>
          <a:p>
            <a:pPr marL="285750" lvl="0" indent="-285750" eaLnBrk="1" hangingPunct="1">
              <a:spcBef>
                <a:spcPct val="0"/>
              </a:spcBef>
            </a:pP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More training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and resources 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for managers. </a:t>
            </a:r>
            <a:endParaRPr lang="en-GB" sz="1800" dirty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marL="285750" lvl="0" indent="-285750" eaLnBrk="1" hangingPunct="1">
              <a:spcBef>
                <a:spcPct val="0"/>
              </a:spcBef>
            </a:pP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Expand information provided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to 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include, for example, details of key staff, and institutional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governance 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and management organograms. </a:t>
            </a:r>
          </a:p>
          <a:p>
            <a:pPr marL="285750" lvl="0" indent="-285750" eaLnBrk="1" hangingPunct="1">
              <a:spcBef>
                <a:spcPct val="0"/>
              </a:spcBef>
            </a:pP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Develop a new staff intranet site, which could include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a welcome from the 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Registrar, Secretary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and COO. </a:t>
            </a:r>
          </a:p>
          <a:p>
            <a:pPr marL="285750" lvl="0" indent="-285750" eaLnBrk="1" hangingPunct="1">
              <a:spcBef>
                <a:spcPct val="0"/>
              </a:spcBef>
            </a:pP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Develop induction to cover behaviours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and organisational 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culture.</a:t>
            </a:r>
            <a:endParaRPr lang="en-GB" sz="1800" dirty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marL="285750" lvl="0" indent="-285750" eaLnBrk="1" hangingPunct="1">
              <a:spcBef>
                <a:spcPct val="0"/>
              </a:spcBef>
            </a:pP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Include a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s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ocial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event such as a welcome lunch with key senior staff present.</a:t>
            </a:r>
          </a:p>
          <a:p>
            <a:pPr indent="-285750" eaLnBrk="1" hangingPunct="1">
              <a:lnSpc>
                <a:spcPct val="120000"/>
              </a:lnSpc>
              <a:spcBef>
                <a:spcPct val="0"/>
              </a:spcBef>
            </a:pPr>
            <a:endParaRPr lang="en-GB" altLang="en-US" sz="1800" dirty="0">
              <a:solidFill>
                <a:srgbClr val="595959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3076" name="Picture 5" descr="TAB_col_white_background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88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406399" y="1625600"/>
            <a:ext cx="72548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en-US" sz="2400" b="1" dirty="0" err="1">
                <a:solidFill>
                  <a:srgbClr val="595959"/>
                </a:solidFill>
              </a:rPr>
              <a:t>CoreMunicate</a:t>
            </a:r>
            <a:r>
              <a:rPr lang="en-GB" altLang="en-US" sz="2400" b="1" dirty="0">
                <a:solidFill>
                  <a:srgbClr val="595959"/>
                </a:solidFill>
              </a:rPr>
              <a:t> Feedback </a:t>
            </a:r>
            <a:r>
              <a:rPr lang="en-GB" altLang="en-US" sz="2400" b="1" dirty="0" smtClean="0">
                <a:solidFill>
                  <a:srgbClr val="595959"/>
                </a:solidFill>
              </a:rPr>
              <a:t>(3)</a:t>
            </a:r>
            <a:r>
              <a:rPr lang="en-GB" altLang="en-US" sz="2400" b="1" dirty="0">
                <a:solidFill>
                  <a:srgbClr val="595959"/>
                </a:solidFill>
              </a:rPr>
              <a:t/>
            </a:r>
            <a:br>
              <a:rPr lang="en-GB" altLang="en-US" sz="2400" b="1" dirty="0">
                <a:solidFill>
                  <a:srgbClr val="595959"/>
                </a:solidFill>
              </a:rPr>
            </a:br>
            <a:endParaRPr lang="en-US" altLang="en-US" sz="2400" dirty="0">
              <a:solidFill>
                <a:srgbClr val="595959"/>
              </a:solidFill>
            </a:endParaRPr>
          </a:p>
        </p:txBody>
      </p:sp>
      <p:sp>
        <p:nvSpPr>
          <p:cNvPr id="3075" name="Rectangle 7"/>
          <p:cNvSpPr>
            <a:spLocks noChangeArrowheads="1"/>
          </p:cNvSpPr>
          <p:nvPr/>
        </p:nvSpPr>
        <p:spPr bwMode="auto">
          <a:xfrm>
            <a:off x="406401" y="2492896"/>
            <a:ext cx="7254874" cy="319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</a:pP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Campus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tour </a:t>
            </a:r>
            <a:endParaRPr lang="en-GB" sz="1800" dirty="0" smtClean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marL="285750" indent="-285750" eaLnBrk="1" hangingPunct="1">
              <a:spcBef>
                <a:spcPct val="0"/>
              </a:spcBef>
            </a:pP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Buddy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/ mentor 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system.</a:t>
            </a:r>
            <a:endParaRPr lang="en-GB" sz="1800" dirty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marL="285750" indent="-285750" eaLnBrk="1" hangingPunct="1">
              <a:spcBef>
                <a:spcPct val="0"/>
              </a:spcBef>
            </a:pP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‘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C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hampions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’ 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nominated within local teams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who can show new colleagues the basics. </a:t>
            </a:r>
            <a:endParaRPr lang="en-GB" sz="1800" dirty="0" smtClean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marL="285750" indent="-285750" eaLnBrk="1" hangingPunct="1">
              <a:spcBef>
                <a:spcPct val="0"/>
              </a:spcBef>
            </a:pP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Set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up new starters on systems prior to arrival with essential training organised automatically. </a:t>
            </a:r>
          </a:p>
          <a:p>
            <a:pPr marL="285750" indent="-285750" eaLnBrk="1" hangingPunct="1">
              <a:spcBef>
                <a:spcPct val="0"/>
              </a:spcBef>
            </a:pP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Individual training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plans to be developed from the outset – these can then feed into probationary review and 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P&amp;DR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.</a:t>
            </a:r>
          </a:p>
          <a:p>
            <a:pPr marL="285750" indent="-285750" eaLnBrk="1" hangingPunct="1">
              <a:spcBef>
                <a:spcPct val="0"/>
              </a:spcBef>
            </a:pP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Apply </a:t>
            </a:r>
            <a:r>
              <a:rPr lang="en-GB" sz="1800" dirty="0">
                <a:solidFill>
                  <a:srgbClr val="595959"/>
                </a:solidFill>
                <a:latin typeface="+mn-lt"/>
                <a:cs typeface="Arial" pitchFamily="34" charset="0"/>
              </a:rPr>
              <a:t>the same principles to staff induction as we do to students – an initial Welcome, followed by a longer </a:t>
            </a:r>
            <a:r>
              <a:rPr lang="en-GB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Induction.  </a:t>
            </a:r>
            <a:endParaRPr lang="en-GB" sz="1800" dirty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indent="-285750" eaLnBrk="1" hangingPunct="1">
              <a:lnSpc>
                <a:spcPct val="120000"/>
              </a:lnSpc>
              <a:spcBef>
                <a:spcPct val="0"/>
              </a:spcBef>
            </a:pPr>
            <a:endParaRPr lang="en-GB" altLang="en-US" sz="1800" dirty="0">
              <a:solidFill>
                <a:srgbClr val="595959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3076" name="Picture 5" descr="TAB_col_white_background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972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406399" y="1556792"/>
            <a:ext cx="72548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b="1" dirty="0" smtClean="0">
                <a:solidFill>
                  <a:srgbClr val="595959"/>
                </a:solidFill>
              </a:rPr>
              <a:t>Group Work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rgbClr val="595959"/>
                </a:solidFill>
              </a:rPr>
              <a:t/>
            </a:r>
            <a:br>
              <a:rPr lang="en-GB" altLang="en-US" sz="2400" b="1" dirty="0">
                <a:solidFill>
                  <a:srgbClr val="595959"/>
                </a:solidFill>
              </a:rPr>
            </a:br>
            <a:endParaRPr lang="en-US" altLang="en-US" sz="2400" dirty="0">
              <a:solidFill>
                <a:srgbClr val="595959"/>
              </a:solidFill>
            </a:endParaRPr>
          </a:p>
        </p:txBody>
      </p:sp>
      <p:sp>
        <p:nvSpPr>
          <p:cNvPr id="3075" name="Rectangle 7"/>
          <p:cNvSpPr>
            <a:spLocks noChangeArrowheads="1"/>
          </p:cNvSpPr>
          <p:nvPr/>
        </p:nvSpPr>
        <p:spPr bwMode="auto">
          <a:xfrm>
            <a:off x="539552" y="2327852"/>
            <a:ext cx="7121722" cy="1671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None/>
            </a:pPr>
            <a:endParaRPr lang="en-GB" altLang="en-US" sz="1050" b="1" dirty="0" smtClean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marL="285750" indent="-285750" eaLnBrk="1" hangingPunct="1">
              <a:spcBef>
                <a:spcPct val="0"/>
              </a:spcBef>
            </a:pPr>
            <a:r>
              <a:rPr lang="en-GB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Should improving staff induction be a priority for the PSS over the next 12 months? </a:t>
            </a:r>
          </a:p>
          <a:p>
            <a:pPr marL="285750" indent="-285750" eaLnBrk="1" hangingPunct="1">
              <a:spcBef>
                <a:spcPct val="0"/>
              </a:spcBef>
            </a:pPr>
            <a:r>
              <a:rPr lang="en-GB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What would be your group’s top five improvement actions in order of priority</a:t>
            </a:r>
          </a:p>
          <a:p>
            <a:pPr marL="285750" indent="-285750" eaLnBrk="1" hangingPunct="1">
              <a:spcBef>
                <a:spcPct val="0"/>
              </a:spcBef>
            </a:pPr>
            <a:r>
              <a:rPr lang="en-GB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35 minutes followed by 15 minute plenary</a:t>
            </a:r>
            <a:endParaRPr lang="en-GB" altLang="en-US" sz="1800" dirty="0">
              <a:solidFill>
                <a:srgbClr val="595959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3076" name="Picture 5" descr="TAB_col_white_background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831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umanities powerpoint template April 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Humanities powerpoint template April 2013</Template>
  <TotalTime>2803</TotalTime>
  <Words>589</Words>
  <Application>Microsoft Office PowerPoint</Application>
  <PresentationFormat>On-screen Show (4:3)</PresentationFormat>
  <Paragraphs>91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Humanities powerpoint template April 2013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Watkinson</dc:creator>
  <cp:lastModifiedBy>Helen Barton</cp:lastModifiedBy>
  <cp:revision>99</cp:revision>
  <dcterms:created xsi:type="dcterms:W3CDTF">2013-11-06T09:45:58Z</dcterms:created>
  <dcterms:modified xsi:type="dcterms:W3CDTF">2014-06-18T14:58:25Z</dcterms:modified>
</cp:coreProperties>
</file>