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63" r:id="rId2"/>
    <p:sldId id="262" r:id="rId3"/>
    <p:sldId id="257" r:id="rId4"/>
    <p:sldId id="267" r:id="rId5"/>
    <p:sldId id="265" r:id="rId6"/>
    <p:sldId id="260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11" autoAdjust="0"/>
    <p:restoredTop sz="94660"/>
  </p:normalViewPr>
  <p:slideViewPr>
    <p:cSldViewPr>
      <p:cViewPr varScale="1">
        <p:scale>
          <a:sx n="103" d="100"/>
          <a:sy n="103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11B38-D9BC-4E20-A6A1-5C786BEF43F9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A5B04-669B-4BAB-A20A-02BA03441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831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784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2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34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82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92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74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37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59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91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04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58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96B00-2C21-49FE-A816-A772A6BAA372}" type="datetimeFigureOut">
              <a:rPr lang="en-GB" smtClean="0"/>
              <a:t>17/06/2014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8482-ABFE-488D-AC96-CD0FAA8939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55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3489417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299" y="1078521"/>
            <a:ext cx="7863679" cy="1926132"/>
          </a:xfrm>
        </p:spPr>
        <p:txBody>
          <a:bodyPr>
            <a:normAutofit/>
          </a:bodyPr>
          <a:lstStyle/>
          <a:p>
            <a:pPr algn="r"/>
            <a: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  <a:t/>
            </a:r>
            <a:b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11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  <a:t/>
            </a:r>
            <a:b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</a:br>
            <a:endParaRPr lang="en-US" sz="32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7" name="Picture 6" descr="TAB_col_backgroun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80" y="479494"/>
            <a:ext cx="1414225" cy="599027"/>
          </a:xfrm>
          <a:prstGeom prst="rect">
            <a:avLst/>
          </a:prstGeom>
        </p:spPr>
      </p:pic>
      <p:pic>
        <p:nvPicPr>
          <p:cNvPr id="3" name="Picture 2" descr="WT PPT graphic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89417"/>
            <a:ext cx="9144000" cy="3386471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23529" y="1078521"/>
            <a:ext cx="8502850" cy="24405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200" b="1" dirty="0" smtClean="0">
                <a:solidFill>
                  <a:schemeClr val="bg1"/>
                </a:solidFill>
                <a:latin typeface="Arial"/>
                <a:cs typeface="Arial"/>
              </a:rPr>
              <a:t>Staff Training </a:t>
            </a:r>
            <a:r>
              <a:rPr lang="en-US" sz="3200" dirty="0" smtClean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3200" b="1" dirty="0" smtClean="0">
                <a:solidFill>
                  <a:schemeClr val="bg1"/>
                </a:solidFill>
                <a:latin typeface="Arial"/>
                <a:cs typeface="Arial"/>
              </a:rPr>
              <a:t>Development </a:t>
            </a:r>
            <a:r>
              <a:rPr lang="en-US" sz="3200" dirty="0" smtClean="0">
                <a:solidFill>
                  <a:schemeClr val="bg1"/>
                </a:solidFill>
                <a:latin typeface="Arial"/>
                <a:cs typeface="Arial"/>
              </a:rPr>
              <a:t>Unit</a:t>
            </a:r>
            <a:br>
              <a:rPr lang="en-US" sz="3200" dirty="0" smtClean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32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br>
              <a:rPr lang="en-US" sz="3200" dirty="0" smtClean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3200" dirty="0" smtClean="0">
                <a:solidFill>
                  <a:schemeClr val="bg1"/>
                </a:solidFill>
                <a:latin typeface="Arial"/>
                <a:cs typeface="Arial"/>
              </a:rPr>
              <a:t>The Importance of PDR and making it work</a:t>
            </a:r>
            <a:endParaRPr lang="en-US" sz="32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194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1711"/>
            <a:ext cx="9143999" cy="540707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351450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6581" y="211673"/>
            <a:ext cx="7863679" cy="944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206700"/>
            <a:ext cx="9144000" cy="659443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10299" y="6453336"/>
            <a:ext cx="7879961" cy="2988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200" b="1" dirty="0" smtClean="0">
                <a:solidFill>
                  <a:schemeClr val="bg1"/>
                </a:solidFill>
                <a:latin typeface="Arial"/>
                <a:cs typeface="Arial"/>
              </a:rPr>
              <a:t>Staff Training </a:t>
            </a:r>
            <a: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2200" b="1" dirty="0" smtClean="0">
                <a:solidFill>
                  <a:schemeClr val="bg1"/>
                </a:solidFill>
                <a:latin typeface="Arial"/>
                <a:cs typeface="Arial"/>
              </a:rPr>
              <a:t>Development </a:t>
            </a:r>
            <a: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  <a:t>Unit</a:t>
            </a:r>
            <a:endParaRPr lang="en-US" sz="3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334397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/>
                </a:solidFill>
              </a:rPr>
              <a:t>Aims of Session: 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9444" y="1628800"/>
            <a:ext cx="2592288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Revisit the benefits of an effective Performance and Development Review</a:t>
            </a:r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932040" y="1642809"/>
            <a:ext cx="2304256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Identify the critical factors in making PDR work</a:t>
            </a:r>
            <a:endParaRPr lang="en-GB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364088" y="3717032"/>
            <a:ext cx="2736304" cy="19389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Commit to at least one action to make the process more valuable this time round </a:t>
            </a: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051720" y="4293096"/>
            <a:ext cx="2304256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Consider the respective roles of reviewer and </a:t>
            </a:r>
            <a:r>
              <a:rPr lang="en-GB" sz="2400" dirty="0" err="1" smtClean="0"/>
              <a:t>reviewee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0677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736"/>
            <a:ext cx="9144000" cy="558250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6197443"/>
            <a:ext cx="9165522" cy="659443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endParaRPr lang="en-US" sz="2800" b="1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351450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116632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/>
                </a:solidFill>
              </a:rPr>
              <a:t>Firstly – feedback in response to core brief item Will initiated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700808"/>
            <a:ext cx="223224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Paperwork complicated,  electronic process?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203848" y="1628800"/>
            <a:ext cx="223224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Links to training provision – how?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868144" y="1341728"/>
            <a:ext cx="223224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More structured and focussed for different staff groups – one size fits all not work?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3252812"/>
            <a:ext cx="2454901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The voluntary/mandatory issue still confuses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032955" y="2931268"/>
            <a:ext cx="245490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Follow up as an issue, mini reviews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56217" y="4666178"/>
            <a:ext cx="2454901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Some staff question the value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868144" y="2780928"/>
            <a:ext cx="259228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Need for clear timescales, link with planning cycle?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318900" y="3962673"/>
            <a:ext cx="2549244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Links with other HR processes promotion, re-grading, reward?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228184" y="3962673"/>
            <a:ext cx="216024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Refresher training/briefing for reviewers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995936" y="5135079"/>
            <a:ext cx="2448272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Feedback from others in process – how and role of it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56217" y="6350192"/>
            <a:ext cx="838898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Training </a:t>
            </a:r>
            <a:r>
              <a:rPr lang="en-GB" sz="1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en-GB" sz="1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Unit</a:t>
            </a:r>
          </a:p>
        </p:txBody>
      </p:sp>
    </p:spTree>
    <p:extLst>
      <p:ext uri="{BB962C8B-B14F-4D97-AF65-F5344CB8AC3E}">
        <p14:creationId xmlns:p14="http://schemas.microsoft.com/office/powerpoint/2010/main" val="344268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1451"/>
            <a:ext cx="9143999" cy="48626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2917715" y="1916832"/>
            <a:ext cx="2592288" cy="3528392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 w="38100"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Supportingthe</a:t>
            </a:r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reviewee</a:t>
            </a:r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to be successful in their job and career</a:t>
            </a:r>
            <a:endParaRPr lang="en-GB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351450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6581" y="211673"/>
            <a:ext cx="7863679" cy="944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206700"/>
            <a:ext cx="9144000" cy="659443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10299" y="6453336"/>
            <a:ext cx="7879961" cy="2988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200" b="1" dirty="0" smtClean="0">
                <a:solidFill>
                  <a:schemeClr val="bg1"/>
                </a:solidFill>
                <a:latin typeface="Arial"/>
                <a:cs typeface="Arial"/>
              </a:rPr>
              <a:t>Staff Training </a:t>
            </a:r>
            <a: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2200" b="1" dirty="0" smtClean="0">
                <a:solidFill>
                  <a:schemeClr val="bg1"/>
                </a:solidFill>
                <a:latin typeface="Arial"/>
                <a:cs typeface="Arial"/>
              </a:rPr>
              <a:t>Development </a:t>
            </a:r>
            <a: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  <a:t>Unit</a:t>
            </a:r>
            <a:endParaRPr lang="en-US" sz="3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5778" y="1484784"/>
            <a:ext cx="2592288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Recognition, feedback and valuing of staff/achievements</a:t>
            </a:r>
            <a:endParaRPr lang="en-GB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07504" y="2636912"/>
            <a:ext cx="2592288" cy="132343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Feedback and support in developing less successful aspects of work</a:t>
            </a:r>
            <a:endParaRPr lang="en-GB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1418366"/>
            <a:ext cx="360040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Clarity of future focus – objectives, standards,  alignment with bigger picture and enhanced performance</a:t>
            </a:r>
            <a:endParaRPr lang="en-GB" sz="2000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60660" y="10422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600" dirty="0" smtClean="0">
                <a:solidFill>
                  <a:schemeClr val="bg1"/>
                </a:solidFill>
                <a:latin typeface="+mn-lt"/>
              </a:rPr>
              <a:t>Why – what should be the benefits</a:t>
            </a:r>
            <a:endParaRPr lang="en-GB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9640" y="3176972"/>
            <a:ext cx="3008257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Clearer communications and quality of relationship reviewer/</a:t>
            </a:r>
            <a:r>
              <a:rPr lang="en-GB" sz="2000" dirty="0" err="1" smtClean="0"/>
              <a:t>reviewee</a:t>
            </a:r>
            <a:r>
              <a:rPr lang="en-GB" sz="2000" dirty="0" smtClean="0"/>
              <a:t> </a:t>
            </a:r>
            <a:endParaRPr lang="en-GB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436095" y="4584859"/>
            <a:ext cx="3291801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Consideration of future contribution and support in developing career</a:t>
            </a:r>
            <a:endParaRPr lang="en-GB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151762" y="4293096"/>
            <a:ext cx="2736304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Actions</a:t>
            </a:r>
            <a:r>
              <a:rPr lang="en-GB" sz="2000" dirty="0" smtClean="0"/>
              <a:t> to support being successful – training, wider experience, facilities, space – anything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962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1450"/>
            <a:ext cx="9144000" cy="48552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351450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6581" y="211673"/>
            <a:ext cx="7863679" cy="944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206700"/>
            <a:ext cx="9144000" cy="659443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10299" y="6453336"/>
            <a:ext cx="7879961" cy="2988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200" b="1" dirty="0" smtClean="0">
                <a:solidFill>
                  <a:schemeClr val="bg1"/>
                </a:solidFill>
                <a:latin typeface="Arial"/>
                <a:cs typeface="Arial"/>
              </a:rPr>
              <a:t>Staff Training </a:t>
            </a:r>
            <a: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2200" b="1" dirty="0" smtClean="0">
                <a:solidFill>
                  <a:schemeClr val="bg1"/>
                </a:solidFill>
                <a:latin typeface="Arial"/>
                <a:cs typeface="Arial"/>
              </a:rPr>
              <a:t>Development </a:t>
            </a:r>
            <a:r>
              <a:rPr lang="en-US" sz="2200" dirty="0" smtClean="0">
                <a:solidFill>
                  <a:schemeClr val="bg1"/>
                </a:solidFill>
                <a:latin typeface="Arial"/>
                <a:cs typeface="Arial"/>
              </a:rPr>
              <a:t>Unit</a:t>
            </a:r>
            <a:endParaRPr lang="en-US" sz="3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5" y="393630"/>
            <a:ext cx="864096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How was your last PDR - Pairs:</a:t>
            </a:r>
          </a:p>
        </p:txBody>
      </p:sp>
      <p:pic>
        <p:nvPicPr>
          <p:cNvPr id="1026" name="Picture 2" descr="http://fistfuloftalent.com/wp-content/uploads/2012/09/annual-review-time-600x32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2816"/>
            <a:ext cx="532859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84169" y="1484784"/>
            <a:ext cx="29523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worked?</a:t>
            </a:r>
          </a:p>
          <a:p>
            <a:r>
              <a:rPr lang="en-GB" sz="2400" dirty="0" smtClean="0"/>
              <a:t>What didn't work?</a:t>
            </a:r>
          </a:p>
          <a:p>
            <a:r>
              <a:rPr lang="en-GB" sz="2400" dirty="0" smtClean="0"/>
              <a:t>How effective was it?</a:t>
            </a:r>
          </a:p>
          <a:p>
            <a:r>
              <a:rPr lang="en-GB" sz="2400" dirty="0" smtClean="0"/>
              <a:t>Summarise in one word?</a:t>
            </a:r>
            <a:endParaRPr lang="en-GB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84168" y="3640956"/>
            <a:ext cx="2952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were the critical factors resulting in it being effective or ineffective?</a:t>
            </a:r>
          </a:p>
          <a:p>
            <a:r>
              <a:rPr lang="en-GB" sz="2400" dirty="0" smtClean="0"/>
              <a:t>Summarise in one word?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9607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9591"/>
            <a:ext cx="9144000" cy="484711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140"/>
            <a:ext cx="9144000" cy="1351450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Critical factors for Effective </a:t>
            </a:r>
            <a:r>
              <a:rPr lang="en-GB" sz="3600" dirty="0" smtClean="0">
                <a:solidFill>
                  <a:schemeClr val="bg1"/>
                </a:solidFill>
              </a:rPr>
              <a:t>PDR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206700"/>
            <a:ext cx="9144000" cy="659443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10299" y="6381328"/>
            <a:ext cx="7863679" cy="370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700" b="1" dirty="0" smtClean="0">
                <a:solidFill>
                  <a:schemeClr val="bg1"/>
                </a:solidFill>
                <a:latin typeface="Arial"/>
                <a:cs typeface="Arial"/>
              </a:rPr>
              <a:t>Staff Training </a:t>
            </a:r>
            <a:r>
              <a:rPr lang="en-US" sz="1700" dirty="0" smtClean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700" b="1" dirty="0" smtClean="0">
                <a:solidFill>
                  <a:schemeClr val="bg1"/>
                </a:solidFill>
                <a:latin typeface="Arial"/>
                <a:cs typeface="Arial"/>
              </a:rPr>
              <a:t>Development </a:t>
            </a:r>
            <a:r>
              <a:rPr lang="en-US" sz="1700" dirty="0" smtClean="0">
                <a:solidFill>
                  <a:schemeClr val="bg1"/>
                </a:solidFill>
                <a:latin typeface="Arial"/>
                <a:cs typeface="Arial"/>
              </a:rPr>
              <a:t>Unit</a:t>
            </a:r>
            <a:endParaRPr lang="en-US" sz="17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26581" y="211673"/>
            <a:ext cx="7863679" cy="944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406972" y="1850125"/>
            <a:ext cx="4702895" cy="4219435"/>
          </a:xfrm>
          <a:prstGeom prst="rect">
            <a:avLst/>
          </a:prstGeom>
        </p:spPr>
        <p:txBody>
          <a:bodyPr vert="horz" wrap="none" lIns="0" tIns="0" rIns="3600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400" dirty="0">
              <a:solidFill>
                <a:srgbClr val="5368E0"/>
              </a:solidFill>
              <a:latin typeface="Arial"/>
              <a:cs typeface="Arial"/>
            </a:endParaRPr>
          </a:p>
          <a:p>
            <a:pPr algn="r"/>
            <a:endParaRPr lang="en-US" sz="2400" dirty="0" smtClean="0">
              <a:solidFill>
                <a:srgbClr val="5368E0"/>
              </a:solidFill>
              <a:latin typeface="Arial"/>
              <a:cs typeface="Arial"/>
            </a:endParaRPr>
          </a:p>
          <a:p>
            <a:pPr algn="r"/>
            <a:endParaRPr lang="en-US" sz="2400" dirty="0" smtClean="0">
              <a:solidFill>
                <a:srgbClr val="5368E0"/>
              </a:solidFill>
              <a:latin typeface="Arial"/>
              <a:cs typeface="Arial"/>
            </a:endParaRPr>
          </a:p>
          <a:p>
            <a:pPr algn="r"/>
            <a:endParaRPr lang="en-US" sz="2400" dirty="0" smtClean="0">
              <a:solidFill>
                <a:srgbClr val="5368E0"/>
              </a:solidFill>
              <a:latin typeface="Arial"/>
              <a:cs typeface="Arial"/>
            </a:endParaRPr>
          </a:p>
          <a:p>
            <a:pPr algn="r"/>
            <a:endParaRPr lang="en-US" sz="2400" dirty="0">
              <a:solidFill>
                <a:srgbClr val="5368E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1321" y="1524209"/>
            <a:ext cx="1395664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Something happens as a result – its seen to do something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34679" y="2106263"/>
            <a:ext cx="1727978" cy="193899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Balance of meeting organisational and individual needs – Its focussed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3629" y="4083950"/>
            <a:ext cx="1771049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Recording and documentation processes followed – Its not forgotten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6791" y="1526282"/>
            <a:ext cx="1530417" cy="22467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Organised and systematic in the process and follow up – its well managed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15816" y="4545794"/>
            <a:ext cx="2802436" cy="132343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Senior staff totally engaged and exemplars in process – its role modelled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48537" y="1532367"/>
            <a:ext cx="2891002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Style, approach and commitment of reviewer – its taken seriously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48537" y="2772684"/>
            <a:ext cx="2891001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err="1"/>
              <a:t>Reviewees</a:t>
            </a:r>
            <a:r>
              <a:rPr lang="en-GB" sz="2000" dirty="0"/>
              <a:t> aware of what the process is about, warmed up to it – its desired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4391906"/>
            <a:ext cx="2829025" cy="16312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It is seen as part of a wider process of management and support – it’s not a one off</a:t>
            </a:r>
          </a:p>
        </p:txBody>
      </p:sp>
    </p:spTree>
    <p:extLst>
      <p:ext uri="{BB962C8B-B14F-4D97-AF65-F5344CB8AC3E}">
        <p14:creationId xmlns:p14="http://schemas.microsoft.com/office/powerpoint/2010/main" val="4087693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1450"/>
            <a:ext cx="9144000" cy="48552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351450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Role of the Reviewer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6581" y="211673"/>
            <a:ext cx="7863679" cy="944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206700"/>
            <a:ext cx="9144000" cy="659443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10299" y="6255550"/>
            <a:ext cx="7863679" cy="4966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700" b="1" dirty="0" smtClean="0">
                <a:solidFill>
                  <a:schemeClr val="bg1"/>
                </a:solidFill>
                <a:latin typeface="Arial"/>
                <a:cs typeface="Arial"/>
              </a:rPr>
              <a:t>Staff Training </a:t>
            </a:r>
            <a:r>
              <a:rPr lang="en-US" sz="1700" dirty="0" smtClean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700" b="1" dirty="0" smtClean="0">
                <a:solidFill>
                  <a:schemeClr val="bg1"/>
                </a:solidFill>
                <a:latin typeface="Arial"/>
                <a:cs typeface="Arial"/>
              </a:rPr>
              <a:t>Development </a:t>
            </a:r>
            <a:r>
              <a:rPr lang="en-US" sz="1700" dirty="0" smtClean="0">
                <a:solidFill>
                  <a:schemeClr val="bg1"/>
                </a:solidFill>
                <a:latin typeface="Arial"/>
                <a:cs typeface="Arial"/>
              </a:rPr>
              <a:t>Unit</a:t>
            </a:r>
            <a:endParaRPr lang="en-US" sz="17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39745" y="2713268"/>
            <a:ext cx="6564085" cy="0"/>
          </a:xfrm>
          <a:prstGeom prst="straightConnector1">
            <a:avLst/>
          </a:prstGeom>
          <a:ln w="762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10298" y="1486376"/>
            <a:ext cx="1791387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2400" dirty="0"/>
              <a:t>Directive Assessment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36231" y="1459468"/>
            <a:ext cx="1730713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2400" dirty="0" err="1"/>
              <a:t>Reviewee</a:t>
            </a:r>
            <a:r>
              <a:rPr lang="en-GB" sz="2400" dirty="0"/>
              <a:t> Centred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8420" y="2909021"/>
            <a:ext cx="10807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AIM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3589" y="3262964"/>
            <a:ext cx="2252311" cy="19389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One way dialogue,</a:t>
            </a:r>
          </a:p>
          <a:p>
            <a:r>
              <a:rPr lang="en-GB" sz="2000" dirty="0"/>
              <a:t>Tends to ‘what you have done wrong’,</a:t>
            </a:r>
          </a:p>
          <a:p>
            <a:r>
              <a:rPr lang="en-GB" sz="2000" dirty="0"/>
              <a:t>Not engage </a:t>
            </a:r>
            <a:r>
              <a:rPr lang="en-GB" sz="2000" dirty="0" err="1"/>
              <a:t>reviewee</a:t>
            </a:r>
            <a:r>
              <a:rPr lang="en-GB" sz="2000" dirty="0"/>
              <a:t>,</a:t>
            </a:r>
          </a:p>
          <a:p>
            <a:r>
              <a:rPr lang="en-GB" sz="2000" dirty="0"/>
              <a:t>Telling approach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66268" y="3262964"/>
            <a:ext cx="2075124" cy="25545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Cosy chat,</a:t>
            </a:r>
          </a:p>
          <a:p>
            <a:r>
              <a:rPr lang="en-GB" sz="2000" dirty="0"/>
              <a:t>Lacks focus and link to context and University needs.</a:t>
            </a:r>
          </a:p>
          <a:p>
            <a:r>
              <a:rPr lang="en-GB" sz="2000" dirty="0"/>
              <a:t>All about the person,</a:t>
            </a:r>
          </a:p>
          <a:p>
            <a:r>
              <a:rPr lang="en-GB" sz="2000" dirty="0"/>
              <a:t>Laissez faire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63821" y="4289992"/>
            <a:ext cx="3442930" cy="16312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/>
              <a:t>Shared responsibility</a:t>
            </a:r>
          </a:p>
          <a:p>
            <a:r>
              <a:rPr lang="en-GB" sz="2000" dirty="0"/>
              <a:t>Performance and Development</a:t>
            </a:r>
          </a:p>
          <a:p>
            <a:r>
              <a:rPr lang="en-GB" sz="2000" dirty="0"/>
              <a:t>University and Individual</a:t>
            </a:r>
          </a:p>
          <a:p>
            <a:r>
              <a:rPr lang="en-GB" sz="2000" dirty="0"/>
              <a:t>Backward and Forward Looking</a:t>
            </a:r>
          </a:p>
          <a:p>
            <a:r>
              <a:rPr lang="en-GB" sz="2000" dirty="0"/>
              <a:t>Balanced and Objective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545874" y="2819400"/>
            <a:ext cx="0" cy="1413060"/>
          </a:xfrm>
          <a:prstGeom prst="straightConnector1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19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1450"/>
            <a:ext cx="9144000" cy="48552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351450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Role of the </a:t>
            </a:r>
            <a:r>
              <a:rPr lang="en-US" sz="3600" dirty="0" err="1" smtClean="0">
                <a:solidFill>
                  <a:schemeClr val="bg1"/>
                </a:solidFill>
              </a:rPr>
              <a:t>Reviewee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6581" y="211673"/>
            <a:ext cx="7863679" cy="944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206700"/>
            <a:ext cx="9144000" cy="659443"/>
          </a:xfrm>
          <a:prstGeom prst="rect">
            <a:avLst/>
          </a:prstGeom>
          <a:solidFill>
            <a:srgbClr val="5368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10299" y="6255550"/>
            <a:ext cx="7863679" cy="4966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700" b="1" dirty="0" smtClean="0">
                <a:solidFill>
                  <a:schemeClr val="bg1"/>
                </a:solidFill>
                <a:latin typeface="Arial"/>
                <a:cs typeface="Arial"/>
              </a:rPr>
              <a:t>Staff Training </a:t>
            </a:r>
            <a:r>
              <a:rPr lang="en-US" sz="1700" dirty="0" smtClean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700" b="1" dirty="0" smtClean="0">
                <a:solidFill>
                  <a:schemeClr val="bg1"/>
                </a:solidFill>
                <a:latin typeface="Arial"/>
                <a:cs typeface="Arial"/>
              </a:rPr>
              <a:t>Development </a:t>
            </a:r>
            <a:r>
              <a:rPr lang="en-US" sz="1700" dirty="0" smtClean="0">
                <a:solidFill>
                  <a:schemeClr val="bg1"/>
                </a:solidFill>
                <a:latin typeface="Arial"/>
                <a:cs typeface="Arial"/>
              </a:rPr>
              <a:t>Unit</a:t>
            </a:r>
            <a:endParaRPr lang="en-US" sz="17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39745" y="2713268"/>
            <a:ext cx="2728199" cy="0"/>
          </a:xfrm>
          <a:prstGeom prst="straightConnector1">
            <a:avLst/>
          </a:prstGeom>
          <a:ln w="762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43608" y="1717208"/>
            <a:ext cx="131343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Passive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419872" y="1517883"/>
            <a:ext cx="1730713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Active, involved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580112" y="1579438"/>
            <a:ext cx="10807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AIM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3589" y="3262964"/>
            <a:ext cx="2252311" cy="286232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Let reviewer do majority of talking, </a:t>
            </a:r>
            <a:endParaRPr lang="en-GB" sz="2000" dirty="0"/>
          </a:p>
          <a:p>
            <a:r>
              <a:rPr lang="en-GB" sz="2000" dirty="0" smtClean="0"/>
              <a:t>Position self as one down – waiting to be told,</a:t>
            </a:r>
          </a:p>
          <a:p>
            <a:r>
              <a:rPr lang="en-GB" sz="2000" dirty="0" smtClean="0"/>
              <a:t>Expect reviewer to know everything about them and their work</a:t>
            </a:r>
            <a:endParaRPr lang="en-GB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4542550" y="3429000"/>
            <a:ext cx="3917882" cy="25545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Actively prepare – identify achievements and be honest about areas for development,</a:t>
            </a:r>
          </a:p>
          <a:p>
            <a:r>
              <a:rPr lang="en-GB" sz="2000" dirty="0" smtClean="0"/>
              <a:t>Ask for recognition and feedback,</a:t>
            </a:r>
          </a:p>
          <a:p>
            <a:r>
              <a:rPr lang="en-GB" sz="2000" dirty="0" smtClean="0"/>
              <a:t>Ask for things to support in job,</a:t>
            </a:r>
          </a:p>
          <a:p>
            <a:r>
              <a:rPr lang="en-GB" sz="2000" dirty="0" smtClean="0"/>
              <a:t>Tell reviewer what is going on for them.</a:t>
            </a:r>
          </a:p>
          <a:p>
            <a:r>
              <a:rPr lang="en-GB" sz="2000" dirty="0" smtClean="0"/>
              <a:t>Take an interest, take some control</a:t>
            </a:r>
            <a:endParaRPr lang="en-GB" sz="2000" dirty="0"/>
          </a:p>
        </p:txBody>
      </p:sp>
      <p:cxnSp>
        <p:nvCxnSpPr>
          <p:cNvPr id="8" name="Straight Arrow Connector 7"/>
          <p:cNvCxnSpPr>
            <a:stCxn id="11" idx="2"/>
          </p:cNvCxnSpPr>
          <p:nvPr/>
        </p:nvCxnSpPr>
        <p:spPr>
          <a:xfrm>
            <a:off x="6120485" y="2287324"/>
            <a:ext cx="0" cy="975640"/>
          </a:xfrm>
          <a:prstGeom prst="straightConnector1">
            <a:avLst/>
          </a:prstGeom>
          <a:ln w="762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2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560</Words>
  <Application>Microsoft Office PowerPoint</Application>
  <PresentationFormat>On-screen Show (4:3)</PresentationFormat>
  <Paragraphs>88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</vt:lpstr>
      <vt:lpstr>PowerPoint Presentation</vt:lpstr>
      <vt:lpstr>PowerPoint Presentation</vt:lpstr>
      <vt:lpstr>Why – what should be the benefits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Dixon</dc:creator>
  <cp:lastModifiedBy>Helen Barton</cp:lastModifiedBy>
  <cp:revision>20</cp:revision>
  <cp:lastPrinted>2014-06-17T07:54:41Z</cp:lastPrinted>
  <dcterms:created xsi:type="dcterms:W3CDTF">2014-06-04T14:27:12Z</dcterms:created>
  <dcterms:modified xsi:type="dcterms:W3CDTF">2014-06-17T11:25:48Z</dcterms:modified>
</cp:coreProperties>
</file>