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Layouts/slideLayout39.xml" ContentType="application/vnd.openxmlformats-officedocument.presentationml.slideLayout+xml"/>
  <Override PartName="/ppt/slideLayouts/slideLayout57.xml" ContentType="application/vnd.openxmlformats-officedocument.presentationml.slideLayout+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Layouts/slideLayout46.xml" ContentType="application/vnd.openxmlformats-officedocument.presentationml.slideLayout+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Override PartName="/ppt/slideLayouts/slideLayout53.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slideLayouts/slideLayout4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notesSlides/notesSlide12.xml" ContentType="application/vnd.openxmlformats-officedocument.presentationml.notesSlide+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heme/theme6.xml" ContentType="application/vnd.openxmlformats-officedocument.theme+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Layouts/slideLayout45.xml" ContentType="application/vnd.openxmlformats-officedocument.presentationml.slideLayout+xml"/>
  <Override PartName="/ppt/slideLayouts/slideLayout47.xml" ContentType="application/vnd.openxmlformats-officedocument.presentationml.slideLayout+xml"/>
  <Override PartName="/ppt/slideLayouts/slideLayout56.xml" ContentType="application/vnd.openxmlformats-officedocument.presentationml.slideLayout+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Override PartName="/ppt/slideLayouts/slideLayout43.xml" ContentType="application/vnd.openxmlformats-officedocument.presentationml.slideLayout+xml"/>
  <Override PartName="/ppt/slideLayouts/slideLayout54.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ppt/slideLayouts/slideLayout41.xml" ContentType="application/vnd.openxmlformats-officedocument.presentationml.slideLayout+xml"/>
  <Override PartName="/ppt/slideLayouts/slideLayout52.xml" ContentType="application/vnd.openxmlformats-officedocument.presentationml.slideLayout+xml"/>
  <Default Extension="wav" ContentType="audio/wav"/>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50.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Masters/slideMaster5.xml" ContentType="application/vnd.openxmlformats-officedocument.presentationml.slideMaster+xml"/>
  <Override PartName="/ppt/slides/slide8.xml" ContentType="application/vnd.openxmlformats-officedocument.presentationml.slide+xml"/>
  <Override PartName="/ppt/handoutMasters/handoutMaster1.xml" ContentType="application/vnd.openxmlformats-officedocument.presentationml.handoutMaster+xml"/>
  <Override PartName="/ppt/theme/theme7.xml" ContentType="application/vnd.openxmlformats-officedocument.them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4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55.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44.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Layouts/slideLayout51.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slideLayouts/slideLayout4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5" r:id="rId2"/>
    <p:sldMasterId id="2147483687" r:id="rId3"/>
    <p:sldMasterId id="2147483721" r:id="rId4"/>
    <p:sldMasterId id="2147483722" r:id="rId5"/>
  </p:sldMasterIdLst>
  <p:notesMasterIdLst>
    <p:notesMasterId r:id="rId38"/>
  </p:notesMasterIdLst>
  <p:handoutMasterIdLst>
    <p:handoutMasterId r:id="rId39"/>
  </p:handoutMasterIdLst>
  <p:sldIdLst>
    <p:sldId id="257" r:id="rId6"/>
    <p:sldId id="337" r:id="rId7"/>
    <p:sldId id="390" r:id="rId8"/>
    <p:sldId id="395" r:id="rId9"/>
    <p:sldId id="391" r:id="rId10"/>
    <p:sldId id="396" r:id="rId11"/>
    <p:sldId id="397" r:id="rId12"/>
    <p:sldId id="398" r:id="rId13"/>
    <p:sldId id="400" r:id="rId14"/>
    <p:sldId id="356" r:id="rId15"/>
    <p:sldId id="327" r:id="rId16"/>
    <p:sldId id="376" r:id="rId17"/>
    <p:sldId id="358" r:id="rId18"/>
    <p:sldId id="359" r:id="rId19"/>
    <p:sldId id="401" r:id="rId20"/>
    <p:sldId id="417" r:id="rId21"/>
    <p:sldId id="410" r:id="rId22"/>
    <p:sldId id="408" r:id="rId23"/>
    <p:sldId id="409" r:id="rId24"/>
    <p:sldId id="402" r:id="rId25"/>
    <p:sldId id="403" r:id="rId26"/>
    <p:sldId id="404" r:id="rId27"/>
    <p:sldId id="405" r:id="rId28"/>
    <p:sldId id="406" r:id="rId29"/>
    <p:sldId id="407" r:id="rId30"/>
    <p:sldId id="334" r:id="rId31"/>
    <p:sldId id="411" r:id="rId32"/>
    <p:sldId id="412" r:id="rId33"/>
    <p:sldId id="413" r:id="rId34"/>
    <p:sldId id="414" r:id="rId35"/>
    <p:sldId id="415" r:id="rId36"/>
    <p:sldId id="416" r:id="rId37"/>
  </p:sldIdLst>
  <p:sldSz cx="9144000" cy="6858000" type="screen4x3"/>
  <p:notesSz cx="6797675" cy="987425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674" autoAdjust="0"/>
    <p:restoredTop sz="84656" autoAdjust="0"/>
  </p:normalViewPr>
  <p:slideViewPr>
    <p:cSldViewPr>
      <p:cViewPr varScale="1">
        <p:scale>
          <a:sx n="92" d="100"/>
          <a:sy n="92" d="100"/>
        </p:scale>
        <p:origin x="-26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handoutMaster" Target="handoutMasters/handoutMaster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presProps" Target="pres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GB"/>
          </a:p>
        </p:txBody>
      </p:sp>
      <p:sp>
        <p:nvSpPr>
          <p:cNvPr id="3" name="Date Placeholder 2"/>
          <p:cNvSpPr>
            <a:spLocks noGrp="1"/>
          </p:cNvSpPr>
          <p:nvPr>
            <p:ph type="dt" sz="quarter" idx="1"/>
          </p:nvPr>
        </p:nvSpPr>
        <p:spPr>
          <a:xfrm>
            <a:off x="3849688" y="0"/>
            <a:ext cx="2946400" cy="493713"/>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1C05AC81-615B-46F5-826E-15C78153EBE9}" type="datetimeFigureOut">
              <a:rPr lang="en-GB"/>
              <a:pPr>
                <a:defRPr/>
              </a:pPr>
              <a:t>05/09/2012</a:t>
            </a:fld>
            <a:endParaRPr lang="en-GB"/>
          </a:p>
        </p:txBody>
      </p:sp>
      <p:sp>
        <p:nvSpPr>
          <p:cNvPr id="4" name="Footer Placeholder 3"/>
          <p:cNvSpPr>
            <a:spLocks noGrp="1"/>
          </p:cNvSpPr>
          <p:nvPr>
            <p:ph type="ftr" sz="quarter" idx="2"/>
          </p:nvPr>
        </p:nvSpPr>
        <p:spPr>
          <a:xfrm>
            <a:off x="0" y="9378950"/>
            <a:ext cx="2946400" cy="493713"/>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GB"/>
          </a:p>
        </p:txBody>
      </p:sp>
      <p:sp>
        <p:nvSpPr>
          <p:cNvPr id="5" name="Slide Number Placeholder 4"/>
          <p:cNvSpPr>
            <a:spLocks noGrp="1"/>
          </p:cNvSpPr>
          <p:nvPr>
            <p:ph type="sldNum" sz="quarter" idx="3"/>
          </p:nvPr>
        </p:nvSpPr>
        <p:spPr>
          <a:xfrm>
            <a:off x="3849688" y="9378950"/>
            <a:ext cx="2946400" cy="49371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E4A57342-956E-4827-996E-D50B53EA3AB5}" type="slidenum">
              <a:rPr lang="en-GB"/>
              <a:pPr>
                <a:defRPr/>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3713"/>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pPr>
              <a:defRPr/>
            </a:pPr>
            <a:endParaRPr lang="en-GB"/>
          </a:p>
        </p:txBody>
      </p:sp>
      <p:sp>
        <p:nvSpPr>
          <p:cNvPr id="3" name="Date Placeholder 2"/>
          <p:cNvSpPr>
            <a:spLocks noGrp="1"/>
          </p:cNvSpPr>
          <p:nvPr>
            <p:ph type="dt" idx="1"/>
          </p:nvPr>
        </p:nvSpPr>
        <p:spPr>
          <a:xfrm>
            <a:off x="3849688" y="0"/>
            <a:ext cx="2946400" cy="493713"/>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E107FF43-EBD0-4ED7-AE62-B02FEE89D2AE}" type="datetimeFigureOut">
              <a:rPr lang="en-GB"/>
              <a:pPr>
                <a:defRPr/>
              </a:pPr>
              <a:t>05/09/2012</a:t>
            </a:fld>
            <a:endParaRPr lang="en-GB"/>
          </a:p>
        </p:txBody>
      </p:sp>
      <p:sp>
        <p:nvSpPr>
          <p:cNvPr id="4" name="Slide Image Placeholder 3"/>
          <p:cNvSpPr>
            <a:spLocks noGrp="1" noRot="1" noChangeAspect="1"/>
          </p:cNvSpPr>
          <p:nvPr>
            <p:ph type="sldImg" idx="2"/>
          </p:nvPr>
        </p:nvSpPr>
        <p:spPr>
          <a:xfrm>
            <a:off x="930275" y="739775"/>
            <a:ext cx="4937125" cy="3703638"/>
          </a:xfrm>
          <a:prstGeom prst="rect">
            <a:avLst/>
          </a:prstGeom>
          <a:noFill/>
          <a:ln w="12700">
            <a:solidFill>
              <a:prstClr val="black"/>
            </a:solidFill>
          </a:ln>
        </p:spPr>
        <p:txBody>
          <a:bodyPr vert="horz" lIns="91440" tIns="45720" rIns="91440" bIns="45720" rtlCol="0" anchor="ctr"/>
          <a:lstStyle/>
          <a:p>
            <a:pPr lvl="0"/>
            <a:endParaRPr lang="en-GB" noProof="0" smtClean="0"/>
          </a:p>
        </p:txBody>
      </p:sp>
      <p:sp>
        <p:nvSpPr>
          <p:cNvPr id="5" name="Notes Placeholder 4"/>
          <p:cNvSpPr>
            <a:spLocks noGrp="1"/>
          </p:cNvSpPr>
          <p:nvPr>
            <p:ph type="body" sz="quarter" idx="3"/>
          </p:nvPr>
        </p:nvSpPr>
        <p:spPr>
          <a:xfrm>
            <a:off x="679450" y="4691063"/>
            <a:ext cx="5438775" cy="4443412"/>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smtClean="0"/>
          </a:p>
        </p:txBody>
      </p:sp>
      <p:sp>
        <p:nvSpPr>
          <p:cNvPr id="6" name="Footer Placeholder 5"/>
          <p:cNvSpPr>
            <a:spLocks noGrp="1"/>
          </p:cNvSpPr>
          <p:nvPr>
            <p:ph type="ftr" sz="quarter" idx="4"/>
          </p:nvPr>
        </p:nvSpPr>
        <p:spPr>
          <a:xfrm>
            <a:off x="0" y="9378950"/>
            <a:ext cx="2946400" cy="493713"/>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pPr>
              <a:defRPr/>
            </a:pPr>
            <a:endParaRPr lang="en-GB"/>
          </a:p>
        </p:txBody>
      </p:sp>
      <p:sp>
        <p:nvSpPr>
          <p:cNvPr id="7" name="Slide Number Placeholder 6"/>
          <p:cNvSpPr>
            <a:spLocks noGrp="1"/>
          </p:cNvSpPr>
          <p:nvPr>
            <p:ph type="sldNum" sz="quarter" idx="5"/>
          </p:nvPr>
        </p:nvSpPr>
        <p:spPr>
          <a:xfrm>
            <a:off x="3849688" y="9378950"/>
            <a:ext cx="2946400" cy="493713"/>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CD70909D-0DBD-4BD0-9F03-6BA0A99EB28B}"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bwMode="auto">
          <a:noFill/>
          <a:ln>
            <a:miter lim="800000"/>
            <a:headEnd/>
            <a:tailEnd/>
          </a:ln>
        </p:spPr>
        <p:txBody>
          <a:bodyPr/>
          <a:lstStyle/>
          <a:p>
            <a:fld id="{CBD0CCCB-844A-40C6-9F67-43F3CE34C78D}" type="slidenum">
              <a:rPr lang="en-GB" smtClean="0">
                <a:solidFill>
                  <a:srgbClr val="FFFFFF"/>
                </a:solidFill>
              </a:rPr>
              <a:pPr/>
              <a:t>1</a:t>
            </a:fld>
            <a:endParaRPr lang="en-GB" smtClean="0">
              <a:solidFill>
                <a:srgbClr val="FFFFFF"/>
              </a:solidFill>
            </a:endParaRPr>
          </a:p>
        </p:txBody>
      </p:sp>
      <p:sp>
        <p:nvSpPr>
          <p:cNvPr id="61443" name="Rectangle 2"/>
          <p:cNvSpPr>
            <a:spLocks noRot="1" noChangeArrowheads="1" noTextEdit="1"/>
          </p:cNvSpPr>
          <p:nvPr>
            <p:ph type="sldImg"/>
          </p:nvPr>
        </p:nvSpPr>
        <p:spPr bwMode="auto">
          <a:noFill/>
          <a:ln>
            <a:solidFill>
              <a:srgbClr val="000000"/>
            </a:solidFill>
            <a:miter lim="800000"/>
            <a:headEnd/>
            <a:tailEnd/>
          </a:ln>
        </p:spPr>
      </p:sp>
      <p:sp>
        <p:nvSpPr>
          <p:cNvPr id="61444" name="Rectangle 3"/>
          <p:cNvSpPr>
            <a:spLocks noGrp="1" noChangeArrowheads="1"/>
          </p:cNvSpPr>
          <p:nvPr>
            <p:ph type="body" idx="1"/>
          </p:nvPr>
        </p:nvSpPr>
        <p:spPr bwMode="auto">
          <a:noFill/>
        </p:spPr>
        <p:txBody>
          <a:bodyPr/>
          <a:lstStyle/>
          <a:p>
            <a:pPr eaLnBrk="1" hangingPunct="1">
              <a:spcBef>
                <a:spcPct val="0"/>
              </a:spcBef>
            </a:pPr>
            <a:endParaRPr lang="en-GB"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a:lstStyle/>
          <a:p>
            <a:pPr>
              <a:spcBef>
                <a:spcPct val="0"/>
              </a:spcBef>
            </a:pPr>
            <a:endParaRPr lang="en-GB" smtClean="0"/>
          </a:p>
        </p:txBody>
      </p:sp>
      <p:sp>
        <p:nvSpPr>
          <p:cNvPr id="70660" name="Slide Number Placeholder 3"/>
          <p:cNvSpPr>
            <a:spLocks noGrp="1"/>
          </p:cNvSpPr>
          <p:nvPr>
            <p:ph type="sldNum" sz="quarter" idx="5"/>
          </p:nvPr>
        </p:nvSpPr>
        <p:spPr bwMode="auto">
          <a:noFill/>
          <a:ln>
            <a:miter lim="800000"/>
            <a:headEnd/>
            <a:tailEnd/>
          </a:ln>
        </p:spPr>
        <p:txBody>
          <a:bodyPr/>
          <a:lstStyle/>
          <a:p>
            <a:fld id="{E782F5DF-52A0-4367-A8E2-6B5A21A8E1CA}" type="slidenum">
              <a:rPr lang="en-GB" smtClean="0">
                <a:solidFill>
                  <a:srgbClr val="000000"/>
                </a:solidFill>
              </a:rPr>
              <a:pPr/>
              <a:t>11</a:t>
            </a:fld>
            <a:endParaRPr lang="en-GB"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txBox="1">
            <a:spLocks noGrp="1" noChangeArrowheads="1"/>
          </p:cNvSpPr>
          <p:nvPr/>
        </p:nvSpPr>
        <p:spPr bwMode="auto">
          <a:xfrm>
            <a:off x="3849688" y="9378950"/>
            <a:ext cx="2946400" cy="493713"/>
          </a:xfrm>
          <a:prstGeom prst="rect">
            <a:avLst/>
          </a:prstGeom>
          <a:noFill/>
          <a:ln w="9525">
            <a:noFill/>
            <a:miter lim="800000"/>
            <a:headEnd/>
            <a:tailEnd/>
          </a:ln>
        </p:spPr>
        <p:txBody>
          <a:bodyPr anchor="b"/>
          <a:lstStyle/>
          <a:p>
            <a:pPr algn="r"/>
            <a:fld id="{EDE26F53-C38D-4941-8346-5B0CCB3C36FF}" type="slidenum">
              <a:rPr lang="en-GB" sz="1200">
                <a:solidFill>
                  <a:srgbClr val="FFFFFF"/>
                </a:solidFill>
                <a:latin typeface="Calibri" pitchFamily="34" charset="0"/>
              </a:rPr>
              <a:pPr algn="r"/>
              <a:t>12</a:t>
            </a:fld>
            <a:endParaRPr lang="en-GB" sz="1200">
              <a:solidFill>
                <a:srgbClr val="FFFFFF"/>
              </a:solidFill>
              <a:latin typeface="Calibri" pitchFamily="34" charset="0"/>
            </a:endParaRPr>
          </a:p>
        </p:txBody>
      </p:sp>
      <p:sp>
        <p:nvSpPr>
          <p:cNvPr id="71683" name="Rectangle 2"/>
          <p:cNvSpPr>
            <a:spLocks noRot="1" noChangeArrowheads="1" noTextEdit="1"/>
          </p:cNvSpPr>
          <p:nvPr>
            <p:ph type="sldImg"/>
          </p:nvPr>
        </p:nvSpPr>
        <p:spPr bwMode="auto">
          <a:noFill/>
          <a:ln>
            <a:solidFill>
              <a:srgbClr val="000000"/>
            </a:solidFill>
            <a:miter lim="800000"/>
            <a:headEnd/>
            <a:tailEnd/>
          </a:ln>
        </p:spPr>
      </p:sp>
      <p:sp>
        <p:nvSpPr>
          <p:cNvPr id="71684" name="Rectangle 3"/>
          <p:cNvSpPr>
            <a:spLocks noGrp="1" noChangeArrowheads="1"/>
          </p:cNvSpPr>
          <p:nvPr>
            <p:ph type="body" idx="1"/>
          </p:nvPr>
        </p:nvSpPr>
        <p:spPr bwMode="auto">
          <a:noFill/>
        </p:spPr>
        <p:txBody>
          <a:bodyPr/>
          <a:lstStyle/>
          <a:p>
            <a:pPr eaLnBrk="1" hangingPunct="1">
              <a:spcBef>
                <a:spcPct val="0"/>
              </a:spcBef>
            </a:pPr>
            <a:r>
              <a:rPr lang="en-GB" smtClean="0"/>
              <a:t>Maintenance Loans and Grants are for HOME students only. </a:t>
            </a:r>
          </a:p>
          <a:p>
            <a:endParaRPr lang="en-GB" smtClean="0"/>
          </a:p>
          <a:p>
            <a:r>
              <a:rPr lang="en-GB" smtClean="0"/>
              <a:t>Some EU nationals may qualify for a Tuition Fee Loan </a:t>
            </a:r>
            <a:r>
              <a:rPr lang="en-GB" b="1" u="sng" smtClean="0"/>
              <a:t>and additional help</a:t>
            </a:r>
            <a:r>
              <a:rPr lang="en-GB" smtClean="0"/>
              <a:t>, but usually only if all of the following apply:</a:t>
            </a:r>
          </a:p>
          <a:p>
            <a:pPr>
              <a:buFontTx/>
              <a:buChar char="•"/>
            </a:pPr>
            <a:r>
              <a:rPr lang="en-GB" smtClean="0"/>
              <a:t> They are an EU national, or the family member of someone who is</a:t>
            </a:r>
          </a:p>
          <a:p>
            <a:pPr>
              <a:buFontTx/>
              <a:buChar char="•"/>
            </a:pPr>
            <a:r>
              <a:rPr lang="en-GB" smtClean="0"/>
              <a:t> They have lived in the UK for three years or more before their course starts</a:t>
            </a:r>
          </a:p>
          <a:p>
            <a:pPr>
              <a:buFontTx/>
              <a:buChar char="•"/>
            </a:pPr>
            <a:r>
              <a:rPr lang="en-GB" smtClean="0"/>
              <a:t> They will be living in the UK on the first day of the academic year in which their course starts  </a:t>
            </a:r>
          </a:p>
          <a:p>
            <a:pPr>
              <a:buFontTx/>
              <a:buChar char="•"/>
            </a:pPr>
            <a:r>
              <a:rPr lang="en-GB" smtClean="0"/>
              <a:t> Their main reason for living in the UK was not to receive full-time education </a:t>
            </a:r>
          </a:p>
          <a:p>
            <a:pPr>
              <a:buFontTx/>
              <a:buChar char="•"/>
            </a:pPr>
            <a:r>
              <a:rPr lang="en-GB" smtClean="0"/>
              <a:t> Their course qualifies (all UG courses at UoM are qualifying)</a:t>
            </a:r>
          </a:p>
          <a:p>
            <a:pPr eaLnBrk="1" hangingPunct="1">
              <a:spcBef>
                <a:spcPct val="0"/>
              </a:spcBef>
            </a:pPr>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a:lstStyle/>
          <a:p>
            <a:pPr>
              <a:spcBef>
                <a:spcPct val="0"/>
              </a:spcBef>
            </a:pPr>
            <a:endParaRPr lang="en-GB" smtClean="0"/>
          </a:p>
        </p:txBody>
      </p:sp>
      <p:sp>
        <p:nvSpPr>
          <p:cNvPr id="72708" name="Slide Number Placeholder 3"/>
          <p:cNvSpPr txBox="1">
            <a:spLocks noGrp="1"/>
          </p:cNvSpPr>
          <p:nvPr/>
        </p:nvSpPr>
        <p:spPr bwMode="auto">
          <a:xfrm>
            <a:off x="3849688" y="9378950"/>
            <a:ext cx="2946400" cy="493713"/>
          </a:xfrm>
          <a:prstGeom prst="rect">
            <a:avLst/>
          </a:prstGeom>
          <a:noFill/>
          <a:ln w="9525">
            <a:noFill/>
            <a:miter lim="800000"/>
            <a:headEnd/>
            <a:tailEnd/>
          </a:ln>
        </p:spPr>
        <p:txBody>
          <a:bodyPr anchor="b"/>
          <a:lstStyle/>
          <a:p>
            <a:pPr algn="r"/>
            <a:fld id="{4BC2F23A-EA36-4470-BF9D-B11C576625D5}" type="slidenum">
              <a:rPr lang="en-GB" sz="1200">
                <a:solidFill>
                  <a:srgbClr val="000000"/>
                </a:solidFill>
                <a:latin typeface="Calibri" pitchFamily="34" charset="0"/>
              </a:rPr>
              <a:pPr algn="r"/>
              <a:t>13</a:t>
            </a:fld>
            <a:endParaRPr lang="en-GB" sz="1200">
              <a:solidFill>
                <a:srgbClr val="000000"/>
              </a:solidFill>
              <a:latin typeface="Calibri"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txBox="1">
            <a:spLocks noGrp="1" noChangeArrowheads="1"/>
          </p:cNvSpPr>
          <p:nvPr/>
        </p:nvSpPr>
        <p:spPr bwMode="auto">
          <a:xfrm>
            <a:off x="3849688" y="9378950"/>
            <a:ext cx="2946400" cy="493713"/>
          </a:xfrm>
          <a:prstGeom prst="rect">
            <a:avLst/>
          </a:prstGeom>
          <a:noFill/>
          <a:ln w="9525">
            <a:noFill/>
            <a:miter lim="800000"/>
            <a:headEnd/>
            <a:tailEnd/>
          </a:ln>
        </p:spPr>
        <p:txBody>
          <a:bodyPr anchor="b"/>
          <a:lstStyle/>
          <a:p>
            <a:pPr algn="r"/>
            <a:fld id="{1BE59C8A-FDFB-4B7D-A20F-83EB1E14BF79}" type="slidenum">
              <a:rPr lang="en-GB" sz="1200">
                <a:solidFill>
                  <a:srgbClr val="FFFFFF"/>
                </a:solidFill>
                <a:latin typeface="Calibri" pitchFamily="34" charset="0"/>
              </a:rPr>
              <a:pPr algn="r"/>
              <a:t>14</a:t>
            </a:fld>
            <a:endParaRPr lang="en-GB" sz="1200">
              <a:solidFill>
                <a:srgbClr val="FFFFFF"/>
              </a:solidFill>
              <a:latin typeface="Calibri" pitchFamily="34" charset="0"/>
            </a:endParaRPr>
          </a:p>
        </p:txBody>
      </p:sp>
      <p:sp>
        <p:nvSpPr>
          <p:cNvPr id="73731" name="Rectangle 2"/>
          <p:cNvSpPr>
            <a:spLocks noRot="1" noChangeArrowheads="1" noTextEdit="1"/>
          </p:cNvSpPr>
          <p:nvPr>
            <p:ph type="sldImg"/>
          </p:nvPr>
        </p:nvSpPr>
        <p:spPr bwMode="auto">
          <a:noFill/>
          <a:ln>
            <a:solidFill>
              <a:srgbClr val="000000"/>
            </a:solidFill>
            <a:miter lim="800000"/>
            <a:headEnd/>
            <a:tailEnd/>
          </a:ln>
        </p:spPr>
      </p:sp>
      <p:sp>
        <p:nvSpPr>
          <p:cNvPr id="73732" name="Rectangle 3"/>
          <p:cNvSpPr>
            <a:spLocks noGrp="1" noChangeArrowheads="1"/>
          </p:cNvSpPr>
          <p:nvPr>
            <p:ph type="body" idx="1"/>
          </p:nvPr>
        </p:nvSpPr>
        <p:spPr bwMode="auto">
          <a:noFill/>
        </p:spPr>
        <p:txBody>
          <a:bodyPr/>
          <a:lstStyle/>
          <a:p>
            <a:r>
              <a:rPr lang="en-GB" smtClean="0"/>
              <a:t>The maximum Maintenance Loan for new home students starting in September 2012 is:</a:t>
            </a:r>
          </a:p>
          <a:p>
            <a:endParaRPr lang="en-GB" smtClean="0"/>
          </a:p>
          <a:p>
            <a:pPr>
              <a:buFontTx/>
              <a:buChar char="•"/>
            </a:pPr>
            <a:r>
              <a:rPr lang="en-GB" b="1" smtClean="0"/>
              <a:t>£5,500  </a:t>
            </a:r>
            <a:r>
              <a:rPr lang="en-GB" smtClean="0"/>
              <a:t>for students who live away from home and study at a university or college outside London</a:t>
            </a:r>
          </a:p>
          <a:p>
            <a:pPr lvl="1">
              <a:buFontTx/>
              <a:buChar char="•"/>
            </a:pPr>
            <a:r>
              <a:rPr lang="en-GB" smtClean="0"/>
              <a:t> </a:t>
            </a:r>
            <a:r>
              <a:rPr lang="en-GB" b="1" smtClean="0"/>
              <a:t>65% = £3575</a:t>
            </a:r>
            <a:r>
              <a:rPr lang="en-GB" smtClean="0"/>
              <a:t>, remaining is means assessed </a:t>
            </a:r>
          </a:p>
          <a:p>
            <a:pPr>
              <a:buFontTx/>
              <a:buChar char="•"/>
            </a:pPr>
            <a:r>
              <a:rPr lang="en-GB" b="1" smtClean="0"/>
              <a:t>£7,675 </a:t>
            </a:r>
            <a:r>
              <a:rPr lang="en-GB" smtClean="0"/>
              <a:t>for students who live away from home and study at a university or college in London</a:t>
            </a:r>
          </a:p>
          <a:p>
            <a:pPr lvl="1">
              <a:buFontTx/>
              <a:buChar char="•"/>
            </a:pPr>
            <a:r>
              <a:rPr lang="en-GB" smtClean="0"/>
              <a:t> </a:t>
            </a:r>
            <a:r>
              <a:rPr lang="en-GB" b="1" smtClean="0"/>
              <a:t>65% = £4988</a:t>
            </a:r>
            <a:r>
              <a:rPr lang="en-GB" smtClean="0"/>
              <a:t>, remaining is means assessed</a:t>
            </a:r>
          </a:p>
          <a:p>
            <a:pPr>
              <a:buFontTx/>
              <a:buChar char="•"/>
            </a:pPr>
            <a:r>
              <a:rPr lang="en-GB" b="1" smtClean="0"/>
              <a:t>£4,375 </a:t>
            </a:r>
            <a:r>
              <a:rPr lang="en-GB" smtClean="0"/>
              <a:t>for students who live at home</a:t>
            </a:r>
          </a:p>
          <a:p>
            <a:pPr lvl="1">
              <a:buFontTx/>
              <a:buChar char="•"/>
            </a:pPr>
            <a:r>
              <a:rPr lang="en-GB" smtClean="0"/>
              <a:t> </a:t>
            </a:r>
            <a:r>
              <a:rPr lang="en-GB" b="1" smtClean="0"/>
              <a:t>65% = £2843</a:t>
            </a:r>
            <a:r>
              <a:rPr lang="en-GB" smtClean="0"/>
              <a:t>, remaining is means assessed</a:t>
            </a:r>
          </a:p>
          <a:p>
            <a:pPr>
              <a:buFontTx/>
              <a:buChar char="•"/>
            </a:pPr>
            <a:endParaRPr lang="en-GB" smtClean="0"/>
          </a:p>
          <a:p>
            <a:pPr>
              <a:spcBef>
                <a:spcPct val="0"/>
              </a:spcBef>
            </a:pPr>
            <a:r>
              <a:rPr lang="en-GB" smtClean="0"/>
              <a:t>The non means-tested loan is 65% of the total and is available to all eligible students. </a:t>
            </a:r>
          </a:p>
          <a:p>
            <a:pPr>
              <a:spcBef>
                <a:spcPct val="0"/>
              </a:spcBef>
            </a:pPr>
            <a:r>
              <a:rPr lang="en-GB" smtClean="0"/>
              <a:t>The means-tested loan is 35% of the total and is dependent on household income.</a:t>
            </a:r>
          </a:p>
          <a:p>
            <a:pPr>
              <a:buFontTx/>
              <a:buChar char="•"/>
            </a:pPr>
            <a:endParaRPr lang="en-GB" smtClean="0"/>
          </a:p>
          <a:p>
            <a:r>
              <a:rPr lang="en-GB" smtClean="0"/>
              <a:t>Maintenance Loans are paid in 3 instalments (one at the start of each term) directly into a student’s bank account</a:t>
            </a:r>
          </a:p>
          <a:p>
            <a:endParaRPr lang="en-GB" smtClean="0"/>
          </a:p>
          <a:p>
            <a:r>
              <a:rPr lang="en-GB" smtClean="0"/>
              <a:t>Of course those students who are millionaires are NOT entitled to any maintenance grant! </a:t>
            </a:r>
          </a:p>
          <a:p>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bwMode="auto">
          <a:noFill/>
          <a:ln>
            <a:solidFill>
              <a:srgbClr val="000000"/>
            </a:solidFill>
            <a:miter lim="800000"/>
            <a:headEnd/>
            <a:tailEnd/>
          </a:ln>
        </p:spPr>
      </p:sp>
      <p:sp>
        <p:nvSpPr>
          <p:cNvPr id="74755" name="Notes Placeholder 2"/>
          <p:cNvSpPr>
            <a:spLocks noGrp="1"/>
          </p:cNvSpPr>
          <p:nvPr>
            <p:ph type="body" idx="1"/>
          </p:nvPr>
        </p:nvSpPr>
        <p:spPr bwMode="auto">
          <a:noFill/>
        </p:spPr>
        <p:txBody>
          <a:bodyPr/>
          <a:lstStyle/>
          <a:p>
            <a:pPr>
              <a:spcBef>
                <a:spcPct val="0"/>
              </a:spcBef>
            </a:pPr>
            <a:endParaRPr lang="en-GB" smtClean="0"/>
          </a:p>
        </p:txBody>
      </p:sp>
      <p:sp>
        <p:nvSpPr>
          <p:cNvPr id="74756" name="Slide Number Placeholder 3"/>
          <p:cNvSpPr>
            <a:spLocks noGrp="1"/>
          </p:cNvSpPr>
          <p:nvPr>
            <p:ph type="sldNum" sz="quarter" idx="5"/>
          </p:nvPr>
        </p:nvSpPr>
        <p:spPr bwMode="auto">
          <a:noFill/>
          <a:ln>
            <a:miter lim="800000"/>
            <a:headEnd/>
            <a:tailEnd/>
          </a:ln>
        </p:spPr>
        <p:txBody>
          <a:bodyPr/>
          <a:lstStyle/>
          <a:p>
            <a:fld id="{B00F45CC-270D-4C65-B58E-DE2CEEB07EC2}" type="slidenum">
              <a:rPr lang="en-GB" smtClean="0">
                <a:solidFill>
                  <a:srgbClr val="000000"/>
                </a:solidFill>
              </a:rPr>
              <a:pPr/>
              <a:t>17</a:t>
            </a:fld>
            <a:endParaRPr lang="en-GB" smtClean="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bwMode="auto">
          <a:noFill/>
          <a:ln>
            <a:miter lim="800000"/>
            <a:headEnd/>
            <a:tailEnd/>
          </a:ln>
        </p:spPr>
        <p:txBody>
          <a:bodyPr/>
          <a:lstStyle/>
          <a:p>
            <a:fld id="{A7BE99B1-EDC3-469C-8123-AB145C87FE40}" type="slidenum">
              <a:rPr lang="en-GB" smtClean="0"/>
              <a:pPr/>
              <a:t>18</a:t>
            </a:fld>
            <a:endParaRPr lang="en-GB" smtClean="0"/>
          </a:p>
        </p:txBody>
      </p:sp>
      <p:sp>
        <p:nvSpPr>
          <p:cNvPr id="75779" name="Rectangle 2"/>
          <p:cNvSpPr>
            <a:spLocks noRot="1" noChangeArrowheads="1" noTextEdit="1"/>
          </p:cNvSpPr>
          <p:nvPr>
            <p:ph type="sldImg"/>
          </p:nvPr>
        </p:nvSpPr>
        <p:spPr bwMode="auto">
          <a:noFill/>
          <a:ln>
            <a:solidFill>
              <a:srgbClr val="000000"/>
            </a:solidFill>
            <a:miter lim="800000"/>
            <a:headEnd/>
            <a:tailEnd/>
          </a:ln>
        </p:spPr>
      </p:sp>
      <p:sp>
        <p:nvSpPr>
          <p:cNvPr id="75780" name="Rectangle 3"/>
          <p:cNvSpPr>
            <a:spLocks noGrp="1" noChangeArrowheads="1"/>
          </p:cNvSpPr>
          <p:nvPr>
            <p:ph type="body" idx="1"/>
          </p:nvPr>
        </p:nvSpPr>
        <p:spPr bwMode="auto">
          <a:noFill/>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bwMode="auto">
          <a:noFill/>
          <a:ln>
            <a:miter lim="800000"/>
            <a:headEnd/>
            <a:tailEnd/>
          </a:ln>
        </p:spPr>
        <p:txBody>
          <a:bodyPr/>
          <a:lstStyle/>
          <a:p>
            <a:fld id="{B1DE1061-BB65-49C5-98FA-FD7512E030D5}" type="slidenum">
              <a:rPr lang="en-GB" smtClean="0"/>
              <a:pPr/>
              <a:t>19</a:t>
            </a:fld>
            <a:endParaRPr lang="en-GB" smtClean="0"/>
          </a:p>
        </p:txBody>
      </p:sp>
      <p:sp>
        <p:nvSpPr>
          <p:cNvPr id="76803" name="Rectangle 2"/>
          <p:cNvSpPr>
            <a:spLocks noRot="1" noChangeArrowheads="1" noTextEdit="1"/>
          </p:cNvSpPr>
          <p:nvPr>
            <p:ph type="sldImg"/>
          </p:nvPr>
        </p:nvSpPr>
        <p:spPr bwMode="auto">
          <a:noFill/>
          <a:ln>
            <a:solidFill>
              <a:srgbClr val="000000"/>
            </a:solidFill>
            <a:miter lim="800000"/>
            <a:headEnd/>
            <a:tailEnd/>
          </a:ln>
        </p:spPr>
      </p:sp>
      <p:sp>
        <p:nvSpPr>
          <p:cNvPr id="76804" name="Rectangle 3"/>
          <p:cNvSpPr>
            <a:spLocks noGrp="1" noChangeArrowheads="1"/>
          </p:cNvSpPr>
          <p:nvPr>
            <p:ph type="body" idx="1"/>
          </p:nvPr>
        </p:nvSpPr>
        <p:spPr bwMode="auto">
          <a:noFill/>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bwMode="auto">
          <a:noFill/>
          <a:ln>
            <a:miter lim="800000"/>
            <a:headEnd/>
            <a:tailEnd/>
          </a:ln>
        </p:spPr>
        <p:txBody>
          <a:bodyPr/>
          <a:lstStyle/>
          <a:p>
            <a:fld id="{1CF5A117-F444-4044-9B9E-5BBD5535FDEB}" type="slidenum">
              <a:rPr lang="en-GB" smtClean="0"/>
              <a:pPr/>
              <a:t>20</a:t>
            </a:fld>
            <a:endParaRPr lang="en-GB" smtClean="0"/>
          </a:p>
        </p:txBody>
      </p:sp>
      <p:sp>
        <p:nvSpPr>
          <p:cNvPr id="77827" name="Rectangle 2"/>
          <p:cNvSpPr>
            <a:spLocks noRot="1" noChangeArrowheads="1" noTextEdit="1"/>
          </p:cNvSpPr>
          <p:nvPr>
            <p:ph type="sldImg"/>
          </p:nvPr>
        </p:nvSpPr>
        <p:spPr bwMode="auto">
          <a:noFill/>
          <a:ln>
            <a:solidFill>
              <a:srgbClr val="000000"/>
            </a:solidFill>
            <a:miter lim="800000"/>
            <a:headEnd/>
            <a:tailEnd/>
          </a:ln>
        </p:spPr>
      </p:sp>
      <p:sp>
        <p:nvSpPr>
          <p:cNvPr id="77828" name="Rectangle 3"/>
          <p:cNvSpPr>
            <a:spLocks noGrp="1" noChangeArrowheads="1"/>
          </p:cNvSpPr>
          <p:nvPr>
            <p:ph type="body" idx="1"/>
          </p:nvPr>
        </p:nvSpPr>
        <p:spPr bwMode="auto">
          <a:noFill/>
        </p:spPr>
        <p:txBody>
          <a:bodyPr/>
          <a:lstStyle/>
          <a:p>
            <a:pPr eaLnBrk="1" hangingPunct="1"/>
            <a:r>
              <a:rPr lang="en-US" smtClean="0"/>
              <a:t>SAFETY AND SECURITY – It is not a good idea to carry lots of cash with you. It is best to deposit this in a bank account</a:t>
            </a:r>
          </a:p>
          <a:p>
            <a:pPr eaLnBrk="1" hangingPunct="1"/>
            <a:r>
              <a:rPr lang="en-US" smtClean="0"/>
              <a:t>• PAYING FOR TUITION FEES – If you need to transfer money from your home country, it is much easier if you have a bank account in the UK. If you cannot pay your tuition fees, you will not be allowed to register. This</a:t>
            </a:r>
          </a:p>
          <a:p>
            <a:pPr eaLnBrk="1" hangingPunct="1"/>
            <a:r>
              <a:rPr lang="en-US" smtClean="0"/>
              <a:t>means you cannot use the library or computer facilities and begin your studies</a:t>
            </a:r>
          </a:p>
          <a:p>
            <a:pPr eaLnBrk="1" hangingPunct="1"/>
            <a:r>
              <a:rPr lang="en-US" smtClean="0"/>
              <a:t>• PAYING FOR ACCOMMODATION – When you have set up your bank account it is much easier to pay for your accommodation. This means you have less to worry about.</a:t>
            </a:r>
          </a:p>
          <a:p>
            <a:pPr eaLnBrk="1" hangingPunct="1"/>
            <a:r>
              <a:rPr lang="en-US" smtClean="0"/>
              <a:t>• EXTENDING YOUR VISA – If you need to extend your student visa you will need to submit three months’ (recent) bank statements to the UK Home Office, in order to show how much money you have for living and studying in the</a:t>
            </a:r>
          </a:p>
          <a:p>
            <a:pPr eaLnBrk="1" hangingPunct="1"/>
            <a:r>
              <a:rPr lang="en-US" smtClean="0"/>
              <a:t>UK. Having a bank account in the UK helps you to do this quickly and easily.</a:t>
            </a:r>
          </a:p>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a:lstStyle/>
          <a:p>
            <a:pPr>
              <a:spcBef>
                <a:spcPct val="0"/>
              </a:spcBef>
            </a:pPr>
            <a:endParaRPr lang="en-GB" smtClean="0"/>
          </a:p>
        </p:txBody>
      </p:sp>
      <p:sp>
        <p:nvSpPr>
          <p:cNvPr id="78852" name="Slide Number Placeholder 3"/>
          <p:cNvSpPr>
            <a:spLocks noGrp="1"/>
          </p:cNvSpPr>
          <p:nvPr>
            <p:ph type="sldNum" sz="quarter" idx="5"/>
          </p:nvPr>
        </p:nvSpPr>
        <p:spPr bwMode="auto">
          <a:noFill/>
          <a:ln>
            <a:miter lim="800000"/>
            <a:headEnd/>
            <a:tailEnd/>
          </a:ln>
        </p:spPr>
        <p:txBody>
          <a:bodyPr/>
          <a:lstStyle/>
          <a:p>
            <a:fld id="{C0CF4389-3A09-45D7-A9B0-E27E95806CED}" type="slidenum">
              <a:rPr lang="en-GB" smtClean="0">
                <a:solidFill>
                  <a:srgbClr val="000000"/>
                </a:solidFill>
              </a:rPr>
              <a:pPr/>
              <a:t>24</a:t>
            </a:fld>
            <a:endParaRPr lang="en-GB" smtClean="0">
              <a:solidFill>
                <a:srgbClr val="000000"/>
              </a:solidFil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a:lstStyle/>
          <a:p>
            <a:pPr>
              <a:spcBef>
                <a:spcPct val="0"/>
              </a:spcBef>
            </a:pPr>
            <a:endParaRPr lang="en-GB" smtClean="0"/>
          </a:p>
        </p:txBody>
      </p:sp>
      <p:sp>
        <p:nvSpPr>
          <p:cNvPr id="79876" name="Slide Number Placeholder 3"/>
          <p:cNvSpPr>
            <a:spLocks noGrp="1"/>
          </p:cNvSpPr>
          <p:nvPr>
            <p:ph type="sldNum" sz="quarter" idx="5"/>
          </p:nvPr>
        </p:nvSpPr>
        <p:spPr bwMode="auto">
          <a:noFill/>
          <a:ln>
            <a:miter lim="800000"/>
            <a:headEnd/>
            <a:tailEnd/>
          </a:ln>
        </p:spPr>
        <p:txBody>
          <a:bodyPr/>
          <a:lstStyle/>
          <a:p>
            <a:fld id="{0EE59232-F401-440C-8243-AC21D5E38B8C}" type="slidenum">
              <a:rPr lang="en-GB" smtClean="0">
                <a:solidFill>
                  <a:srgbClr val="000000"/>
                </a:solidFill>
              </a:rPr>
              <a:pPr/>
              <a:t>26</a:t>
            </a:fld>
            <a:endParaRPr lang="en-GB" smtClean="0">
              <a:solidFill>
                <a:srgbClr val="000000"/>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bwMode="auto">
          <a:noFill/>
          <a:ln>
            <a:miter lim="800000"/>
            <a:headEnd/>
            <a:tailEnd/>
          </a:ln>
        </p:spPr>
        <p:txBody>
          <a:bodyPr/>
          <a:lstStyle/>
          <a:p>
            <a:fld id="{73C67BB6-2AEB-46ED-A510-C8CE5F40E900}" type="slidenum">
              <a:rPr lang="en-GB" smtClean="0">
                <a:solidFill>
                  <a:srgbClr val="FFFFFF"/>
                </a:solidFill>
              </a:rPr>
              <a:pPr/>
              <a:t>2</a:t>
            </a:fld>
            <a:endParaRPr lang="en-GB" smtClean="0">
              <a:solidFill>
                <a:srgbClr val="FFFFFF"/>
              </a:solidFill>
            </a:endParaRPr>
          </a:p>
        </p:txBody>
      </p:sp>
      <p:sp>
        <p:nvSpPr>
          <p:cNvPr id="62467" name="Rectangle 2"/>
          <p:cNvSpPr>
            <a:spLocks noRot="1" noChangeArrowheads="1" noTextEdit="1"/>
          </p:cNvSpPr>
          <p:nvPr>
            <p:ph type="sldImg"/>
          </p:nvPr>
        </p:nvSpPr>
        <p:spPr bwMode="auto">
          <a:noFill/>
          <a:ln>
            <a:solidFill>
              <a:srgbClr val="000000"/>
            </a:solidFill>
            <a:miter lim="800000"/>
            <a:headEnd/>
            <a:tailEnd/>
          </a:ln>
        </p:spPr>
      </p:sp>
      <p:sp>
        <p:nvSpPr>
          <p:cNvPr id="62468" name="Rectangle 3"/>
          <p:cNvSpPr>
            <a:spLocks noGrp="1" noChangeArrowheads="1"/>
          </p:cNvSpPr>
          <p:nvPr>
            <p:ph type="body" idx="1"/>
          </p:nvPr>
        </p:nvSpPr>
        <p:spPr bwMode="auto">
          <a:noFill/>
        </p:spPr>
        <p:txBody>
          <a:bodyPr/>
          <a:lstStyle/>
          <a:p>
            <a:pPr eaLnBrk="1" hangingPunct="1">
              <a:spcBef>
                <a:spcPct val="0"/>
              </a:spcBef>
            </a:pPr>
            <a:r>
              <a:rPr lang="en-GB" smtClean="0"/>
              <a:t>Given your roles as teachers and advisors, you’ll know a lot about student finance and funding!</a:t>
            </a:r>
          </a:p>
          <a:p>
            <a:pPr eaLnBrk="1" hangingPunct="1">
              <a:spcBef>
                <a:spcPct val="0"/>
              </a:spcBef>
            </a:pPr>
            <a:endParaRPr lang="en-GB" smtClean="0"/>
          </a:p>
          <a:p>
            <a:pPr eaLnBrk="1" hangingPunct="1">
              <a:spcBef>
                <a:spcPct val="0"/>
              </a:spcBef>
            </a:pPr>
            <a:r>
              <a:rPr lang="en-GB" smtClean="0"/>
              <a:t>What we are about to deliver will covers some of the common myths surrounding student finance and will provide you with some TOP TIPS to pass on to your students and their parents.</a:t>
            </a:r>
          </a:p>
          <a:p>
            <a:pPr eaLnBrk="1" hangingPunct="1">
              <a:spcBef>
                <a:spcPct val="0"/>
              </a:spcBef>
            </a:pPr>
            <a:endParaRPr lang="en-GB" smtClean="0"/>
          </a:p>
          <a:p>
            <a:pPr eaLnBrk="1" hangingPunct="1">
              <a:spcBef>
                <a:spcPct val="0"/>
              </a:spcBef>
            </a:pPr>
            <a:r>
              <a:rPr lang="en-GB" smtClean="0"/>
              <a:t>We won’t go in to the detail of amounts and what students are eligible to receive, as this an vary from student to student and we have included in your conference packs information a useful handout with the 2012 figures for maintenance loan, maintenance grant and how they are assessed etc…</a:t>
            </a:r>
          </a:p>
          <a:p>
            <a:pPr eaLnBrk="1" hangingPunct="1">
              <a:spcBef>
                <a:spcPct val="0"/>
              </a:spcBef>
            </a:pPr>
            <a:endParaRPr lang="en-GB" smtClean="0"/>
          </a:p>
          <a:p>
            <a:pPr eaLnBrk="1" hangingPunct="1">
              <a:spcBef>
                <a:spcPct val="0"/>
              </a:spcBef>
            </a:pPr>
            <a:r>
              <a:rPr lang="en-GB" smtClean="0"/>
              <a:t>Given that you will know a lot already we thought we would incorporate the opportunity for us to test your expert knowledge as well as expand on some of the facts and information that will be relevant to students starting an undergraduate degree form  course in 2012 onwards. </a:t>
            </a:r>
          </a:p>
          <a:p>
            <a:pPr eaLnBrk="1" hangingPunct="1">
              <a:spcBef>
                <a:spcPct val="0"/>
              </a:spcBef>
            </a:pPr>
            <a:endParaRPr lang="en-GB" smtClean="0"/>
          </a:p>
          <a:p>
            <a:pPr eaLnBrk="1" hangingPunct="1">
              <a:spcBef>
                <a:spcPct val="0"/>
              </a:spcBef>
            </a:pPr>
            <a:r>
              <a:rPr lang="en-GB" smtClean="0"/>
              <a:t>So we are going to do this, Who wants to be a Millionaire style with 13 questions…….</a:t>
            </a:r>
          </a:p>
          <a:p>
            <a:pPr eaLnBrk="1" hangingPunct="1">
              <a:spcBef>
                <a:spcPct val="0"/>
              </a:spcBef>
            </a:pPr>
            <a:endParaRPr lang="en-GB" smtClean="0"/>
          </a:p>
          <a:p>
            <a:pPr eaLnBrk="1" hangingPunct="1">
              <a:spcBef>
                <a:spcPct val="0"/>
              </a:spcBef>
            </a:pPr>
            <a:endParaRPr lang="en-GB" smtClean="0"/>
          </a:p>
          <a:p>
            <a:pPr eaLnBrk="1" hangingPunct="1">
              <a:spcBef>
                <a:spcPct val="0"/>
              </a:spcBef>
            </a:pPr>
            <a:endParaRPr lang="en-GB" smtClean="0"/>
          </a:p>
          <a:p>
            <a:pPr eaLnBrk="1" hangingPunct="1">
              <a:spcBef>
                <a:spcPct val="0"/>
              </a:spcBef>
            </a:pPr>
            <a:endParaRPr lang="en-GB" smtClean="0"/>
          </a:p>
          <a:p>
            <a:pPr eaLnBrk="1" hangingPunct="1">
              <a:spcBef>
                <a:spcPct val="0"/>
              </a:spcBef>
            </a:pPr>
            <a:endParaRPr lang="en-GB" smtClean="0"/>
          </a:p>
          <a:p>
            <a:pPr eaLnBrk="1" hangingPunct="1">
              <a:spcBef>
                <a:spcPct val="0"/>
              </a:spcBef>
            </a:pPr>
            <a:endParaRPr lang="en-GB" smtClean="0"/>
          </a:p>
          <a:p>
            <a:pPr eaLnBrk="1" hangingPunct="1">
              <a:spcBef>
                <a:spcPct val="0"/>
              </a:spcBef>
            </a:pPr>
            <a:endParaRPr lang="en-GB"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bwMode="auto">
          <a:noFill/>
          <a:ln>
            <a:miter lim="800000"/>
            <a:headEnd/>
            <a:tailEnd/>
          </a:ln>
        </p:spPr>
        <p:txBody>
          <a:bodyPr/>
          <a:lstStyle/>
          <a:p>
            <a:fld id="{00573717-1F8E-4B15-8640-DC4365C26938}" type="slidenum">
              <a:rPr lang="en-GB" smtClean="0"/>
              <a:pPr/>
              <a:t>28</a:t>
            </a:fld>
            <a:endParaRPr lang="en-GB" smtClean="0"/>
          </a:p>
        </p:txBody>
      </p:sp>
      <p:sp>
        <p:nvSpPr>
          <p:cNvPr id="80899" name="Rectangle 2"/>
          <p:cNvSpPr>
            <a:spLocks noRot="1" noChangeArrowheads="1" noTextEdit="1"/>
          </p:cNvSpPr>
          <p:nvPr>
            <p:ph type="sldImg"/>
          </p:nvPr>
        </p:nvSpPr>
        <p:spPr bwMode="auto">
          <a:noFill/>
          <a:ln>
            <a:solidFill>
              <a:srgbClr val="000000"/>
            </a:solidFill>
            <a:miter lim="800000"/>
            <a:headEnd/>
            <a:tailEnd/>
          </a:ln>
        </p:spPr>
      </p:sp>
      <p:sp>
        <p:nvSpPr>
          <p:cNvPr id="80900" name="Rectangle 3"/>
          <p:cNvSpPr>
            <a:spLocks noGrp="1" noChangeArrowheads="1"/>
          </p:cNvSpPr>
          <p:nvPr>
            <p:ph type="body" idx="1"/>
          </p:nvPr>
        </p:nvSpPr>
        <p:spPr bwMode="auto">
          <a:noFill/>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bwMode="auto">
          <a:noFill/>
          <a:ln>
            <a:miter lim="800000"/>
            <a:headEnd/>
            <a:tailEnd/>
          </a:ln>
        </p:spPr>
        <p:txBody>
          <a:bodyPr/>
          <a:lstStyle/>
          <a:p>
            <a:fld id="{904B9590-1EB3-486C-826E-933929B3159B}" type="slidenum">
              <a:rPr lang="en-GB" smtClean="0"/>
              <a:pPr/>
              <a:t>29</a:t>
            </a:fld>
            <a:endParaRPr lang="en-GB" smtClean="0"/>
          </a:p>
        </p:txBody>
      </p:sp>
      <p:sp>
        <p:nvSpPr>
          <p:cNvPr id="81923" name="Rectangle 2"/>
          <p:cNvSpPr>
            <a:spLocks noRot="1" noChangeArrowheads="1" noTextEdit="1"/>
          </p:cNvSpPr>
          <p:nvPr>
            <p:ph type="sldImg"/>
          </p:nvPr>
        </p:nvSpPr>
        <p:spPr bwMode="auto">
          <a:noFill/>
          <a:ln>
            <a:solidFill>
              <a:srgbClr val="000000"/>
            </a:solidFill>
            <a:miter lim="800000"/>
            <a:headEnd/>
            <a:tailEnd/>
          </a:ln>
        </p:spPr>
      </p:sp>
      <p:sp>
        <p:nvSpPr>
          <p:cNvPr id="81924" name="Rectangle 3"/>
          <p:cNvSpPr>
            <a:spLocks noGrp="1" noChangeArrowheads="1"/>
          </p:cNvSpPr>
          <p:nvPr>
            <p:ph type="body" idx="1"/>
          </p:nvPr>
        </p:nvSpPr>
        <p:spPr bwMode="auto">
          <a:noFill/>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bwMode="auto">
          <a:noFill/>
          <a:ln>
            <a:miter lim="800000"/>
            <a:headEnd/>
            <a:tailEnd/>
          </a:ln>
        </p:spPr>
        <p:txBody>
          <a:bodyPr/>
          <a:lstStyle/>
          <a:p>
            <a:fld id="{BD8B4FFB-D8EC-4ABA-8A52-ED7AECDD1DC0}" type="slidenum">
              <a:rPr lang="en-GB" smtClean="0"/>
              <a:pPr/>
              <a:t>30</a:t>
            </a:fld>
            <a:endParaRPr lang="en-GB" smtClean="0"/>
          </a:p>
        </p:txBody>
      </p:sp>
      <p:sp>
        <p:nvSpPr>
          <p:cNvPr id="82947" name="Rectangle 2"/>
          <p:cNvSpPr>
            <a:spLocks noRot="1" noChangeArrowheads="1" noTextEdit="1"/>
          </p:cNvSpPr>
          <p:nvPr>
            <p:ph type="sldImg"/>
          </p:nvPr>
        </p:nvSpPr>
        <p:spPr bwMode="auto">
          <a:noFill/>
          <a:ln>
            <a:solidFill>
              <a:srgbClr val="000000"/>
            </a:solidFill>
            <a:miter lim="800000"/>
            <a:headEnd/>
            <a:tailEnd/>
          </a:ln>
        </p:spPr>
      </p:sp>
      <p:sp>
        <p:nvSpPr>
          <p:cNvPr id="82948" name="Rectangle 3"/>
          <p:cNvSpPr>
            <a:spLocks noGrp="1" noChangeArrowheads="1"/>
          </p:cNvSpPr>
          <p:nvPr>
            <p:ph type="body" idx="1"/>
          </p:nvPr>
        </p:nvSpPr>
        <p:spPr bwMode="auto">
          <a:noFill/>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a:lstStyle/>
          <a:p>
            <a:endParaRPr lang="en-GB" smtClean="0"/>
          </a:p>
        </p:txBody>
      </p:sp>
      <p:sp>
        <p:nvSpPr>
          <p:cNvPr id="63492" name="Slide Number Placeholder 3"/>
          <p:cNvSpPr>
            <a:spLocks noGrp="1"/>
          </p:cNvSpPr>
          <p:nvPr>
            <p:ph type="sldNum" sz="quarter" idx="5"/>
          </p:nvPr>
        </p:nvSpPr>
        <p:spPr bwMode="auto">
          <a:noFill/>
          <a:ln>
            <a:miter lim="800000"/>
            <a:headEnd/>
            <a:tailEnd/>
          </a:ln>
        </p:spPr>
        <p:txBody>
          <a:bodyPr/>
          <a:lstStyle/>
          <a:p>
            <a:fld id="{3429A383-971E-40CA-8F1F-8F2652C3B80F}" type="slidenum">
              <a:rPr lang="en-GB" smtClean="0">
                <a:solidFill>
                  <a:srgbClr val="000000"/>
                </a:solidFill>
              </a:rPr>
              <a:pPr/>
              <a:t>3</a:t>
            </a:fld>
            <a:endParaRPr lang="en-GB" smtClean="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a:lstStyle/>
          <a:p>
            <a:pPr>
              <a:spcBef>
                <a:spcPct val="0"/>
              </a:spcBef>
            </a:pPr>
            <a:endParaRPr lang="en-GB" smtClean="0"/>
          </a:p>
        </p:txBody>
      </p:sp>
      <p:sp>
        <p:nvSpPr>
          <p:cNvPr id="64516" name="Slide Number Placeholder 3"/>
          <p:cNvSpPr>
            <a:spLocks noGrp="1"/>
          </p:cNvSpPr>
          <p:nvPr>
            <p:ph type="sldNum" sz="quarter" idx="5"/>
          </p:nvPr>
        </p:nvSpPr>
        <p:spPr bwMode="auto">
          <a:noFill/>
          <a:ln>
            <a:miter lim="800000"/>
            <a:headEnd/>
            <a:tailEnd/>
          </a:ln>
        </p:spPr>
        <p:txBody>
          <a:bodyPr/>
          <a:lstStyle/>
          <a:p>
            <a:fld id="{0F2B51F5-B68F-4054-B26E-19DBBC27AA74}" type="slidenum">
              <a:rPr lang="en-GB" smtClean="0">
                <a:solidFill>
                  <a:srgbClr val="000000"/>
                </a:solidFill>
              </a:rPr>
              <a:pPr/>
              <a:t>4</a:t>
            </a:fld>
            <a:endParaRPr lang="en-GB"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bwMode="auto">
          <a:noFill/>
          <a:ln>
            <a:miter lim="800000"/>
            <a:headEnd/>
            <a:tailEnd/>
          </a:ln>
        </p:spPr>
        <p:txBody>
          <a:bodyPr/>
          <a:lstStyle/>
          <a:p>
            <a:fld id="{8C2C700B-1807-407C-AA87-0A6495ED2F97}" type="slidenum">
              <a:rPr lang="en-GB" smtClean="0"/>
              <a:pPr/>
              <a:t>6</a:t>
            </a:fld>
            <a:endParaRPr lang="en-GB" smtClean="0"/>
          </a:p>
        </p:txBody>
      </p:sp>
      <p:sp>
        <p:nvSpPr>
          <p:cNvPr id="65539" name="Rectangle 2"/>
          <p:cNvSpPr>
            <a:spLocks noRot="1" noChangeArrowheads="1" noTextEdit="1"/>
          </p:cNvSpPr>
          <p:nvPr>
            <p:ph type="sldImg"/>
          </p:nvPr>
        </p:nvSpPr>
        <p:spPr bwMode="auto">
          <a:noFill/>
          <a:ln>
            <a:solidFill>
              <a:srgbClr val="000000"/>
            </a:solidFill>
            <a:miter lim="800000"/>
            <a:headEnd/>
            <a:tailEnd/>
          </a:ln>
        </p:spPr>
      </p:sp>
      <p:sp>
        <p:nvSpPr>
          <p:cNvPr id="65540" name="Rectangle 3"/>
          <p:cNvSpPr>
            <a:spLocks noGrp="1" noChangeArrowheads="1"/>
          </p:cNvSpPr>
          <p:nvPr>
            <p:ph type="body" idx="1"/>
          </p:nvPr>
        </p:nvSpPr>
        <p:spPr bwMode="auto">
          <a:noFill/>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bwMode="auto">
          <a:noFill/>
          <a:ln>
            <a:miter lim="800000"/>
            <a:headEnd/>
            <a:tailEnd/>
          </a:ln>
        </p:spPr>
        <p:txBody>
          <a:bodyPr/>
          <a:lstStyle/>
          <a:p>
            <a:fld id="{9DF80981-6BDD-4415-B9EA-2A3634331C8A}" type="slidenum">
              <a:rPr lang="en-GB" smtClean="0"/>
              <a:pPr/>
              <a:t>7</a:t>
            </a:fld>
            <a:endParaRPr lang="en-GB" smtClean="0"/>
          </a:p>
        </p:txBody>
      </p:sp>
      <p:sp>
        <p:nvSpPr>
          <p:cNvPr id="66563" name="Rectangle 2"/>
          <p:cNvSpPr>
            <a:spLocks noRot="1" noChangeArrowheads="1" noTextEdit="1"/>
          </p:cNvSpPr>
          <p:nvPr>
            <p:ph type="sldImg"/>
          </p:nvPr>
        </p:nvSpPr>
        <p:spPr bwMode="auto">
          <a:noFill/>
          <a:ln>
            <a:solidFill>
              <a:srgbClr val="000000"/>
            </a:solidFill>
            <a:miter lim="800000"/>
            <a:headEnd/>
            <a:tailEnd/>
          </a:ln>
        </p:spPr>
      </p:sp>
      <p:sp>
        <p:nvSpPr>
          <p:cNvPr id="66564" name="Rectangle 3"/>
          <p:cNvSpPr>
            <a:spLocks noGrp="1" noChangeArrowheads="1"/>
          </p:cNvSpPr>
          <p:nvPr>
            <p:ph type="body" idx="1"/>
          </p:nvPr>
        </p:nvSpPr>
        <p:spPr bwMode="auto">
          <a:noFill/>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bwMode="auto">
          <a:noFill/>
          <a:ln>
            <a:miter lim="800000"/>
            <a:headEnd/>
            <a:tailEnd/>
          </a:ln>
        </p:spPr>
        <p:txBody>
          <a:bodyPr/>
          <a:lstStyle/>
          <a:p>
            <a:fld id="{55AE442D-7B7C-42B4-BCE3-F81B9E164D00}" type="slidenum">
              <a:rPr lang="en-GB" smtClean="0"/>
              <a:pPr/>
              <a:t>8</a:t>
            </a:fld>
            <a:endParaRPr lang="en-GB" smtClean="0"/>
          </a:p>
        </p:txBody>
      </p:sp>
      <p:sp>
        <p:nvSpPr>
          <p:cNvPr id="67587" name="Rectangle 2"/>
          <p:cNvSpPr>
            <a:spLocks noRot="1" noChangeArrowheads="1" noTextEdit="1"/>
          </p:cNvSpPr>
          <p:nvPr>
            <p:ph type="sldImg"/>
          </p:nvPr>
        </p:nvSpPr>
        <p:spPr bwMode="auto">
          <a:noFill/>
          <a:ln>
            <a:solidFill>
              <a:srgbClr val="000000"/>
            </a:solidFill>
            <a:miter lim="800000"/>
            <a:headEnd/>
            <a:tailEnd/>
          </a:ln>
        </p:spPr>
      </p:sp>
      <p:sp>
        <p:nvSpPr>
          <p:cNvPr id="67588" name="Rectangle 3"/>
          <p:cNvSpPr>
            <a:spLocks noGrp="1" noChangeArrowheads="1"/>
          </p:cNvSpPr>
          <p:nvPr>
            <p:ph type="body" idx="1"/>
          </p:nvPr>
        </p:nvSpPr>
        <p:spPr bwMode="auto">
          <a:noFill/>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a:lstStyle/>
          <a:p>
            <a:pPr>
              <a:spcBef>
                <a:spcPct val="0"/>
              </a:spcBef>
            </a:pPr>
            <a:endParaRPr lang="en-GB" smtClean="0"/>
          </a:p>
        </p:txBody>
      </p:sp>
      <p:sp>
        <p:nvSpPr>
          <p:cNvPr id="68612" name="Slide Number Placeholder 3"/>
          <p:cNvSpPr>
            <a:spLocks noGrp="1"/>
          </p:cNvSpPr>
          <p:nvPr>
            <p:ph type="sldNum" sz="quarter" idx="5"/>
          </p:nvPr>
        </p:nvSpPr>
        <p:spPr bwMode="auto">
          <a:noFill/>
          <a:ln>
            <a:miter lim="800000"/>
            <a:headEnd/>
            <a:tailEnd/>
          </a:ln>
        </p:spPr>
        <p:txBody>
          <a:bodyPr/>
          <a:lstStyle/>
          <a:p>
            <a:fld id="{5248A479-7A28-42DE-A4BB-45AD0C0B144B}" type="slidenum">
              <a:rPr lang="en-GB" smtClean="0">
                <a:solidFill>
                  <a:srgbClr val="000000"/>
                </a:solidFill>
              </a:rPr>
              <a:pPr/>
              <a:t>9</a:t>
            </a:fld>
            <a:endParaRPr lang="en-GB"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txBox="1">
            <a:spLocks noGrp="1" noChangeArrowheads="1"/>
          </p:cNvSpPr>
          <p:nvPr/>
        </p:nvSpPr>
        <p:spPr bwMode="auto">
          <a:xfrm>
            <a:off x="3849688" y="9378950"/>
            <a:ext cx="2946400" cy="493713"/>
          </a:xfrm>
          <a:prstGeom prst="rect">
            <a:avLst/>
          </a:prstGeom>
          <a:noFill/>
          <a:ln w="9525">
            <a:noFill/>
            <a:miter lim="800000"/>
            <a:headEnd/>
            <a:tailEnd/>
          </a:ln>
        </p:spPr>
        <p:txBody>
          <a:bodyPr anchor="b"/>
          <a:lstStyle/>
          <a:p>
            <a:pPr algn="r"/>
            <a:fld id="{0DEF5D33-BA07-4CED-B042-E396B05E5625}" type="slidenum">
              <a:rPr lang="en-GB" sz="1200">
                <a:solidFill>
                  <a:srgbClr val="FFFFFF"/>
                </a:solidFill>
                <a:latin typeface="Calibri" pitchFamily="34" charset="0"/>
              </a:rPr>
              <a:pPr algn="r"/>
              <a:t>10</a:t>
            </a:fld>
            <a:endParaRPr lang="en-GB" sz="1200">
              <a:solidFill>
                <a:srgbClr val="FFFFFF"/>
              </a:solidFill>
              <a:latin typeface="Calibri" pitchFamily="34" charset="0"/>
            </a:endParaRPr>
          </a:p>
        </p:txBody>
      </p:sp>
      <p:sp>
        <p:nvSpPr>
          <p:cNvPr id="69635" name="Rectangle 2"/>
          <p:cNvSpPr>
            <a:spLocks noRot="1" noChangeArrowheads="1" noTextEdit="1"/>
          </p:cNvSpPr>
          <p:nvPr>
            <p:ph type="sldImg"/>
          </p:nvPr>
        </p:nvSpPr>
        <p:spPr bwMode="auto">
          <a:noFill/>
          <a:ln>
            <a:solidFill>
              <a:srgbClr val="000000"/>
            </a:solidFill>
            <a:miter lim="800000"/>
            <a:headEnd/>
            <a:tailEnd/>
          </a:ln>
        </p:spPr>
      </p:sp>
      <p:sp>
        <p:nvSpPr>
          <p:cNvPr id="69636" name="Rectangle 3"/>
          <p:cNvSpPr>
            <a:spLocks noGrp="1" noChangeArrowheads="1"/>
          </p:cNvSpPr>
          <p:nvPr>
            <p:ph type="body" idx="1"/>
          </p:nvPr>
        </p:nvSpPr>
        <p:spPr bwMode="auto">
          <a:noFill/>
        </p:spPr>
        <p:txBody>
          <a:bodyPr/>
          <a:lstStyle/>
          <a:p>
            <a:pPr eaLnBrk="1" hangingPunct="1">
              <a:spcBef>
                <a:spcPct val="0"/>
              </a:spcBef>
            </a:pPr>
            <a:r>
              <a:rPr lang="en-US" smtClean="0"/>
              <a:t>No home/EU student will have to pay for tuition fees up front. Every new home/EU student is entitled to a Tuition Fee Loan that will cover their fees and this won’t have to be paid back until they have completed their studies and they are earning over £21,000 a year. </a:t>
            </a:r>
            <a:endParaRPr lang="en-GB" smtClean="0"/>
          </a:p>
          <a:p>
            <a:pPr eaLnBrk="1" hangingPunct="1">
              <a:spcBef>
                <a:spcPct val="0"/>
              </a:spcBef>
            </a:pPr>
            <a:endParaRPr lang="en-GB" smtClean="0"/>
          </a:p>
          <a:p>
            <a:pPr eaLnBrk="1" hangingPunct="1">
              <a:spcBef>
                <a:spcPct val="0"/>
              </a:spcBef>
            </a:pPr>
            <a:r>
              <a:rPr lang="en-GB" smtClean="0"/>
              <a:t>One of the most important messages when working with home/EU students coming to university under the new fee regime is that </a:t>
            </a:r>
            <a:r>
              <a:rPr lang="en-GB" b="1" smtClean="0"/>
              <a:t>there is no cost at the point of entry</a:t>
            </a:r>
            <a:r>
              <a:rPr lang="en-GB" smtClean="0"/>
              <a:t>.  All home/EU students are entitled to a tuition fee loan to pay for their fees which goes directly from Student Finance England to the university they are studying at.  This money never gets paid to the student.  </a:t>
            </a:r>
          </a:p>
          <a:p>
            <a:pPr eaLnBrk="1" hangingPunct="1">
              <a:spcBef>
                <a:spcPct val="0"/>
              </a:spcBef>
            </a:pPr>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B4F44B1-9898-4AA0-86DA-01C35DCF6ED9}" type="slidenum">
              <a:rPr lang="en-US"/>
              <a:pPr>
                <a:defRPr/>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3E70061-4EAE-44EC-A39A-7F6AC96EE7A7}" type="slidenum">
              <a:rPr lang="en-US"/>
              <a:pPr>
                <a:defRPr/>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0513" y="333375"/>
            <a:ext cx="2057400" cy="57927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68313" y="333375"/>
            <a:ext cx="6019800" cy="5792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5CEC02-7D58-45FC-8827-187C752EDF29}" type="slidenum">
              <a:rPr lang="en-US"/>
              <a:pPr>
                <a:defRPr/>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68313" y="333375"/>
            <a:ext cx="8229600" cy="792163"/>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68313" y="1844675"/>
            <a:ext cx="4038600" cy="42814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844675"/>
            <a:ext cx="4038600" cy="42814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8C7FA8F-0935-440A-9585-1DE9A18B7F4E}" type="slidenum">
              <a:rPr lang="en-US"/>
              <a:pPr>
                <a:defRPr/>
              </a:pPr>
              <a:t>‹#›</a:t>
            </a:fld>
            <a:endParaRPr lang="en-US"/>
          </a:p>
        </p:txBody>
      </p:sp>
    </p:spTree>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68313" y="333375"/>
            <a:ext cx="8229600" cy="792163"/>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68313" y="1844675"/>
            <a:ext cx="8229600" cy="4281488"/>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077F054-4AA8-4D0A-8B43-30A9C581F75F}" type="slidenum">
              <a:rPr lang="en-US"/>
              <a:pPr>
                <a:defRPr/>
              </a:pPr>
              <a:t>‹#›</a:t>
            </a:fld>
            <a:endParaRPr lang="en-US"/>
          </a:p>
        </p:txBody>
      </p:sp>
    </p:spTree>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68313" y="333375"/>
            <a:ext cx="8229600" cy="792163"/>
          </a:xfrm>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844675"/>
            <a:ext cx="4038600" cy="42814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659313" y="1844675"/>
            <a:ext cx="4038600" cy="42814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42AB99E-21D7-4C64-AAC9-935948A1A91C}" type="slidenum">
              <a:rPr lang="en-US"/>
              <a:pPr>
                <a:defRPr/>
              </a:pPr>
              <a:t>‹#›</a:t>
            </a:fld>
            <a:endParaRPr lang="en-US"/>
          </a:p>
        </p:txBody>
      </p:sp>
    </p:spTree>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cs typeface="+mn-cs"/>
              </a:endParaRPr>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solidFill>
                  <a:srgbClr val="FFFFFF"/>
                </a:solidFill>
                <a:latin typeface="Arial" charset="0"/>
                <a:cs typeface="+mn-cs"/>
              </a:endParaRPr>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cs typeface="+mn-cs"/>
              </a:endParaRPr>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cs typeface="+mn-cs"/>
              </a:endParaRP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cs typeface="+mn-cs"/>
              </a:endParaRP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defRPr/>
              </a:pPr>
              <a:endParaRPr lang="en-US">
                <a:solidFill>
                  <a:srgbClr val="FFFFFF"/>
                </a:solidFill>
                <a:latin typeface="Arial" charset="0"/>
                <a:cs typeface="+mn-cs"/>
              </a:endParaRP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cs typeface="+mn-cs"/>
              </a:endParaRPr>
            </a:p>
          </p:txBody>
        </p:sp>
      </p:grpSp>
      <p:sp>
        <p:nvSpPr>
          <p:cNvPr id="5130" name="Rectangle 10"/>
          <p:cNvSpPr>
            <a:spLocks noGrp="1" noChangeArrowheads="1"/>
          </p:cNvSpPr>
          <p:nvPr>
            <p:ph type="ctrTitle" sz="quarter"/>
          </p:nvPr>
        </p:nvSpPr>
        <p:spPr>
          <a:xfrm>
            <a:off x="685800" y="1873250"/>
            <a:ext cx="7772400" cy="1555750"/>
          </a:xfrm>
        </p:spPr>
        <p:txBody>
          <a:bodyPr/>
          <a:lstStyle>
            <a:lvl1pPr>
              <a:defRPr sz="4800"/>
            </a:lvl1pPr>
          </a:lstStyle>
          <a:p>
            <a:r>
              <a:rPr lang="en-GB"/>
              <a:t>Click to edit Master title style</a:t>
            </a:r>
          </a:p>
        </p:txBody>
      </p:sp>
      <p:sp>
        <p:nvSpPr>
          <p:cNvPr id="5131"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GB"/>
              <a:t>Click to edit Master subtitle style</a:t>
            </a:r>
          </a:p>
        </p:txBody>
      </p:sp>
      <p:sp>
        <p:nvSpPr>
          <p:cNvPr id="12" name="Rectangle 12"/>
          <p:cNvSpPr>
            <a:spLocks noGrp="1" noChangeArrowheads="1"/>
          </p:cNvSpPr>
          <p:nvPr>
            <p:ph type="dt" sz="quarter" idx="10"/>
          </p:nvPr>
        </p:nvSpPr>
        <p:spPr/>
        <p:txBody>
          <a:bodyPr/>
          <a:lstStyle>
            <a:lvl1pPr>
              <a:defRPr>
                <a:latin typeface="Arial" pitchFamily="34" charset="0"/>
                <a:cs typeface="Arial" pitchFamily="34" charset="0"/>
              </a:defRPr>
            </a:lvl1pPr>
          </a:lstStyle>
          <a:p>
            <a:pPr>
              <a:defRPr/>
            </a:pPr>
            <a:endParaRPr lang="en-US"/>
          </a:p>
        </p:txBody>
      </p:sp>
      <p:sp>
        <p:nvSpPr>
          <p:cNvPr id="13"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14"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83116383-36ED-465B-92C5-FFF18ED20643}" type="slidenum">
              <a:rPr lang="en-GB"/>
              <a:pPr>
                <a:defRPr/>
              </a:pPr>
              <a:t>‹#›</a:t>
            </a:fld>
            <a:endParaRPr lang="en-GB"/>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5"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6"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CE01F970-8964-4ACE-8A4C-FA19A1E9AF76}" type="slidenum">
              <a:rPr lang="en-GB"/>
              <a:pPr>
                <a:defRPr/>
              </a:pPr>
              <a:t>‹#›</a:t>
            </a:fld>
            <a:endParaRPr lang="en-GB"/>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5"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6"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472DFF69-37D4-4C6C-AAB2-0E403D92D337}" type="slidenum">
              <a:rPr lang="en-GB"/>
              <a:pPr>
                <a:defRPr/>
              </a:pPr>
              <a:t>‹#›</a:t>
            </a:fld>
            <a:endParaRPr lang="en-GB"/>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6"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7"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990BA81D-CF59-4AAE-A6A9-35FEF7BC0087}" type="slidenum">
              <a:rPr lang="en-GB"/>
              <a:pPr>
                <a:defRPr/>
              </a:pPr>
              <a:t>‹#›</a:t>
            </a:fld>
            <a:endParaRPr lang="en-GB"/>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8"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9"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AC96BDDB-C5E7-4976-9F42-646606692F57}"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C597730-4B2F-44D3-8229-6756EB0F970B}" type="slidenum">
              <a:rPr lang="en-US"/>
              <a:pPr>
                <a:defRPr/>
              </a:pPr>
              <a:t>‹#›</a:t>
            </a:fld>
            <a:endParaRPr lang="en-US"/>
          </a:p>
        </p:txBody>
      </p:sp>
    </p:spTree>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4"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5"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031B9F2C-A87F-461F-945F-A1C0B047E604}" type="slidenum">
              <a:rPr lang="en-GB"/>
              <a:pPr>
                <a:defRPr/>
              </a:pPr>
              <a:t>‹#›</a:t>
            </a:fld>
            <a:endParaRPr lang="en-GB"/>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3"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4"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3FC05897-19FB-4DB9-A472-2F77C9B72E70}" type="slidenum">
              <a:rPr lang="en-GB"/>
              <a:pPr>
                <a:defRPr/>
              </a:pPr>
              <a:t>‹#›</a:t>
            </a:fld>
            <a:endParaRPr lang="en-GB"/>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6"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7"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4502DCF2-9303-4700-8CAB-6DE0621BA9F4}" type="slidenum">
              <a:rPr lang="en-GB"/>
              <a:pPr>
                <a:defRPr/>
              </a:pPr>
              <a:t>‹#›</a:t>
            </a:fld>
            <a:endParaRPr lang="en-GB"/>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6"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7"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01710987-DBF6-4D41-8AA9-F8BC23977539}" type="slidenum">
              <a:rPr lang="en-GB"/>
              <a:pPr>
                <a:defRPr/>
              </a:pPr>
              <a:t>‹#›</a:t>
            </a:fld>
            <a:endParaRPr lang="en-GB"/>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5"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6"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6EC03844-D28A-49E7-8992-6C9061E91156}" type="slidenum">
              <a:rPr lang="en-GB"/>
              <a:pPr>
                <a:defRPr/>
              </a:pPr>
              <a:t>‹#›</a:t>
            </a:fld>
            <a:endParaRPr lang="en-GB"/>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2"/>
          <p:cNvSpPr>
            <a:spLocks noGrp="1" noChangeArrowheads="1"/>
          </p:cNvSpPr>
          <p:nvPr>
            <p:ph type="dt" sz="half" idx="10"/>
          </p:nvPr>
        </p:nvSpPr>
        <p:spPr/>
        <p:txBody>
          <a:bodyPr/>
          <a:lstStyle>
            <a:lvl1pPr>
              <a:defRPr>
                <a:latin typeface="Arial" pitchFamily="34" charset="0"/>
                <a:cs typeface="Arial" pitchFamily="34" charset="0"/>
              </a:defRPr>
            </a:lvl1pPr>
          </a:lstStyle>
          <a:p>
            <a:pPr>
              <a:defRPr/>
            </a:pPr>
            <a:endParaRPr lang="en-US"/>
          </a:p>
        </p:txBody>
      </p:sp>
      <p:sp>
        <p:nvSpPr>
          <p:cNvPr id="5" name="Rectangle 13"/>
          <p:cNvSpPr>
            <a:spLocks noGrp="1" noChangeArrowheads="1"/>
          </p:cNvSpPr>
          <p:nvPr>
            <p:ph type="ftr" sz="quarter" idx="11"/>
          </p:nvPr>
        </p:nvSpPr>
        <p:spPr/>
        <p:txBody>
          <a:bodyPr/>
          <a:lstStyle>
            <a:lvl1pPr>
              <a:defRPr>
                <a:latin typeface="Arial" pitchFamily="34" charset="0"/>
                <a:cs typeface="Arial" pitchFamily="34" charset="0"/>
              </a:defRPr>
            </a:lvl1pPr>
          </a:lstStyle>
          <a:p>
            <a:pPr>
              <a:defRPr/>
            </a:pPr>
            <a:endParaRPr lang="en-US"/>
          </a:p>
        </p:txBody>
      </p:sp>
      <p:sp>
        <p:nvSpPr>
          <p:cNvPr id="6" name="Rectangle 14"/>
          <p:cNvSpPr>
            <a:spLocks noGrp="1" noChangeArrowheads="1"/>
          </p:cNvSpPr>
          <p:nvPr>
            <p:ph type="sldNum" sz="quarter" idx="12"/>
          </p:nvPr>
        </p:nvSpPr>
        <p:spPr/>
        <p:txBody>
          <a:bodyPr/>
          <a:lstStyle>
            <a:lvl1pPr>
              <a:defRPr>
                <a:latin typeface="Arial" pitchFamily="34" charset="0"/>
                <a:cs typeface="Arial" pitchFamily="34" charset="0"/>
              </a:defRPr>
            </a:lvl1pPr>
          </a:lstStyle>
          <a:p>
            <a:pPr>
              <a:defRPr/>
            </a:pPr>
            <a:fld id="{8AFA3FAB-C1C1-45B4-91FF-3161A3C7310E}" type="slidenum">
              <a:rPr lang="en-GB"/>
              <a:pPr>
                <a:defRPr/>
              </a:pPr>
              <a:t>‹#›</a:t>
            </a:fld>
            <a:endParaRPr lang="en-GB"/>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3902075"/>
            <a:ext cx="3400425" cy="2949575"/>
            <a:chOff x="0" y="2458"/>
            <a:chExt cx="2142" cy="1858"/>
          </a:xfrm>
        </p:grpSpPr>
        <p:sp>
          <p:nvSpPr>
            <p:cNvPr id="5"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6"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solidFill>
                  <a:srgbClr val="FFFFFF"/>
                </a:solidFill>
                <a:latin typeface="Arial" charset="0"/>
              </a:endParaRPr>
            </a:p>
          </p:txBody>
        </p:sp>
        <p:sp>
          <p:nvSpPr>
            <p:cNvPr id="7"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8"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9"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endParaRPr>
            </a:p>
          </p:txBody>
        </p:sp>
        <p:sp>
          <p:nvSpPr>
            <p:cNvPr id="10"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defRPr/>
              </a:pPr>
              <a:endParaRPr lang="en-US">
                <a:solidFill>
                  <a:srgbClr val="FFFFFF"/>
                </a:solidFill>
                <a:latin typeface="Arial" charset="0"/>
              </a:endParaRPr>
            </a:p>
          </p:txBody>
        </p:sp>
        <p:sp>
          <p:nvSpPr>
            <p:cNvPr id="11"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endParaRPr>
            </a:p>
          </p:txBody>
        </p:sp>
      </p:grpSp>
      <p:sp>
        <p:nvSpPr>
          <p:cNvPr id="5130" name="Rectangle 10"/>
          <p:cNvSpPr>
            <a:spLocks noGrp="1" noChangeArrowheads="1"/>
          </p:cNvSpPr>
          <p:nvPr>
            <p:ph type="ctrTitle" sz="quarter"/>
          </p:nvPr>
        </p:nvSpPr>
        <p:spPr>
          <a:xfrm>
            <a:off x="685800" y="1873250"/>
            <a:ext cx="7772400" cy="1555750"/>
          </a:xfrm>
        </p:spPr>
        <p:txBody>
          <a:bodyPr/>
          <a:lstStyle>
            <a:lvl1pPr>
              <a:defRPr sz="4800"/>
            </a:lvl1pPr>
          </a:lstStyle>
          <a:p>
            <a:r>
              <a:rPr lang="en-GB"/>
              <a:t>Click to edit Master title style</a:t>
            </a:r>
          </a:p>
        </p:txBody>
      </p:sp>
      <p:sp>
        <p:nvSpPr>
          <p:cNvPr id="5131" name="Rectangle 11"/>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GB"/>
              <a:t>Click to edit Master subtitle style</a:t>
            </a:r>
          </a:p>
        </p:txBody>
      </p:sp>
      <p:sp>
        <p:nvSpPr>
          <p:cNvPr id="12" name="Rectangle 12"/>
          <p:cNvSpPr>
            <a:spLocks noGrp="1" noChangeArrowheads="1"/>
          </p:cNvSpPr>
          <p:nvPr>
            <p:ph type="dt" sz="quarter" idx="10"/>
          </p:nvPr>
        </p:nvSpPr>
        <p:spPr/>
        <p:txBody>
          <a:bodyPr/>
          <a:lstStyle>
            <a:lvl1pPr>
              <a:defRPr>
                <a:latin typeface="Arial" pitchFamily="34" charset="0"/>
              </a:defRPr>
            </a:lvl1pPr>
          </a:lstStyle>
          <a:p>
            <a:pPr>
              <a:defRPr/>
            </a:pPr>
            <a:endParaRPr lang="en-US"/>
          </a:p>
        </p:txBody>
      </p:sp>
      <p:sp>
        <p:nvSpPr>
          <p:cNvPr id="13"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14" name="Rectangle 14"/>
          <p:cNvSpPr>
            <a:spLocks noGrp="1" noChangeArrowheads="1"/>
          </p:cNvSpPr>
          <p:nvPr>
            <p:ph type="sldNum" sz="quarter" idx="12"/>
          </p:nvPr>
        </p:nvSpPr>
        <p:spPr/>
        <p:txBody>
          <a:bodyPr/>
          <a:lstStyle>
            <a:lvl1pPr>
              <a:defRPr>
                <a:latin typeface="Arial" pitchFamily="34" charset="0"/>
              </a:defRPr>
            </a:lvl1pPr>
          </a:lstStyle>
          <a:p>
            <a:pPr>
              <a:defRPr/>
            </a:pPr>
            <a:fld id="{47D2EF7C-BC03-454A-9F33-43DFE21EB919}" type="slidenum">
              <a:rPr lang="en-GB"/>
              <a:pPr>
                <a:defRPr/>
              </a:pPr>
              <a:t>‹#›</a:t>
            </a:fld>
            <a:endParaRPr lang="en-GB"/>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2"/>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5"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6" name="Rectangle 14"/>
          <p:cNvSpPr>
            <a:spLocks noGrp="1" noChangeArrowheads="1"/>
          </p:cNvSpPr>
          <p:nvPr>
            <p:ph type="sldNum" sz="quarter" idx="12"/>
          </p:nvPr>
        </p:nvSpPr>
        <p:spPr/>
        <p:txBody>
          <a:bodyPr/>
          <a:lstStyle>
            <a:lvl1pPr>
              <a:defRPr>
                <a:latin typeface="Arial" pitchFamily="34" charset="0"/>
              </a:defRPr>
            </a:lvl1pPr>
          </a:lstStyle>
          <a:p>
            <a:pPr>
              <a:defRPr/>
            </a:pPr>
            <a:fld id="{8231DF37-AB47-4EAF-9DBC-02C34817BC17}" type="slidenum">
              <a:rPr lang="en-GB"/>
              <a:pPr>
                <a:defRPr/>
              </a:pPr>
              <a:t>‹#›</a:t>
            </a:fld>
            <a:endParaRPr lang="en-GB"/>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5"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6" name="Rectangle 14"/>
          <p:cNvSpPr>
            <a:spLocks noGrp="1" noChangeArrowheads="1"/>
          </p:cNvSpPr>
          <p:nvPr>
            <p:ph type="sldNum" sz="quarter" idx="12"/>
          </p:nvPr>
        </p:nvSpPr>
        <p:spPr/>
        <p:txBody>
          <a:bodyPr/>
          <a:lstStyle>
            <a:lvl1pPr>
              <a:defRPr>
                <a:latin typeface="Arial" pitchFamily="34" charset="0"/>
              </a:defRPr>
            </a:lvl1pPr>
          </a:lstStyle>
          <a:p>
            <a:pPr>
              <a:defRPr/>
            </a:pPr>
            <a:fld id="{1CFFFF48-874B-4B70-81BA-EACEF98B46D1}" type="slidenum">
              <a:rPr lang="en-GB"/>
              <a:pPr>
                <a:defRPr/>
              </a:pPr>
              <a:t>‹#›</a:t>
            </a:fld>
            <a:endParaRPr lang="en-GB"/>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2"/>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6"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7" name="Rectangle 14"/>
          <p:cNvSpPr>
            <a:spLocks noGrp="1" noChangeArrowheads="1"/>
          </p:cNvSpPr>
          <p:nvPr>
            <p:ph type="sldNum" sz="quarter" idx="12"/>
          </p:nvPr>
        </p:nvSpPr>
        <p:spPr/>
        <p:txBody>
          <a:bodyPr/>
          <a:lstStyle>
            <a:lvl1pPr>
              <a:defRPr>
                <a:latin typeface="Arial" pitchFamily="34" charset="0"/>
              </a:defRPr>
            </a:lvl1pPr>
          </a:lstStyle>
          <a:p>
            <a:pPr>
              <a:defRPr/>
            </a:pPr>
            <a:fld id="{767D3EBB-CA4B-4F2E-97F8-E183ACF3FC21}"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4CBEA76-BBF9-4CF1-8A7D-27BDF6169929}" type="slidenum">
              <a:rPr lang="en-US"/>
              <a:pPr>
                <a:defRPr/>
              </a:pPr>
              <a:t>‹#›</a:t>
            </a:fld>
            <a:endParaRPr lang="en-US"/>
          </a:p>
        </p:txBody>
      </p:sp>
    </p:spTree>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2"/>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8"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9" name="Rectangle 14"/>
          <p:cNvSpPr>
            <a:spLocks noGrp="1" noChangeArrowheads="1"/>
          </p:cNvSpPr>
          <p:nvPr>
            <p:ph type="sldNum" sz="quarter" idx="12"/>
          </p:nvPr>
        </p:nvSpPr>
        <p:spPr/>
        <p:txBody>
          <a:bodyPr/>
          <a:lstStyle>
            <a:lvl1pPr>
              <a:defRPr>
                <a:latin typeface="Arial" pitchFamily="34" charset="0"/>
              </a:defRPr>
            </a:lvl1pPr>
          </a:lstStyle>
          <a:p>
            <a:pPr>
              <a:defRPr/>
            </a:pPr>
            <a:fld id="{34A3BCC4-DA4F-4985-8813-F2D4F40102EF}" type="slidenum">
              <a:rPr lang="en-GB"/>
              <a:pPr>
                <a:defRPr/>
              </a:pPr>
              <a:t>‹#›</a:t>
            </a:fld>
            <a:endParaRPr lang="en-GB"/>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2"/>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4"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5" name="Rectangle 14"/>
          <p:cNvSpPr>
            <a:spLocks noGrp="1" noChangeArrowheads="1"/>
          </p:cNvSpPr>
          <p:nvPr>
            <p:ph type="sldNum" sz="quarter" idx="12"/>
          </p:nvPr>
        </p:nvSpPr>
        <p:spPr/>
        <p:txBody>
          <a:bodyPr/>
          <a:lstStyle>
            <a:lvl1pPr>
              <a:defRPr>
                <a:latin typeface="Arial" pitchFamily="34" charset="0"/>
              </a:defRPr>
            </a:lvl1pPr>
          </a:lstStyle>
          <a:p>
            <a:pPr>
              <a:defRPr/>
            </a:pPr>
            <a:fld id="{F5DEE838-D70F-4844-A213-635047569895}" type="slidenum">
              <a:rPr lang="en-GB"/>
              <a:pPr>
                <a:defRPr/>
              </a:pPr>
              <a:t>‹#›</a:t>
            </a:fld>
            <a:endParaRPr lang="en-GB"/>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6"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7" name="Rectangle 14"/>
          <p:cNvSpPr>
            <a:spLocks noGrp="1" noChangeArrowheads="1"/>
          </p:cNvSpPr>
          <p:nvPr>
            <p:ph type="sldNum" sz="quarter" idx="12"/>
          </p:nvPr>
        </p:nvSpPr>
        <p:spPr/>
        <p:txBody>
          <a:bodyPr/>
          <a:lstStyle>
            <a:lvl1pPr>
              <a:defRPr>
                <a:latin typeface="Arial" pitchFamily="34" charset="0"/>
              </a:defRPr>
            </a:lvl1pPr>
          </a:lstStyle>
          <a:p>
            <a:pPr>
              <a:defRPr/>
            </a:pPr>
            <a:fld id="{FB89CCD2-AFBE-4157-AE3B-BC3FA5C2524E}" type="slidenum">
              <a:rPr lang="en-GB"/>
              <a:pPr>
                <a:defRPr/>
              </a:pPr>
              <a:t>‹#›</a:t>
            </a:fld>
            <a:endParaRPr lang="en-GB"/>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6"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7" name="Rectangle 14"/>
          <p:cNvSpPr>
            <a:spLocks noGrp="1" noChangeArrowheads="1"/>
          </p:cNvSpPr>
          <p:nvPr>
            <p:ph type="sldNum" sz="quarter" idx="12"/>
          </p:nvPr>
        </p:nvSpPr>
        <p:spPr/>
        <p:txBody>
          <a:bodyPr/>
          <a:lstStyle>
            <a:lvl1pPr>
              <a:defRPr>
                <a:latin typeface="Arial" pitchFamily="34" charset="0"/>
              </a:defRPr>
            </a:lvl1pPr>
          </a:lstStyle>
          <a:p>
            <a:pPr>
              <a:defRPr/>
            </a:pPr>
            <a:fld id="{0BE363A2-CA4D-470A-9042-9ADDD695A430}" type="slidenum">
              <a:rPr lang="en-GB"/>
              <a:pPr>
                <a:defRPr/>
              </a:pPr>
              <a:t>‹#›</a:t>
            </a:fld>
            <a:endParaRPr lang="en-GB"/>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2"/>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5"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6" name="Rectangle 14"/>
          <p:cNvSpPr>
            <a:spLocks noGrp="1" noChangeArrowheads="1"/>
          </p:cNvSpPr>
          <p:nvPr>
            <p:ph type="sldNum" sz="quarter" idx="12"/>
          </p:nvPr>
        </p:nvSpPr>
        <p:spPr/>
        <p:txBody>
          <a:bodyPr/>
          <a:lstStyle>
            <a:lvl1pPr>
              <a:defRPr>
                <a:latin typeface="Arial" pitchFamily="34" charset="0"/>
              </a:defRPr>
            </a:lvl1pPr>
          </a:lstStyle>
          <a:p>
            <a:pPr>
              <a:defRPr/>
            </a:pPr>
            <a:fld id="{37016EF0-7B23-471D-9C40-2ACD6E1968D2}" type="slidenum">
              <a:rPr lang="en-GB"/>
              <a:pPr>
                <a:defRPr/>
              </a:pPr>
              <a:t>‹#›</a:t>
            </a:fld>
            <a:endParaRPr lang="en-GB"/>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2"/>
          <p:cNvSpPr>
            <a:spLocks noGrp="1" noChangeArrowheads="1"/>
          </p:cNvSpPr>
          <p:nvPr>
            <p:ph type="dt" sz="half" idx="10"/>
          </p:nvPr>
        </p:nvSpPr>
        <p:spPr/>
        <p:txBody>
          <a:bodyPr/>
          <a:lstStyle>
            <a:lvl1pPr>
              <a:defRPr>
                <a:latin typeface="Arial" pitchFamily="34" charset="0"/>
              </a:defRPr>
            </a:lvl1pPr>
          </a:lstStyle>
          <a:p>
            <a:pPr>
              <a:defRPr/>
            </a:pPr>
            <a:endParaRPr lang="en-US"/>
          </a:p>
        </p:txBody>
      </p:sp>
      <p:sp>
        <p:nvSpPr>
          <p:cNvPr id="5" name="Rectangle 13"/>
          <p:cNvSpPr>
            <a:spLocks noGrp="1" noChangeArrowheads="1"/>
          </p:cNvSpPr>
          <p:nvPr>
            <p:ph type="ftr" sz="quarter" idx="11"/>
          </p:nvPr>
        </p:nvSpPr>
        <p:spPr/>
        <p:txBody>
          <a:bodyPr/>
          <a:lstStyle>
            <a:lvl1pPr>
              <a:defRPr>
                <a:latin typeface="Arial" pitchFamily="34" charset="0"/>
              </a:defRPr>
            </a:lvl1pPr>
          </a:lstStyle>
          <a:p>
            <a:pPr>
              <a:defRPr/>
            </a:pPr>
            <a:endParaRPr lang="en-US"/>
          </a:p>
        </p:txBody>
      </p:sp>
      <p:sp>
        <p:nvSpPr>
          <p:cNvPr id="6" name="Rectangle 14"/>
          <p:cNvSpPr>
            <a:spLocks noGrp="1" noChangeArrowheads="1"/>
          </p:cNvSpPr>
          <p:nvPr>
            <p:ph type="sldNum" sz="quarter" idx="12"/>
          </p:nvPr>
        </p:nvSpPr>
        <p:spPr/>
        <p:txBody>
          <a:bodyPr/>
          <a:lstStyle>
            <a:lvl1pPr>
              <a:defRPr>
                <a:latin typeface="Arial" pitchFamily="34" charset="0"/>
              </a:defRPr>
            </a:lvl1pPr>
          </a:lstStyle>
          <a:p>
            <a:pPr>
              <a:defRPr/>
            </a:pPr>
            <a:fld id="{9DAA47A5-3D12-4933-8B04-D2AD99939932}" type="slidenum">
              <a:rPr lang="en-GB"/>
              <a:pPr>
                <a:defRPr/>
              </a:pPr>
              <a:t>‹#›</a:t>
            </a:fld>
            <a:endParaRPr lang="en-GB"/>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952B4B1-9B77-4758-9711-645AB58740C3}" type="slidenum">
              <a:rPr lang="en-US"/>
              <a:pPr>
                <a:defRPr/>
              </a:pPr>
              <a:t>‹#›</a:t>
            </a:fld>
            <a:endParaRPr lang="en-US"/>
          </a:p>
        </p:txBody>
      </p:sp>
    </p:spTree>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21791A9-7903-493E-9267-C0432D0F0EFD}" type="slidenum">
              <a:rPr lang="en-US"/>
              <a:pPr>
                <a:defRPr/>
              </a:pPr>
              <a:t>‹#›</a:t>
            </a:fld>
            <a:endParaRPr lang="en-US"/>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86CA5B-28F0-4908-B55A-823B8F6E482B}" type="slidenum">
              <a:rPr lang="en-US"/>
              <a:pPr>
                <a:defRPr/>
              </a:pPr>
              <a:t>‹#›</a:t>
            </a:fld>
            <a:endParaRPr lang="en-US"/>
          </a:p>
        </p:txBody>
      </p:sp>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844675"/>
            <a:ext cx="4038600" cy="4281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844675"/>
            <a:ext cx="4038600" cy="4281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D72BDF3-544C-4EA3-A41F-D01DE020F273}" type="slidenum">
              <a:rPr lang="en-US"/>
              <a:pPr>
                <a:defRPr/>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68313" y="1844675"/>
            <a:ext cx="4038600" cy="4281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59313" y="1844675"/>
            <a:ext cx="4038600" cy="4281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6AB8303-8AA5-4FCD-BFF9-DB3CF00842F1}" type="slidenum">
              <a:rPr lang="en-US"/>
              <a:pPr>
                <a:defRPr/>
              </a:pPr>
              <a:t>‹#›</a:t>
            </a:fld>
            <a:endParaRPr lang="en-US"/>
          </a:p>
        </p:txBody>
      </p:sp>
    </p:spTree>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687E0133-6915-425A-855A-3DD89843F23D}" type="slidenum">
              <a:rPr lang="en-US"/>
              <a:pPr>
                <a:defRPr/>
              </a:pPr>
              <a:t>‹#›</a:t>
            </a:fld>
            <a:endParaRPr lang="en-US"/>
          </a:p>
        </p:txBody>
      </p:sp>
    </p:spTree>
  </p:cSld>
  <p:clrMapOvr>
    <a:masterClrMapping/>
  </p:clrMapOvr>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29E61F7-91D1-4330-AB4B-E4E70582095B}" type="slidenum">
              <a:rPr lang="en-US"/>
              <a:pPr>
                <a:defRPr/>
              </a:pPr>
              <a:t>‹#›</a:t>
            </a:fld>
            <a:endParaRPr lang="en-US"/>
          </a:p>
        </p:txBody>
      </p:sp>
    </p:spTree>
  </p:cSld>
  <p:clrMapOvr>
    <a:masterClrMapping/>
  </p:clrMapOvr>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2A75277-3031-4620-88FA-EB07621B4A5D}" type="slidenum">
              <a:rPr lang="en-US"/>
              <a:pPr>
                <a:defRPr/>
              </a:pPr>
              <a:t>‹#›</a:t>
            </a:fld>
            <a:endParaRPr lang="en-US"/>
          </a:p>
        </p:txBody>
      </p:sp>
    </p:spTree>
  </p:cSld>
  <p:clrMapOvr>
    <a:masterClrMapping/>
  </p:clrMapOvr>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C5B60341-8A5D-4075-A93C-2C7AEDD58763}" type="slidenum">
              <a:rPr lang="en-US"/>
              <a:pPr>
                <a:defRPr/>
              </a:pPr>
              <a:t>‹#›</a:t>
            </a:fld>
            <a:endParaRPr lang="en-US"/>
          </a:p>
        </p:txBody>
      </p:sp>
    </p:spTree>
  </p:cSld>
  <p:clrMapOvr>
    <a:masterClrMapping/>
  </p:clrMapOvr>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03CAB19-0B18-40E9-8987-E0E559A9A3F9}" type="slidenum">
              <a:rPr lang="en-US"/>
              <a:pPr>
                <a:defRPr/>
              </a:pPr>
              <a:t>‹#›</a:t>
            </a:fld>
            <a:endParaRPr lang="en-US"/>
          </a:p>
        </p:txBody>
      </p:sp>
    </p:spTree>
  </p:cSld>
  <p:clrMapOvr>
    <a:masterClrMapping/>
  </p:clrMapOvr>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AF7E1F-DE76-4473-BD79-2D5E6D32725D}" type="slidenum">
              <a:rPr lang="en-US"/>
              <a:pPr>
                <a:defRPr/>
              </a:pPr>
              <a:t>‹#›</a:t>
            </a:fld>
            <a:endParaRPr lang="en-US"/>
          </a:p>
        </p:txBody>
      </p:sp>
    </p:spTree>
  </p:cSld>
  <p:clrMapOvr>
    <a:masterClrMapping/>
  </p:clrMapOvr>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40513" y="333375"/>
            <a:ext cx="2057400" cy="579278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68313" y="333375"/>
            <a:ext cx="6019800" cy="57927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AD89AD2-60A4-4530-995C-AF3BC3C4CAB3}" type="slidenum">
              <a:rPr lang="en-US"/>
              <a:pPr>
                <a:defRPr/>
              </a:pPr>
              <a:t>‹#›</a:t>
            </a:fld>
            <a:endParaRPr lang="en-US"/>
          </a:p>
        </p:txBody>
      </p:sp>
    </p:spTree>
  </p:cSld>
  <p:clrMapOvr>
    <a:masterClrMapping/>
  </p:clrMapOvr>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D1ADC27B-D026-4D38-8F31-0556BFD259D6}" type="slidenum">
              <a:rPr lang="en-GB"/>
              <a:pPr>
                <a:defRPr/>
              </a:pPr>
              <a:t>‹#›</a:t>
            </a:fld>
            <a:endParaRPr lang="en-GB"/>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09997269-D479-4F13-B458-1A43F6499D36}" type="slidenum">
              <a:rPr lang="en-GB"/>
              <a:pPr>
                <a:defRPr/>
              </a:pPr>
              <a:t>‹#›</a:t>
            </a:fld>
            <a:endParaRPr lang="en-GB"/>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74D40163-39A7-4DE6-8527-406394772567}"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3BE00168-BFC1-4B4A-88CE-E5D14948C4FE}" type="slidenum">
              <a:rPr lang="en-US"/>
              <a:pPr>
                <a:defRPr/>
              </a:pPr>
              <a:t>‹#›</a:t>
            </a:fld>
            <a:endParaRPr lang="en-US"/>
          </a:p>
        </p:txBody>
      </p:sp>
    </p:spTree>
  </p:cSld>
  <p:clrMapOvr>
    <a:masterClrMapping/>
  </p:clrMapOvr>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9996C7EC-6221-42A0-BDB5-3D32904DAAAF}" type="slidenum">
              <a:rPr lang="en-GB"/>
              <a:pPr>
                <a:defRPr/>
              </a:pPr>
              <a:t>‹#›</a:t>
            </a:fld>
            <a:endParaRPr lang="en-GB"/>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2"/>
          <p:cNvSpPr>
            <a:spLocks noGrp="1" noChangeArrowheads="1"/>
          </p:cNvSpPr>
          <p:nvPr>
            <p:ph type="dt" sz="half" idx="10"/>
          </p:nvPr>
        </p:nvSpPr>
        <p:spPr>
          <a:ln/>
        </p:spPr>
        <p:txBody>
          <a:bodyPr/>
          <a:lstStyle>
            <a:lvl1pPr>
              <a:defRPr/>
            </a:lvl1pPr>
          </a:lstStyle>
          <a:p>
            <a:pPr>
              <a:defRPr/>
            </a:pPr>
            <a:endParaRPr lang="en-US"/>
          </a:p>
        </p:txBody>
      </p:sp>
      <p:sp>
        <p:nvSpPr>
          <p:cNvPr id="8" name="Rectangle 13"/>
          <p:cNvSpPr>
            <a:spLocks noGrp="1" noChangeArrowheads="1"/>
          </p:cNvSpPr>
          <p:nvPr>
            <p:ph type="ftr" sz="quarter" idx="11"/>
          </p:nvPr>
        </p:nvSpPr>
        <p:spPr>
          <a:ln/>
        </p:spPr>
        <p:txBody>
          <a:bodyPr/>
          <a:lstStyle>
            <a:lvl1pPr>
              <a:defRPr/>
            </a:lvl1pPr>
          </a:lstStyle>
          <a:p>
            <a:pPr>
              <a:defRPr/>
            </a:pPr>
            <a:endParaRPr lang="en-US"/>
          </a:p>
        </p:txBody>
      </p:sp>
      <p:sp>
        <p:nvSpPr>
          <p:cNvPr id="9" name="Rectangle 14"/>
          <p:cNvSpPr>
            <a:spLocks noGrp="1" noChangeArrowheads="1"/>
          </p:cNvSpPr>
          <p:nvPr>
            <p:ph type="sldNum" sz="quarter" idx="12"/>
          </p:nvPr>
        </p:nvSpPr>
        <p:spPr>
          <a:ln/>
        </p:spPr>
        <p:txBody>
          <a:bodyPr/>
          <a:lstStyle>
            <a:lvl1pPr>
              <a:defRPr/>
            </a:lvl1pPr>
          </a:lstStyle>
          <a:p>
            <a:pPr>
              <a:defRPr/>
            </a:pPr>
            <a:fld id="{8CB6718A-78A1-4F1F-9CCF-75F45CC0FD12}" type="slidenum">
              <a:rPr lang="en-GB"/>
              <a:pPr>
                <a:defRPr/>
              </a:pPr>
              <a:t>‹#›</a:t>
            </a:fld>
            <a:endParaRPr lang="en-GB"/>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2"/>
          <p:cNvSpPr>
            <a:spLocks noGrp="1" noChangeArrowheads="1"/>
          </p:cNvSpPr>
          <p:nvPr>
            <p:ph type="dt" sz="half" idx="10"/>
          </p:nvPr>
        </p:nvSpPr>
        <p:spPr>
          <a:ln/>
        </p:spPr>
        <p:txBody>
          <a:bodyPr/>
          <a:lstStyle>
            <a:lvl1pPr>
              <a:defRPr/>
            </a:lvl1pPr>
          </a:lstStyle>
          <a:p>
            <a:pPr>
              <a:defRPr/>
            </a:pPr>
            <a:endParaRPr lang="en-US"/>
          </a:p>
        </p:txBody>
      </p:sp>
      <p:sp>
        <p:nvSpPr>
          <p:cNvPr id="4" name="Rectangle 13"/>
          <p:cNvSpPr>
            <a:spLocks noGrp="1" noChangeArrowheads="1"/>
          </p:cNvSpPr>
          <p:nvPr>
            <p:ph type="ftr" sz="quarter" idx="11"/>
          </p:nvPr>
        </p:nvSpPr>
        <p:spPr>
          <a:ln/>
        </p:spPr>
        <p:txBody>
          <a:bodyPr/>
          <a:lstStyle>
            <a:lvl1pPr>
              <a:defRPr/>
            </a:lvl1pPr>
          </a:lstStyle>
          <a:p>
            <a:pPr>
              <a:defRPr/>
            </a:pPr>
            <a:endParaRPr lang="en-US"/>
          </a:p>
        </p:txBody>
      </p:sp>
      <p:sp>
        <p:nvSpPr>
          <p:cNvPr id="5" name="Rectangle 14"/>
          <p:cNvSpPr>
            <a:spLocks noGrp="1" noChangeArrowheads="1"/>
          </p:cNvSpPr>
          <p:nvPr>
            <p:ph type="sldNum" sz="quarter" idx="12"/>
          </p:nvPr>
        </p:nvSpPr>
        <p:spPr>
          <a:ln/>
        </p:spPr>
        <p:txBody>
          <a:bodyPr/>
          <a:lstStyle>
            <a:lvl1pPr>
              <a:defRPr/>
            </a:lvl1pPr>
          </a:lstStyle>
          <a:p>
            <a:pPr>
              <a:defRPr/>
            </a:pPr>
            <a:fld id="{099DB84E-FBA3-41E1-8039-B933E420B227}" type="slidenum">
              <a:rPr lang="en-GB"/>
              <a:pPr>
                <a:defRPr/>
              </a:pPr>
              <a:t>‹#›</a:t>
            </a:fld>
            <a:endParaRPr lang="en-GB"/>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a:p>
        </p:txBody>
      </p:sp>
      <p:sp>
        <p:nvSpPr>
          <p:cNvPr id="3" name="Rectangle 13"/>
          <p:cNvSpPr>
            <a:spLocks noGrp="1" noChangeArrowheads="1"/>
          </p:cNvSpPr>
          <p:nvPr>
            <p:ph type="ftr" sz="quarter" idx="11"/>
          </p:nvPr>
        </p:nvSpPr>
        <p:spPr>
          <a:ln/>
        </p:spPr>
        <p:txBody>
          <a:bodyPr/>
          <a:lstStyle>
            <a:lvl1pPr>
              <a:defRPr/>
            </a:lvl1pPr>
          </a:lstStyle>
          <a:p>
            <a:pPr>
              <a:defRPr/>
            </a:pPr>
            <a:endParaRPr lang="en-US"/>
          </a:p>
        </p:txBody>
      </p:sp>
      <p:sp>
        <p:nvSpPr>
          <p:cNvPr id="4" name="Rectangle 14"/>
          <p:cNvSpPr>
            <a:spLocks noGrp="1" noChangeArrowheads="1"/>
          </p:cNvSpPr>
          <p:nvPr>
            <p:ph type="sldNum" sz="quarter" idx="12"/>
          </p:nvPr>
        </p:nvSpPr>
        <p:spPr>
          <a:ln/>
        </p:spPr>
        <p:txBody>
          <a:bodyPr/>
          <a:lstStyle>
            <a:lvl1pPr>
              <a:defRPr/>
            </a:lvl1pPr>
          </a:lstStyle>
          <a:p>
            <a:pPr>
              <a:defRPr/>
            </a:pPr>
            <a:fld id="{D06E836A-C7A8-4326-BC3B-0ED977FAA27F}" type="slidenum">
              <a:rPr lang="en-GB"/>
              <a:pPr>
                <a:defRPr/>
              </a:pPr>
              <a:t>‹#›</a:t>
            </a:fld>
            <a:endParaRPr lang="en-GB"/>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F8BB78DC-D026-4588-8BF7-D9EE7AA368AE}" type="slidenum">
              <a:rPr lang="en-GB"/>
              <a:pPr>
                <a:defRPr/>
              </a:pPr>
              <a:t>‹#›</a:t>
            </a:fld>
            <a:endParaRPr lang="en-GB"/>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a:p>
        </p:txBody>
      </p:sp>
      <p:sp>
        <p:nvSpPr>
          <p:cNvPr id="6" name="Rectangle 13"/>
          <p:cNvSpPr>
            <a:spLocks noGrp="1" noChangeArrowheads="1"/>
          </p:cNvSpPr>
          <p:nvPr>
            <p:ph type="ftr" sz="quarter" idx="11"/>
          </p:nvPr>
        </p:nvSpPr>
        <p:spPr>
          <a:ln/>
        </p:spPr>
        <p:txBody>
          <a:bodyPr/>
          <a:lstStyle>
            <a:lvl1pPr>
              <a:defRPr/>
            </a:lvl1pPr>
          </a:lstStyle>
          <a:p>
            <a:pPr>
              <a:defRPr/>
            </a:pPr>
            <a:endParaRPr lang="en-US"/>
          </a:p>
        </p:txBody>
      </p:sp>
      <p:sp>
        <p:nvSpPr>
          <p:cNvPr id="7" name="Rectangle 14"/>
          <p:cNvSpPr>
            <a:spLocks noGrp="1" noChangeArrowheads="1"/>
          </p:cNvSpPr>
          <p:nvPr>
            <p:ph type="sldNum" sz="quarter" idx="12"/>
          </p:nvPr>
        </p:nvSpPr>
        <p:spPr>
          <a:ln/>
        </p:spPr>
        <p:txBody>
          <a:bodyPr/>
          <a:lstStyle>
            <a:lvl1pPr>
              <a:defRPr/>
            </a:lvl1pPr>
          </a:lstStyle>
          <a:p>
            <a:pPr>
              <a:defRPr/>
            </a:pPr>
            <a:fld id="{049D1CFA-A27B-462B-933E-A153600A1644}" type="slidenum">
              <a:rPr lang="en-GB"/>
              <a:pPr>
                <a:defRPr/>
              </a:pPr>
              <a:t>‹#›</a:t>
            </a:fld>
            <a:endParaRPr lang="en-GB"/>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EEE7BE8A-6551-4F73-85EC-BC26BF6BE610}" type="slidenum">
              <a:rPr lang="en-GB"/>
              <a:pPr>
                <a:defRPr/>
              </a:pPr>
              <a:t>‹#›</a:t>
            </a:fld>
            <a:endParaRPr lang="en-GB"/>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2"/>
          <p:cNvSpPr>
            <a:spLocks noGrp="1" noChangeArrowheads="1"/>
          </p:cNvSpPr>
          <p:nvPr>
            <p:ph type="dt" sz="half" idx="10"/>
          </p:nvPr>
        </p:nvSpPr>
        <p:spPr>
          <a:ln/>
        </p:spPr>
        <p:txBody>
          <a:bodyPr/>
          <a:lstStyle>
            <a:lvl1pPr>
              <a:defRPr/>
            </a:lvl1pPr>
          </a:lstStyle>
          <a:p>
            <a:pPr>
              <a:defRPr/>
            </a:pPr>
            <a:endParaRPr lang="en-US"/>
          </a:p>
        </p:txBody>
      </p:sp>
      <p:sp>
        <p:nvSpPr>
          <p:cNvPr id="5" name="Rectangle 13"/>
          <p:cNvSpPr>
            <a:spLocks noGrp="1" noChangeArrowheads="1"/>
          </p:cNvSpPr>
          <p:nvPr>
            <p:ph type="ftr" sz="quarter" idx="11"/>
          </p:nvPr>
        </p:nvSpPr>
        <p:spPr>
          <a:ln/>
        </p:spPr>
        <p:txBody>
          <a:bodyPr/>
          <a:lstStyle>
            <a:lvl1pPr>
              <a:defRPr/>
            </a:lvl1pPr>
          </a:lstStyle>
          <a:p>
            <a:pPr>
              <a:defRPr/>
            </a:pPr>
            <a:endParaRPr lang="en-US"/>
          </a:p>
        </p:txBody>
      </p:sp>
      <p:sp>
        <p:nvSpPr>
          <p:cNvPr id="6" name="Rectangle 14"/>
          <p:cNvSpPr>
            <a:spLocks noGrp="1" noChangeArrowheads="1"/>
          </p:cNvSpPr>
          <p:nvPr>
            <p:ph type="sldNum" sz="quarter" idx="12"/>
          </p:nvPr>
        </p:nvSpPr>
        <p:spPr>
          <a:ln/>
        </p:spPr>
        <p:txBody>
          <a:bodyPr/>
          <a:lstStyle>
            <a:lvl1pPr>
              <a:defRPr/>
            </a:lvl1pPr>
          </a:lstStyle>
          <a:p>
            <a:pPr>
              <a:defRPr/>
            </a:pPr>
            <a:fld id="{6FC034B6-88EB-4EC5-8E97-B40324AB42E2}"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6BA2EB1-0B54-471D-82BA-C9A69C9FAD0B}" type="slidenum">
              <a:rPr lang="en-US"/>
              <a:pPr>
                <a:defRPr/>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88807ED1-C553-43CB-A6FF-CBEA24713593}" type="slidenum">
              <a:rPr lang="en-US"/>
              <a:pPr>
                <a:defRPr/>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BD3FFF0-51FE-47BA-827B-B9A9B90D0476}" type="slidenum">
              <a:rPr lang="en-US"/>
              <a:pPr>
                <a:defRPr/>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15C3645-2EE2-4726-907D-43882C4C8605}" type="slidenum">
              <a:rPr lang="en-US"/>
              <a:pPr>
                <a:defRPr/>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theme" Target="../theme/theme3.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theme" Target="../theme/theme4.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4.xml"/><Relationship Id="rId3" Type="http://schemas.openxmlformats.org/officeDocument/2006/relationships/slideLayout" Target="../slideLayouts/slideLayout49.xml"/><Relationship Id="rId7" Type="http://schemas.openxmlformats.org/officeDocument/2006/relationships/slideLayout" Target="../slideLayouts/slideLayout53.xml"/><Relationship Id="rId12" Type="http://schemas.openxmlformats.org/officeDocument/2006/relationships/theme" Target="../theme/theme5.xml"/><Relationship Id="rId2" Type="http://schemas.openxmlformats.org/officeDocument/2006/relationships/slideLayout" Target="../slideLayouts/slideLayout48.xml"/><Relationship Id="rId1" Type="http://schemas.openxmlformats.org/officeDocument/2006/relationships/slideLayout" Target="../slideLayouts/slideLayout47.xml"/><Relationship Id="rId6" Type="http://schemas.openxmlformats.org/officeDocument/2006/relationships/slideLayout" Target="../slideLayouts/slideLayout52.xml"/><Relationship Id="rId11" Type="http://schemas.openxmlformats.org/officeDocument/2006/relationships/slideLayout" Target="../slideLayouts/slideLayout57.xml"/><Relationship Id="rId5" Type="http://schemas.openxmlformats.org/officeDocument/2006/relationships/slideLayout" Target="../slideLayouts/slideLayout51.xml"/><Relationship Id="rId10" Type="http://schemas.openxmlformats.org/officeDocument/2006/relationships/slideLayout" Target="../slideLayouts/slideLayout56.xml"/><Relationship Id="rId4" Type="http://schemas.openxmlformats.org/officeDocument/2006/relationships/slideLayout" Target="../slideLayouts/slideLayout50.xml"/><Relationship Id="rId9" Type="http://schemas.openxmlformats.org/officeDocument/2006/relationships/slideLayout" Target="../slideLayouts/slideLayout5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hlink"/>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68313" y="333375"/>
            <a:ext cx="8229600" cy="7921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68313" y="1844675"/>
            <a:ext cx="8229600" cy="4281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48759075-3B87-4AC1-BB7E-6E127EA0776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02" r:id="rId1"/>
    <p:sldLayoutId id="2147484303" r:id="rId2"/>
    <p:sldLayoutId id="2147484304" r:id="rId3"/>
    <p:sldLayoutId id="2147484305" r:id="rId4"/>
    <p:sldLayoutId id="2147484306" r:id="rId5"/>
    <p:sldLayoutId id="2147484307" r:id="rId6"/>
    <p:sldLayoutId id="2147484308" r:id="rId7"/>
    <p:sldLayoutId id="2147484309" r:id="rId8"/>
    <p:sldLayoutId id="2147484310" r:id="rId9"/>
    <p:sldLayoutId id="2147484311" r:id="rId10"/>
    <p:sldLayoutId id="2147484312" r:id="rId11"/>
    <p:sldLayoutId id="2147484313" r:id="rId12"/>
    <p:sldLayoutId id="2147484314" r:id="rId13"/>
    <p:sldLayoutId id="2147484315" r:id="rId14"/>
  </p:sldLayoutIdLst>
  <p:transition/>
  <p:timing>
    <p:tnLst>
      <p:par>
        <p:cTn id="1" dur="indefinite" restart="never" nodeType="tmRoot"/>
      </p:par>
    </p:tnLst>
  </p:timing>
  <p:txStyles>
    <p:titleStyle>
      <a:lvl1pPr algn="l" rtl="0" eaLnBrk="0" fontAlgn="base" hangingPunct="0">
        <a:spcBef>
          <a:spcPct val="0"/>
        </a:spcBef>
        <a:spcAft>
          <a:spcPct val="0"/>
        </a:spcAft>
        <a:defRPr sz="3600" b="1">
          <a:solidFill>
            <a:schemeClr val="bg1"/>
          </a:solidFill>
          <a:latin typeface="+mj-lt"/>
          <a:ea typeface="+mj-ea"/>
          <a:cs typeface="+mj-cs"/>
        </a:defRPr>
      </a:lvl1pPr>
      <a:lvl2pPr algn="l" rtl="0" eaLnBrk="0" fontAlgn="base" hangingPunct="0">
        <a:spcBef>
          <a:spcPct val="0"/>
        </a:spcBef>
        <a:spcAft>
          <a:spcPct val="0"/>
        </a:spcAft>
        <a:defRPr sz="3600" b="1">
          <a:solidFill>
            <a:schemeClr val="bg1"/>
          </a:solidFill>
          <a:latin typeface="Arial" charset="0"/>
        </a:defRPr>
      </a:lvl2pPr>
      <a:lvl3pPr algn="l" rtl="0" eaLnBrk="0" fontAlgn="base" hangingPunct="0">
        <a:spcBef>
          <a:spcPct val="0"/>
        </a:spcBef>
        <a:spcAft>
          <a:spcPct val="0"/>
        </a:spcAft>
        <a:defRPr sz="3600" b="1">
          <a:solidFill>
            <a:schemeClr val="bg1"/>
          </a:solidFill>
          <a:latin typeface="Arial" charset="0"/>
        </a:defRPr>
      </a:lvl3pPr>
      <a:lvl4pPr algn="l" rtl="0" eaLnBrk="0" fontAlgn="base" hangingPunct="0">
        <a:spcBef>
          <a:spcPct val="0"/>
        </a:spcBef>
        <a:spcAft>
          <a:spcPct val="0"/>
        </a:spcAft>
        <a:defRPr sz="3600" b="1">
          <a:solidFill>
            <a:schemeClr val="bg1"/>
          </a:solidFill>
          <a:latin typeface="Arial" charset="0"/>
        </a:defRPr>
      </a:lvl4pPr>
      <a:lvl5pPr algn="l" rtl="0" eaLnBrk="0" fontAlgn="base" hangingPunct="0">
        <a:spcBef>
          <a:spcPct val="0"/>
        </a:spcBef>
        <a:spcAft>
          <a:spcPct val="0"/>
        </a:spcAft>
        <a:defRPr sz="3600" b="1">
          <a:solidFill>
            <a:schemeClr val="bg1"/>
          </a:solidFill>
          <a:latin typeface="Arial" charset="0"/>
        </a:defRPr>
      </a:lvl5pPr>
      <a:lvl6pPr marL="457200" algn="l" rtl="0" fontAlgn="base">
        <a:spcBef>
          <a:spcPct val="0"/>
        </a:spcBef>
        <a:spcAft>
          <a:spcPct val="0"/>
        </a:spcAft>
        <a:defRPr sz="3600" b="1">
          <a:solidFill>
            <a:schemeClr val="bg1"/>
          </a:solidFill>
          <a:latin typeface="Arial" charset="0"/>
        </a:defRPr>
      </a:lvl6pPr>
      <a:lvl7pPr marL="914400" algn="l" rtl="0" fontAlgn="base">
        <a:spcBef>
          <a:spcPct val="0"/>
        </a:spcBef>
        <a:spcAft>
          <a:spcPct val="0"/>
        </a:spcAft>
        <a:defRPr sz="3600" b="1">
          <a:solidFill>
            <a:schemeClr val="bg1"/>
          </a:solidFill>
          <a:latin typeface="Arial" charset="0"/>
        </a:defRPr>
      </a:lvl7pPr>
      <a:lvl8pPr marL="1371600" algn="l" rtl="0" fontAlgn="base">
        <a:spcBef>
          <a:spcPct val="0"/>
        </a:spcBef>
        <a:spcAft>
          <a:spcPct val="0"/>
        </a:spcAft>
        <a:defRPr sz="3600" b="1">
          <a:solidFill>
            <a:schemeClr val="bg1"/>
          </a:solidFill>
          <a:latin typeface="Arial" charset="0"/>
        </a:defRPr>
      </a:lvl8pPr>
      <a:lvl9pPr marL="1828800" algn="l" rtl="0" fontAlgn="base">
        <a:spcBef>
          <a:spcPct val="0"/>
        </a:spcBef>
        <a:spcAft>
          <a:spcPct val="0"/>
        </a:spcAft>
        <a:defRPr sz="3600" b="1">
          <a:solidFill>
            <a:schemeClr val="bg1"/>
          </a:solidFill>
          <a:latin typeface="Arial" charset="0"/>
        </a:defRPr>
      </a:lvl9pPr>
    </p:titleStyle>
    <p:bodyStyle>
      <a:lvl1pPr marL="342900" indent="-342900" algn="l" rtl="0" eaLnBrk="0" fontAlgn="base" hangingPunct="0">
        <a:spcBef>
          <a:spcPct val="20000"/>
        </a:spcBef>
        <a:spcAft>
          <a:spcPct val="20000"/>
        </a:spcAft>
        <a:buChar char="•"/>
        <a:defRPr sz="2800">
          <a:solidFill>
            <a:schemeClr val="bg1"/>
          </a:solidFill>
          <a:latin typeface="+mn-lt"/>
          <a:ea typeface="+mn-ea"/>
          <a:cs typeface="+mn-cs"/>
        </a:defRPr>
      </a:lvl1pPr>
      <a:lvl2pPr marL="742950" indent="-285750" algn="l" rtl="0" eaLnBrk="0" fontAlgn="base" hangingPunct="0">
        <a:spcBef>
          <a:spcPct val="20000"/>
        </a:spcBef>
        <a:spcAft>
          <a:spcPct val="20000"/>
        </a:spcAft>
        <a:buChar char="•"/>
        <a:defRPr sz="2400">
          <a:solidFill>
            <a:schemeClr val="bg1"/>
          </a:solidFill>
          <a:latin typeface="+mn-lt"/>
        </a:defRPr>
      </a:lvl2pPr>
      <a:lvl3pPr marL="1143000" indent="-228600" algn="l" rtl="0" eaLnBrk="0" fontAlgn="base" hangingPunct="0">
        <a:spcBef>
          <a:spcPct val="20000"/>
        </a:spcBef>
        <a:spcAft>
          <a:spcPct val="20000"/>
        </a:spcAft>
        <a:buFont typeface="Wingdings" pitchFamily="2" charset="2"/>
        <a:buChar char="Ø"/>
        <a:defRPr sz="2400">
          <a:solidFill>
            <a:schemeClr val="bg1"/>
          </a:solidFill>
          <a:latin typeface="+mn-lt"/>
        </a:defRPr>
      </a:lvl3pPr>
      <a:lvl4pPr marL="1600200" indent="-228600" algn="l" rtl="0" eaLnBrk="0" fontAlgn="base" hangingPunct="0">
        <a:spcBef>
          <a:spcPct val="20000"/>
        </a:spcBef>
        <a:spcAft>
          <a:spcPct val="20000"/>
        </a:spcAft>
        <a:buFont typeface="Wingdings" pitchFamily="2" charset="2"/>
        <a:buChar char="§"/>
        <a:defRPr sz="2400">
          <a:solidFill>
            <a:schemeClr val="bg1"/>
          </a:solidFill>
          <a:latin typeface="+mn-lt"/>
        </a:defRPr>
      </a:lvl4pPr>
      <a:lvl5pPr marL="2057400" indent="-228600" algn="l" rtl="0" eaLnBrk="0" fontAlgn="base" hangingPunct="0">
        <a:spcBef>
          <a:spcPct val="20000"/>
        </a:spcBef>
        <a:spcAft>
          <a:spcPct val="20000"/>
        </a:spcAft>
        <a:buChar char="»"/>
        <a:defRPr sz="2400">
          <a:solidFill>
            <a:schemeClr val="bg1"/>
          </a:solidFill>
          <a:latin typeface="+mn-lt"/>
        </a:defRPr>
      </a:lvl5pPr>
      <a:lvl6pPr marL="2514600" indent="-228600" algn="l" rtl="0" fontAlgn="base">
        <a:spcBef>
          <a:spcPct val="20000"/>
        </a:spcBef>
        <a:spcAft>
          <a:spcPct val="20000"/>
        </a:spcAft>
        <a:buChar char="»"/>
        <a:defRPr sz="2400">
          <a:solidFill>
            <a:schemeClr val="bg1"/>
          </a:solidFill>
          <a:latin typeface="+mn-lt"/>
        </a:defRPr>
      </a:lvl6pPr>
      <a:lvl7pPr marL="2971800" indent="-228600" algn="l" rtl="0" fontAlgn="base">
        <a:spcBef>
          <a:spcPct val="20000"/>
        </a:spcBef>
        <a:spcAft>
          <a:spcPct val="20000"/>
        </a:spcAft>
        <a:buChar char="»"/>
        <a:defRPr sz="2400">
          <a:solidFill>
            <a:schemeClr val="bg1"/>
          </a:solidFill>
          <a:latin typeface="+mn-lt"/>
        </a:defRPr>
      </a:lvl7pPr>
      <a:lvl8pPr marL="3429000" indent="-228600" algn="l" rtl="0" fontAlgn="base">
        <a:spcBef>
          <a:spcPct val="20000"/>
        </a:spcBef>
        <a:spcAft>
          <a:spcPct val="20000"/>
        </a:spcAft>
        <a:buChar char="»"/>
        <a:defRPr sz="2400">
          <a:solidFill>
            <a:schemeClr val="bg1"/>
          </a:solidFill>
          <a:latin typeface="+mn-lt"/>
        </a:defRPr>
      </a:lvl8pPr>
      <a:lvl9pPr marL="3886200" indent="-228600" algn="l" rtl="0" fontAlgn="base">
        <a:spcBef>
          <a:spcPct val="20000"/>
        </a:spcBef>
        <a:spcAft>
          <a:spcPct val="20000"/>
        </a:spcAft>
        <a:buChar char="»"/>
        <a:defRPr sz="2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p:cNvGrpSpPr>
            <a:grpSpLocks/>
          </p:cNvGrpSpPr>
          <p:nvPr/>
        </p:nvGrpSpPr>
        <p:grpSpPr bwMode="auto">
          <a:xfrm>
            <a:off x="0" y="3902075"/>
            <a:ext cx="3400425" cy="2949575"/>
            <a:chOff x="0" y="2458"/>
            <a:chExt cx="2142" cy="1858"/>
          </a:xfrm>
        </p:grpSpPr>
        <p:sp>
          <p:nvSpPr>
            <p:cNvPr id="4099"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cs typeface="+mn-cs"/>
              </a:endParaRPr>
            </a:p>
          </p:txBody>
        </p:sp>
        <p:sp>
          <p:nvSpPr>
            <p:cNvPr id="4100"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solidFill>
                  <a:srgbClr val="FFFFFF"/>
                </a:solidFill>
                <a:latin typeface="Arial" charset="0"/>
                <a:cs typeface="+mn-cs"/>
              </a:endParaRPr>
            </a:p>
          </p:txBody>
        </p:sp>
        <p:sp>
          <p:nvSpPr>
            <p:cNvPr id="4101"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cs typeface="+mn-cs"/>
              </a:endParaRPr>
            </a:p>
          </p:txBody>
        </p:sp>
        <p:sp>
          <p:nvSpPr>
            <p:cNvPr id="4102"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cs typeface="+mn-cs"/>
              </a:endParaRPr>
            </a:p>
          </p:txBody>
        </p:sp>
        <p:sp>
          <p:nvSpPr>
            <p:cNvPr id="4103"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cs typeface="+mn-cs"/>
              </a:endParaRPr>
            </a:p>
          </p:txBody>
        </p:sp>
        <p:sp>
          <p:nvSpPr>
            <p:cNvPr id="4104"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defRPr/>
              </a:pPr>
              <a:endParaRPr lang="en-US">
                <a:solidFill>
                  <a:srgbClr val="FFFFFF"/>
                </a:solidFill>
                <a:latin typeface="Arial" charset="0"/>
                <a:cs typeface="+mn-cs"/>
              </a:endParaRPr>
            </a:p>
          </p:txBody>
        </p:sp>
        <p:sp>
          <p:nvSpPr>
            <p:cNvPr id="4105"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cs typeface="+mn-cs"/>
              </a:endParaRPr>
            </a:p>
          </p:txBody>
        </p:sp>
      </p:grpSp>
      <p:sp>
        <p:nvSpPr>
          <p:cNvPr id="4106"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GB" smtClean="0"/>
              <a:t>Click to edit Master title style</a:t>
            </a:r>
          </a:p>
        </p:txBody>
      </p:sp>
      <p:sp>
        <p:nvSpPr>
          <p:cNvPr id="4107"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8"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rgbClr val="FFFFFF"/>
                </a:solidFill>
                <a:effectLst>
                  <a:outerShdw blurRad="38100" dist="38100" dir="2700000" algn="tl">
                    <a:srgbClr val="010199"/>
                  </a:outerShdw>
                </a:effectLst>
                <a:latin typeface="Arial" charset="0"/>
                <a:cs typeface="+mn-cs"/>
              </a:defRPr>
            </a:lvl1pPr>
          </a:lstStyle>
          <a:p>
            <a:pPr>
              <a:defRPr/>
            </a:pPr>
            <a:endParaRPr lang="en-US"/>
          </a:p>
        </p:txBody>
      </p:sp>
      <p:sp>
        <p:nvSpPr>
          <p:cNvPr id="4109"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rgbClr val="FFFFFF"/>
                </a:solidFill>
                <a:effectLst>
                  <a:outerShdw blurRad="38100" dist="38100" dir="2700000" algn="tl">
                    <a:srgbClr val="010199"/>
                  </a:outerShdw>
                </a:effectLst>
                <a:latin typeface="Arial" charset="0"/>
                <a:cs typeface="+mn-cs"/>
              </a:defRPr>
            </a:lvl1pPr>
          </a:lstStyle>
          <a:p>
            <a:pPr>
              <a:defRPr/>
            </a:pPr>
            <a:endParaRPr lang="en-US"/>
          </a:p>
        </p:txBody>
      </p:sp>
      <p:sp>
        <p:nvSpPr>
          <p:cNvPr id="4110"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rgbClr val="FFFFFF"/>
                </a:solidFill>
                <a:effectLst>
                  <a:outerShdw blurRad="38100" dist="38100" dir="2700000" algn="tl">
                    <a:srgbClr val="010199"/>
                  </a:outerShdw>
                </a:effectLst>
                <a:latin typeface="Arial" charset="0"/>
                <a:cs typeface="+mn-cs"/>
              </a:defRPr>
            </a:lvl1pPr>
          </a:lstStyle>
          <a:p>
            <a:pPr>
              <a:defRPr/>
            </a:pPr>
            <a:fld id="{E19B7EF8-71B8-4464-91F0-DF08DA3043DE}"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4338" r:id="rId1"/>
    <p:sldLayoutId id="2147484339" r:id="rId2"/>
    <p:sldLayoutId id="2147484340" r:id="rId3"/>
    <p:sldLayoutId id="2147484341" r:id="rId4"/>
    <p:sldLayoutId id="2147484342" r:id="rId5"/>
    <p:sldLayoutId id="2147484343" r:id="rId6"/>
    <p:sldLayoutId id="2147484344" r:id="rId7"/>
    <p:sldLayoutId id="2147484345" r:id="rId8"/>
    <p:sldLayoutId id="2147484346" r:id="rId9"/>
    <p:sldLayoutId id="2147484347" r:id="rId10"/>
    <p:sldLayoutId id="2147484348"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3902075"/>
            <a:ext cx="3400425" cy="2949575"/>
            <a:chOff x="0" y="2458"/>
            <a:chExt cx="2142" cy="1858"/>
          </a:xfrm>
        </p:grpSpPr>
        <p:sp>
          <p:nvSpPr>
            <p:cNvPr id="4099"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4100"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solidFill>
                  <a:srgbClr val="FFFFFF"/>
                </a:solidFill>
                <a:latin typeface="Arial" charset="0"/>
              </a:endParaRPr>
            </a:p>
          </p:txBody>
        </p:sp>
        <p:sp>
          <p:nvSpPr>
            <p:cNvPr id="4101"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4102"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4103"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endParaRPr>
            </a:p>
          </p:txBody>
        </p:sp>
        <p:sp>
          <p:nvSpPr>
            <p:cNvPr id="4104"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defRPr/>
              </a:pPr>
              <a:endParaRPr lang="en-US">
                <a:solidFill>
                  <a:srgbClr val="FFFFFF"/>
                </a:solidFill>
                <a:latin typeface="Arial" charset="0"/>
              </a:endParaRPr>
            </a:p>
          </p:txBody>
        </p:sp>
        <p:sp>
          <p:nvSpPr>
            <p:cNvPr id="4105"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endParaRPr>
            </a:p>
          </p:txBody>
        </p:sp>
      </p:grpSp>
      <p:sp>
        <p:nvSpPr>
          <p:cNvPr id="4106"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n-GB" smtClean="0"/>
              <a:t>Click to edit Master title style</a:t>
            </a:r>
          </a:p>
        </p:txBody>
      </p:sp>
      <p:sp>
        <p:nvSpPr>
          <p:cNvPr id="4107"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4108" name="Rectangle 12"/>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solidFill>
                  <a:srgbClr val="FFFFFF"/>
                </a:solidFill>
                <a:effectLst>
                  <a:outerShdw blurRad="38100" dist="38100" dir="2700000" algn="tl">
                    <a:srgbClr val="010199"/>
                  </a:outerShdw>
                </a:effectLst>
                <a:latin typeface="Arial" charset="0"/>
              </a:defRPr>
            </a:lvl1pPr>
          </a:lstStyle>
          <a:p>
            <a:pPr>
              <a:defRPr/>
            </a:pPr>
            <a:endParaRPr lang="en-US"/>
          </a:p>
        </p:txBody>
      </p:sp>
      <p:sp>
        <p:nvSpPr>
          <p:cNvPr id="4109" name="Rectangle 13"/>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solidFill>
                  <a:srgbClr val="FFFFFF"/>
                </a:solidFill>
                <a:effectLst>
                  <a:outerShdw blurRad="38100" dist="38100" dir="2700000" algn="tl">
                    <a:srgbClr val="010199"/>
                  </a:outerShdw>
                </a:effectLst>
                <a:latin typeface="Arial" charset="0"/>
              </a:defRPr>
            </a:lvl1pPr>
          </a:lstStyle>
          <a:p>
            <a:pPr>
              <a:defRPr/>
            </a:pPr>
            <a:endParaRPr lang="en-US"/>
          </a:p>
        </p:txBody>
      </p:sp>
      <p:sp>
        <p:nvSpPr>
          <p:cNvPr id="4110" name="Rectangle 14"/>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rgbClr val="FFFFFF"/>
                </a:solidFill>
                <a:effectLst>
                  <a:outerShdw blurRad="38100" dist="38100" dir="2700000" algn="tl">
                    <a:srgbClr val="010199"/>
                  </a:outerShdw>
                </a:effectLst>
                <a:latin typeface="Arial" charset="0"/>
              </a:defRPr>
            </a:lvl1pPr>
          </a:lstStyle>
          <a:p>
            <a:pPr>
              <a:defRPr/>
            </a:pPr>
            <a:fld id="{7C833D78-A8D9-4214-A3D3-06027F01BF2D}"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4349" r:id="rId1"/>
    <p:sldLayoutId id="2147484350" r:id="rId2"/>
    <p:sldLayoutId id="2147484351" r:id="rId3"/>
    <p:sldLayoutId id="2147484352" r:id="rId4"/>
    <p:sldLayoutId id="2147484353" r:id="rId5"/>
    <p:sldLayoutId id="2147484354" r:id="rId6"/>
    <p:sldLayoutId id="2147484355" r:id="rId7"/>
    <p:sldLayoutId id="2147484356" r:id="rId8"/>
    <p:sldLayoutId id="2147484357" r:id="rId9"/>
    <p:sldLayoutId id="2147484358" r:id="rId10"/>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FFFFFF"/>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effectLst>
            <a:outerShdw blurRad="38100" dist="38100" dir="2700000" algn="tl">
              <a:srgbClr val="010199"/>
            </a:outerShdw>
          </a:effectLst>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effectLst>
            <a:outerShdw blurRad="38100" dist="38100" dir="2700000" algn="tl">
              <a:srgbClr val="010199"/>
            </a:outerShdw>
          </a:effectLst>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effectLst>
            <a:outerShdw blurRad="38100" dist="38100" dir="2700000" algn="tl">
              <a:srgbClr val="010199"/>
            </a:outerShdw>
          </a:effectLst>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effectLst>
            <a:outerShdw blurRad="38100" dist="38100" dir="2700000" algn="tl">
              <a:srgbClr val="010199"/>
            </a:outerShdw>
          </a:effectLst>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effectLst>
            <a:outerShdw blurRad="38100" dist="38100" dir="2700000" algn="tl">
              <a:srgbClr val="010199"/>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hlink"/>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68313" y="333375"/>
            <a:ext cx="8229600" cy="79216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68313" y="1844675"/>
            <a:ext cx="8229600" cy="4281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0000"/>
                </a:solidFill>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000000"/>
                </a:solidFill>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00000"/>
                </a:solidFill>
              </a:defRPr>
            </a:lvl1pPr>
          </a:lstStyle>
          <a:p>
            <a:pPr>
              <a:defRPr/>
            </a:pPr>
            <a:fld id="{76FDE706-9800-4DED-893D-AC85FD28AAF9}"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316" r:id="rId1"/>
    <p:sldLayoutId id="2147484317" r:id="rId2"/>
    <p:sldLayoutId id="2147484318" r:id="rId3"/>
    <p:sldLayoutId id="2147484319" r:id="rId4"/>
    <p:sldLayoutId id="2147484320" r:id="rId5"/>
    <p:sldLayoutId id="2147484321" r:id="rId6"/>
    <p:sldLayoutId id="2147484322" r:id="rId7"/>
    <p:sldLayoutId id="2147484323" r:id="rId8"/>
    <p:sldLayoutId id="2147484324" r:id="rId9"/>
    <p:sldLayoutId id="2147484325" r:id="rId10"/>
    <p:sldLayoutId id="2147484326" r:id="rId11"/>
  </p:sldLayoutIdLst>
  <p:transition/>
  <p:timing>
    <p:tnLst>
      <p:par>
        <p:cTn id="1" dur="indefinite" restart="never" nodeType="tmRoot"/>
      </p:par>
    </p:tnLst>
  </p:timing>
  <p:txStyles>
    <p:titleStyle>
      <a:lvl1pPr algn="l" rtl="0" eaLnBrk="0" fontAlgn="base" hangingPunct="0">
        <a:spcBef>
          <a:spcPct val="0"/>
        </a:spcBef>
        <a:spcAft>
          <a:spcPct val="0"/>
        </a:spcAft>
        <a:defRPr sz="3600" b="1">
          <a:solidFill>
            <a:schemeClr val="bg1"/>
          </a:solidFill>
          <a:latin typeface="+mj-lt"/>
          <a:ea typeface="+mj-ea"/>
          <a:cs typeface="+mj-cs"/>
        </a:defRPr>
      </a:lvl1pPr>
      <a:lvl2pPr algn="l" rtl="0" eaLnBrk="0" fontAlgn="base" hangingPunct="0">
        <a:spcBef>
          <a:spcPct val="0"/>
        </a:spcBef>
        <a:spcAft>
          <a:spcPct val="0"/>
        </a:spcAft>
        <a:defRPr sz="3600" b="1">
          <a:solidFill>
            <a:schemeClr val="bg1"/>
          </a:solidFill>
          <a:latin typeface="Arial" pitchFamily="34" charset="0"/>
        </a:defRPr>
      </a:lvl2pPr>
      <a:lvl3pPr algn="l" rtl="0" eaLnBrk="0" fontAlgn="base" hangingPunct="0">
        <a:spcBef>
          <a:spcPct val="0"/>
        </a:spcBef>
        <a:spcAft>
          <a:spcPct val="0"/>
        </a:spcAft>
        <a:defRPr sz="3600" b="1">
          <a:solidFill>
            <a:schemeClr val="bg1"/>
          </a:solidFill>
          <a:latin typeface="Arial" pitchFamily="34" charset="0"/>
        </a:defRPr>
      </a:lvl3pPr>
      <a:lvl4pPr algn="l" rtl="0" eaLnBrk="0" fontAlgn="base" hangingPunct="0">
        <a:spcBef>
          <a:spcPct val="0"/>
        </a:spcBef>
        <a:spcAft>
          <a:spcPct val="0"/>
        </a:spcAft>
        <a:defRPr sz="3600" b="1">
          <a:solidFill>
            <a:schemeClr val="bg1"/>
          </a:solidFill>
          <a:latin typeface="Arial" pitchFamily="34" charset="0"/>
        </a:defRPr>
      </a:lvl4pPr>
      <a:lvl5pPr algn="l" rtl="0" eaLnBrk="0" fontAlgn="base" hangingPunct="0">
        <a:spcBef>
          <a:spcPct val="0"/>
        </a:spcBef>
        <a:spcAft>
          <a:spcPct val="0"/>
        </a:spcAft>
        <a:defRPr sz="3600" b="1">
          <a:solidFill>
            <a:schemeClr val="bg1"/>
          </a:solidFill>
          <a:latin typeface="Arial" pitchFamily="34" charset="0"/>
        </a:defRPr>
      </a:lvl5pPr>
      <a:lvl6pPr marL="457200" algn="l" rtl="0" fontAlgn="base">
        <a:spcBef>
          <a:spcPct val="0"/>
        </a:spcBef>
        <a:spcAft>
          <a:spcPct val="0"/>
        </a:spcAft>
        <a:defRPr sz="3600" b="1">
          <a:solidFill>
            <a:schemeClr val="bg1"/>
          </a:solidFill>
          <a:latin typeface="Arial" pitchFamily="34" charset="0"/>
        </a:defRPr>
      </a:lvl6pPr>
      <a:lvl7pPr marL="914400" algn="l" rtl="0" fontAlgn="base">
        <a:spcBef>
          <a:spcPct val="0"/>
        </a:spcBef>
        <a:spcAft>
          <a:spcPct val="0"/>
        </a:spcAft>
        <a:defRPr sz="3600" b="1">
          <a:solidFill>
            <a:schemeClr val="bg1"/>
          </a:solidFill>
          <a:latin typeface="Arial" pitchFamily="34" charset="0"/>
        </a:defRPr>
      </a:lvl7pPr>
      <a:lvl8pPr marL="1371600" algn="l" rtl="0" fontAlgn="base">
        <a:spcBef>
          <a:spcPct val="0"/>
        </a:spcBef>
        <a:spcAft>
          <a:spcPct val="0"/>
        </a:spcAft>
        <a:defRPr sz="3600" b="1">
          <a:solidFill>
            <a:schemeClr val="bg1"/>
          </a:solidFill>
          <a:latin typeface="Arial" pitchFamily="34" charset="0"/>
        </a:defRPr>
      </a:lvl8pPr>
      <a:lvl9pPr marL="1828800" algn="l" rtl="0" fontAlgn="base">
        <a:spcBef>
          <a:spcPct val="0"/>
        </a:spcBef>
        <a:spcAft>
          <a:spcPct val="0"/>
        </a:spcAft>
        <a:defRPr sz="3600" b="1">
          <a:solidFill>
            <a:schemeClr val="bg1"/>
          </a:solidFill>
          <a:latin typeface="Arial" pitchFamily="34" charset="0"/>
        </a:defRPr>
      </a:lvl9pPr>
    </p:titleStyle>
    <p:bodyStyle>
      <a:lvl1pPr marL="342900" indent="-342900" algn="l" rtl="0" eaLnBrk="0" fontAlgn="base" hangingPunct="0">
        <a:spcBef>
          <a:spcPct val="20000"/>
        </a:spcBef>
        <a:spcAft>
          <a:spcPct val="20000"/>
        </a:spcAft>
        <a:buChar char="•"/>
        <a:defRPr sz="2800">
          <a:solidFill>
            <a:schemeClr val="bg1"/>
          </a:solidFill>
          <a:latin typeface="+mn-lt"/>
          <a:ea typeface="+mn-ea"/>
          <a:cs typeface="+mn-cs"/>
        </a:defRPr>
      </a:lvl1pPr>
      <a:lvl2pPr marL="742950" indent="-285750" algn="l" rtl="0" eaLnBrk="0" fontAlgn="base" hangingPunct="0">
        <a:spcBef>
          <a:spcPct val="20000"/>
        </a:spcBef>
        <a:spcAft>
          <a:spcPct val="20000"/>
        </a:spcAft>
        <a:buChar char="•"/>
        <a:defRPr sz="2400">
          <a:solidFill>
            <a:schemeClr val="bg1"/>
          </a:solidFill>
          <a:latin typeface="+mn-lt"/>
        </a:defRPr>
      </a:lvl2pPr>
      <a:lvl3pPr marL="1143000" indent="-228600" algn="l" rtl="0" eaLnBrk="0" fontAlgn="base" hangingPunct="0">
        <a:spcBef>
          <a:spcPct val="20000"/>
        </a:spcBef>
        <a:spcAft>
          <a:spcPct val="20000"/>
        </a:spcAft>
        <a:buFont typeface="Wingdings" pitchFamily="2" charset="2"/>
        <a:buChar char="Ø"/>
        <a:defRPr sz="2400">
          <a:solidFill>
            <a:schemeClr val="bg1"/>
          </a:solidFill>
          <a:latin typeface="+mn-lt"/>
        </a:defRPr>
      </a:lvl3pPr>
      <a:lvl4pPr marL="1600200" indent="-228600" algn="l" rtl="0" eaLnBrk="0" fontAlgn="base" hangingPunct="0">
        <a:spcBef>
          <a:spcPct val="20000"/>
        </a:spcBef>
        <a:spcAft>
          <a:spcPct val="20000"/>
        </a:spcAft>
        <a:buFont typeface="Wingdings" pitchFamily="2" charset="2"/>
        <a:buChar char="§"/>
        <a:defRPr sz="2400">
          <a:solidFill>
            <a:schemeClr val="bg1"/>
          </a:solidFill>
          <a:latin typeface="+mn-lt"/>
        </a:defRPr>
      </a:lvl4pPr>
      <a:lvl5pPr marL="2057400" indent="-228600" algn="l" rtl="0" eaLnBrk="0" fontAlgn="base" hangingPunct="0">
        <a:spcBef>
          <a:spcPct val="20000"/>
        </a:spcBef>
        <a:spcAft>
          <a:spcPct val="20000"/>
        </a:spcAft>
        <a:buChar char="»"/>
        <a:defRPr sz="2400">
          <a:solidFill>
            <a:schemeClr val="bg1"/>
          </a:solidFill>
          <a:latin typeface="+mn-lt"/>
        </a:defRPr>
      </a:lvl5pPr>
      <a:lvl6pPr marL="2514600" indent="-228600" algn="l" rtl="0" fontAlgn="base">
        <a:spcBef>
          <a:spcPct val="20000"/>
        </a:spcBef>
        <a:spcAft>
          <a:spcPct val="20000"/>
        </a:spcAft>
        <a:buChar char="»"/>
        <a:defRPr sz="2400">
          <a:solidFill>
            <a:schemeClr val="bg1"/>
          </a:solidFill>
          <a:latin typeface="+mn-lt"/>
        </a:defRPr>
      </a:lvl6pPr>
      <a:lvl7pPr marL="2971800" indent="-228600" algn="l" rtl="0" fontAlgn="base">
        <a:spcBef>
          <a:spcPct val="20000"/>
        </a:spcBef>
        <a:spcAft>
          <a:spcPct val="20000"/>
        </a:spcAft>
        <a:buChar char="»"/>
        <a:defRPr sz="2400">
          <a:solidFill>
            <a:schemeClr val="bg1"/>
          </a:solidFill>
          <a:latin typeface="+mn-lt"/>
        </a:defRPr>
      </a:lvl7pPr>
      <a:lvl8pPr marL="3429000" indent="-228600" algn="l" rtl="0" fontAlgn="base">
        <a:spcBef>
          <a:spcPct val="20000"/>
        </a:spcBef>
        <a:spcAft>
          <a:spcPct val="20000"/>
        </a:spcAft>
        <a:buChar char="»"/>
        <a:defRPr sz="2400">
          <a:solidFill>
            <a:schemeClr val="bg1"/>
          </a:solidFill>
          <a:latin typeface="+mn-lt"/>
        </a:defRPr>
      </a:lvl8pPr>
      <a:lvl9pPr marL="3886200" indent="-228600" algn="l" rtl="0" fontAlgn="base">
        <a:spcBef>
          <a:spcPct val="20000"/>
        </a:spcBef>
        <a:spcAft>
          <a:spcPct val="20000"/>
        </a:spcAft>
        <a:buChar char="»"/>
        <a:defRPr sz="2400">
          <a:solidFill>
            <a:schemeClr val="bg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5122" name="Group 2"/>
          <p:cNvGrpSpPr>
            <a:grpSpLocks/>
          </p:cNvGrpSpPr>
          <p:nvPr/>
        </p:nvGrpSpPr>
        <p:grpSpPr bwMode="auto">
          <a:xfrm>
            <a:off x="0" y="3902075"/>
            <a:ext cx="3400425" cy="2949575"/>
            <a:chOff x="0" y="2458"/>
            <a:chExt cx="2142" cy="1858"/>
          </a:xfrm>
        </p:grpSpPr>
        <p:sp>
          <p:nvSpPr>
            <p:cNvPr id="4099" name="Freeform 3"/>
            <p:cNvSpPr>
              <a:spLocks/>
            </p:cNvSpPr>
            <p:nvPr/>
          </p:nvSpPr>
          <p:spPr bwMode="ltGray">
            <a:xfrm>
              <a:off x="0" y="2508"/>
              <a:ext cx="2142" cy="1804"/>
            </a:xfrm>
            <a:custGeom>
              <a:avLst/>
              <a:gdLst/>
              <a:ahLst/>
              <a:cxnLst>
                <a:cxn ang="0">
                  <a:pos x="329" y="66"/>
                </a:cxn>
                <a:cxn ang="0">
                  <a:pos x="161" y="30"/>
                </a:cxn>
                <a:cxn ang="0">
                  <a:pos x="0" y="0"/>
                </a:cxn>
                <a:cxn ang="0">
                  <a:pos x="0" y="12"/>
                </a:cxn>
                <a:cxn ang="0">
                  <a:pos x="161" y="42"/>
                </a:cxn>
                <a:cxn ang="0">
                  <a:pos x="323" y="78"/>
                </a:cxn>
                <a:cxn ang="0">
                  <a:pos x="556" y="150"/>
                </a:cxn>
                <a:cxn ang="0">
                  <a:pos x="777" y="245"/>
                </a:cxn>
                <a:cxn ang="0">
                  <a:pos x="993" y="365"/>
                </a:cxn>
                <a:cxn ang="0">
                  <a:pos x="1196" y="503"/>
                </a:cxn>
                <a:cxn ang="0">
                  <a:pos x="1381" y="653"/>
                </a:cxn>
                <a:cxn ang="0">
                  <a:pos x="1555" y="827"/>
                </a:cxn>
                <a:cxn ang="0">
                  <a:pos x="1710" y="1019"/>
                </a:cxn>
                <a:cxn ang="0">
                  <a:pos x="1854" y="1229"/>
                </a:cxn>
                <a:cxn ang="0">
                  <a:pos x="1937" y="1366"/>
                </a:cxn>
                <a:cxn ang="0">
                  <a:pos x="2009" y="1510"/>
                </a:cxn>
                <a:cxn ang="0">
                  <a:pos x="2069" y="1654"/>
                </a:cxn>
                <a:cxn ang="0">
                  <a:pos x="2123" y="1804"/>
                </a:cxn>
                <a:cxn ang="0">
                  <a:pos x="2135" y="1804"/>
                </a:cxn>
                <a:cxn ang="0">
                  <a:pos x="2081" y="1654"/>
                </a:cxn>
                <a:cxn ang="0">
                  <a:pos x="2021" y="1510"/>
                </a:cxn>
                <a:cxn ang="0">
                  <a:pos x="1949" y="1366"/>
                </a:cxn>
                <a:cxn ang="0">
                  <a:pos x="1866" y="1223"/>
                </a:cxn>
                <a:cxn ang="0">
                  <a:pos x="1722" y="1013"/>
                </a:cxn>
                <a:cxn ang="0">
                  <a:pos x="1561" y="821"/>
                </a:cxn>
                <a:cxn ang="0">
                  <a:pos x="1387" y="647"/>
                </a:cxn>
                <a:cxn ang="0">
                  <a:pos x="1202" y="491"/>
                </a:cxn>
                <a:cxn ang="0">
                  <a:pos x="999" y="353"/>
                </a:cxn>
                <a:cxn ang="0">
                  <a:pos x="783" y="239"/>
                </a:cxn>
                <a:cxn ang="0">
                  <a:pos x="562" y="138"/>
                </a:cxn>
                <a:cxn ang="0">
                  <a:pos x="329" y="66"/>
                </a:cxn>
                <a:cxn ang="0">
                  <a:pos x="329" y="66"/>
                </a:cxn>
              </a:cxnLst>
              <a:rect l="0" t="0" r="r" b="b"/>
              <a:pathLst>
                <a:path w="2135" h="1804">
                  <a:moveTo>
                    <a:pt x="329" y="66"/>
                  </a:moveTo>
                  <a:lnTo>
                    <a:pt x="161" y="30"/>
                  </a:lnTo>
                  <a:lnTo>
                    <a:pt x="0" y="0"/>
                  </a:lnTo>
                  <a:lnTo>
                    <a:pt x="0" y="12"/>
                  </a:lnTo>
                  <a:lnTo>
                    <a:pt x="161" y="42"/>
                  </a:lnTo>
                  <a:lnTo>
                    <a:pt x="323" y="78"/>
                  </a:lnTo>
                  <a:lnTo>
                    <a:pt x="556" y="150"/>
                  </a:lnTo>
                  <a:lnTo>
                    <a:pt x="777" y="245"/>
                  </a:lnTo>
                  <a:lnTo>
                    <a:pt x="993" y="365"/>
                  </a:lnTo>
                  <a:lnTo>
                    <a:pt x="1196" y="503"/>
                  </a:lnTo>
                  <a:lnTo>
                    <a:pt x="1381" y="653"/>
                  </a:lnTo>
                  <a:lnTo>
                    <a:pt x="1555" y="827"/>
                  </a:lnTo>
                  <a:lnTo>
                    <a:pt x="1710" y="1019"/>
                  </a:lnTo>
                  <a:lnTo>
                    <a:pt x="1854" y="1229"/>
                  </a:lnTo>
                  <a:lnTo>
                    <a:pt x="1937" y="1366"/>
                  </a:lnTo>
                  <a:lnTo>
                    <a:pt x="2009" y="1510"/>
                  </a:lnTo>
                  <a:lnTo>
                    <a:pt x="2069" y="1654"/>
                  </a:lnTo>
                  <a:lnTo>
                    <a:pt x="2123" y="1804"/>
                  </a:lnTo>
                  <a:lnTo>
                    <a:pt x="2135" y="1804"/>
                  </a:lnTo>
                  <a:lnTo>
                    <a:pt x="2081" y="1654"/>
                  </a:lnTo>
                  <a:lnTo>
                    <a:pt x="2021" y="1510"/>
                  </a:lnTo>
                  <a:lnTo>
                    <a:pt x="1949" y="1366"/>
                  </a:lnTo>
                  <a:lnTo>
                    <a:pt x="1866" y="1223"/>
                  </a:lnTo>
                  <a:lnTo>
                    <a:pt x="1722" y="1013"/>
                  </a:lnTo>
                  <a:lnTo>
                    <a:pt x="1561" y="821"/>
                  </a:lnTo>
                  <a:lnTo>
                    <a:pt x="1387" y="647"/>
                  </a:lnTo>
                  <a:lnTo>
                    <a:pt x="1202" y="491"/>
                  </a:lnTo>
                  <a:lnTo>
                    <a:pt x="999" y="353"/>
                  </a:lnTo>
                  <a:lnTo>
                    <a:pt x="783" y="239"/>
                  </a:lnTo>
                  <a:lnTo>
                    <a:pt x="562" y="138"/>
                  </a:lnTo>
                  <a:lnTo>
                    <a:pt x="329" y="66"/>
                  </a:lnTo>
                  <a:lnTo>
                    <a:pt x="329" y="66"/>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4100" name="Freeform 4"/>
            <p:cNvSpPr>
              <a:spLocks/>
            </p:cNvSpPr>
            <p:nvPr/>
          </p:nvSpPr>
          <p:spPr bwMode="hidden">
            <a:xfrm>
              <a:off x="0" y="2458"/>
              <a:ext cx="1854" cy="1858"/>
            </a:xfrm>
            <a:custGeom>
              <a:avLst/>
              <a:gdLst/>
              <a:ahLst/>
              <a:cxnLst>
                <a:cxn ang="0">
                  <a:pos x="1854" y="1858"/>
                </a:cxn>
                <a:cxn ang="0">
                  <a:pos x="0" y="1858"/>
                </a:cxn>
                <a:cxn ang="0">
                  <a:pos x="0" y="0"/>
                </a:cxn>
                <a:cxn ang="0">
                  <a:pos x="1854" y="1858"/>
                </a:cxn>
                <a:cxn ang="0">
                  <a:pos x="1854" y="1858"/>
                </a:cxn>
              </a:cxnLst>
              <a:rect l="0" t="0" r="r" b="b"/>
              <a:pathLst>
                <a:path w="1854" h="1858">
                  <a:moveTo>
                    <a:pt x="1854" y="1858"/>
                  </a:moveTo>
                  <a:lnTo>
                    <a:pt x="0" y="1858"/>
                  </a:lnTo>
                  <a:lnTo>
                    <a:pt x="0" y="0"/>
                  </a:lnTo>
                  <a:lnTo>
                    <a:pt x="1854" y="1858"/>
                  </a:lnTo>
                  <a:lnTo>
                    <a:pt x="1854" y="1858"/>
                  </a:lnTo>
                  <a:close/>
                </a:path>
              </a:pathLst>
            </a:custGeom>
            <a:gradFill rotWithShape="0">
              <a:gsLst>
                <a:gs pos="0">
                  <a:schemeClr val="bg2"/>
                </a:gs>
                <a:gs pos="50000">
                  <a:schemeClr val="bg1"/>
                </a:gs>
                <a:gs pos="100000">
                  <a:schemeClr val="bg2"/>
                </a:gs>
              </a:gsLst>
              <a:lin ang="18900000" scaled="1"/>
            </a:gradFill>
            <a:ln w="9525">
              <a:noFill/>
              <a:round/>
              <a:headEnd/>
              <a:tailEnd/>
            </a:ln>
          </p:spPr>
          <p:txBody>
            <a:bodyPr/>
            <a:lstStyle/>
            <a:p>
              <a:pPr>
                <a:defRPr/>
              </a:pPr>
              <a:endParaRPr lang="en-US">
                <a:solidFill>
                  <a:srgbClr val="FFFFFF"/>
                </a:solidFill>
                <a:latin typeface="Arial" charset="0"/>
              </a:endParaRPr>
            </a:p>
          </p:txBody>
        </p:sp>
        <p:sp>
          <p:nvSpPr>
            <p:cNvPr id="4101" name="Freeform 5"/>
            <p:cNvSpPr>
              <a:spLocks/>
            </p:cNvSpPr>
            <p:nvPr/>
          </p:nvSpPr>
          <p:spPr bwMode="ltGray">
            <a:xfrm>
              <a:off x="0" y="2735"/>
              <a:ext cx="1745" cy="1577"/>
            </a:xfrm>
            <a:custGeom>
              <a:avLst/>
              <a:gdLst/>
              <a:ahLst/>
              <a:cxnLst>
                <a:cxn ang="0">
                  <a:pos x="1640" y="1377"/>
                </a:cxn>
                <a:cxn ang="0">
                  <a:pos x="1692" y="1479"/>
                </a:cxn>
                <a:cxn ang="0">
                  <a:pos x="1732" y="1577"/>
                </a:cxn>
                <a:cxn ang="0">
                  <a:pos x="1745" y="1577"/>
                </a:cxn>
                <a:cxn ang="0">
                  <a:pos x="1703" y="1469"/>
                </a:cxn>
                <a:cxn ang="0">
                  <a:pos x="1649" y="1367"/>
                </a:cxn>
                <a:cxn ang="0">
                  <a:pos x="1535" y="1157"/>
                </a:cxn>
                <a:cxn ang="0">
                  <a:pos x="1395" y="951"/>
                </a:cxn>
                <a:cxn ang="0">
                  <a:pos x="1236" y="756"/>
                </a:cxn>
                <a:cxn ang="0">
                  <a:pos x="1061" y="582"/>
                </a:cxn>
                <a:cxn ang="0">
                  <a:pos x="876" y="426"/>
                </a:cxn>
                <a:cxn ang="0">
                  <a:pos x="672" y="294"/>
                </a:cxn>
                <a:cxn ang="0">
                  <a:pos x="455" y="174"/>
                </a:cxn>
                <a:cxn ang="0">
                  <a:pos x="234" y="78"/>
                </a:cxn>
                <a:cxn ang="0">
                  <a:pos x="0" y="0"/>
                </a:cxn>
                <a:cxn ang="0">
                  <a:pos x="0" y="12"/>
                </a:cxn>
                <a:cxn ang="0">
                  <a:pos x="222" y="89"/>
                </a:cxn>
                <a:cxn ang="0">
                  <a:pos x="446" y="185"/>
                </a:cxn>
                <a:cxn ang="0">
                  <a:pos x="662" y="305"/>
                </a:cxn>
                <a:cxn ang="0">
                  <a:pos x="866" y="437"/>
                </a:cxn>
                <a:cxn ang="0">
                  <a:pos x="1052" y="593"/>
                </a:cxn>
                <a:cxn ang="0">
                  <a:pos x="1226" y="767"/>
                </a:cxn>
                <a:cxn ang="0">
                  <a:pos x="1385" y="960"/>
                </a:cxn>
                <a:cxn ang="0">
                  <a:pos x="1526" y="1167"/>
                </a:cxn>
                <a:cxn ang="0">
                  <a:pos x="1640" y="1377"/>
                </a:cxn>
              </a:cxnLst>
              <a:rect l="0" t="0" r="r" b="b"/>
              <a:pathLst>
                <a:path w="1745" h="1577">
                  <a:moveTo>
                    <a:pt x="1640" y="1377"/>
                  </a:moveTo>
                  <a:lnTo>
                    <a:pt x="1692" y="1479"/>
                  </a:lnTo>
                  <a:lnTo>
                    <a:pt x="1732" y="1577"/>
                  </a:lnTo>
                  <a:lnTo>
                    <a:pt x="1745" y="1577"/>
                  </a:lnTo>
                  <a:lnTo>
                    <a:pt x="1703" y="1469"/>
                  </a:lnTo>
                  <a:lnTo>
                    <a:pt x="1649" y="1367"/>
                  </a:lnTo>
                  <a:lnTo>
                    <a:pt x="1535" y="1157"/>
                  </a:lnTo>
                  <a:lnTo>
                    <a:pt x="1395" y="951"/>
                  </a:lnTo>
                  <a:lnTo>
                    <a:pt x="1236" y="756"/>
                  </a:lnTo>
                  <a:lnTo>
                    <a:pt x="1061" y="582"/>
                  </a:lnTo>
                  <a:lnTo>
                    <a:pt x="876" y="426"/>
                  </a:lnTo>
                  <a:lnTo>
                    <a:pt x="672" y="294"/>
                  </a:lnTo>
                  <a:lnTo>
                    <a:pt x="455" y="174"/>
                  </a:lnTo>
                  <a:lnTo>
                    <a:pt x="234" y="78"/>
                  </a:lnTo>
                  <a:lnTo>
                    <a:pt x="0" y="0"/>
                  </a:lnTo>
                  <a:lnTo>
                    <a:pt x="0" y="12"/>
                  </a:lnTo>
                  <a:lnTo>
                    <a:pt x="222" y="89"/>
                  </a:lnTo>
                  <a:lnTo>
                    <a:pt x="446" y="185"/>
                  </a:lnTo>
                  <a:lnTo>
                    <a:pt x="662" y="305"/>
                  </a:lnTo>
                  <a:lnTo>
                    <a:pt x="866" y="437"/>
                  </a:lnTo>
                  <a:lnTo>
                    <a:pt x="1052" y="593"/>
                  </a:lnTo>
                  <a:lnTo>
                    <a:pt x="1226" y="767"/>
                  </a:lnTo>
                  <a:lnTo>
                    <a:pt x="1385" y="960"/>
                  </a:lnTo>
                  <a:lnTo>
                    <a:pt x="1526" y="1167"/>
                  </a:lnTo>
                  <a:lnTo>
                    <a:pt x="1640" y="1377"/>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4102" name="Freeform 6"/>
            <p:cNvSpPr>
              <a:spLocks/>
            </p:cNvSpPr>
            <p:nvPr/>
          </p:nvSpPr>
          <p:spPr bwMode="ltGray">
            <a:xfrm>
              <a:off x="0" y="2544"/>
              <a:ext cx="1745" cy="1768"/>
            </a:xfrm>
            <a:custGeom>
              <a:avLst/>
              <a:gdLst/>
              <a:ahLst/>
              <a:cxnLst>
                <a:cxn ang="0">
                  <a:pos x="0" y="0"/>
                </a:cxn>
                <a:cxn ang="0">
                  <a:pos x="0" y="12"/>
                </a:cxn>
                <a:cxn ang="0">
                  <a:pos x="210" y="88"/>
                </a:cxn>
                <a:cxn ang="0">
                  <a:pos x="426" y="190"/>
                </a:cxn>
                <a:cxn ang="0">
                  <a:pos x="630" y="304"/>
                </a:cxn>
                <a:cxn ang="0">
                  <a:pos x="818" y="442"/>
                </a:cxn>
                <a:cxn ang="0">
                  <a:pos x="998" y="592"/>
                </a:cxn>
                <a:cxn ang="0">
                  <a:pos x="1164" y="766"/>
                </a:cxn>
                <a:cxn ang="0">
                  <a:pos x="1310" y="942"/>
                </a:cxn>
                <a:cxn ang="0">
                  <a:pos x="1454" y="1146"/>
                </a:cxn>
                <a:cxn ang="0">
                  <a:pos x="1536" y="1298"/>
                </a:cxn>
                <a:cxn ang="0">
                  <a:pos x="1614" y="1456"/>
                </a:cxn>
                <a:cxn ang="0">
                  <a:pos x="1682" y="1616"/>
                </a:cxn>
                <a:cxn ang="0">
                  <a:pos x="1733" y="1768"/>
                </a:cxn>
                <a:cxn ang="0">
                  <a:pos x="1745" y="1768"/>
                </a:cxn>
                <a:cxn ang="0">
                  <a:pos x="1691" y="1606"/>
                </a:cxn>
                <a:cxn ang="0">
                  <a:pos x="1623" y="1445"/>
                </a:cxn>
                <a:cxn ang="0">
                  <a:pos x="1547" y="1288"/>
                </a:cxn>
                <a:cxn ang="0">
                  <a:pos x="1463" y="1136"/>
                </a:cxn>
                <a:cxn ang="0">
                  <a:pos x="1320" y="932"/>
                </a:cxn>
                <a:cxn ang="0">
                  <a:pos x="1173" y="755"/>
                </a:cxn>
                <a:cxn ang="0">
                  <a:pos x="1008" y="581"/>
                </a:cxn>
                <a:cxn ang="0">
                  <a:pos x="827" y="431"/>
                </a:cxn>
                <a:cxn ang="0">
                  <a:pos x="642" y="293"/>
                </a:cxn>
                <a:cxn ang="0">
                  <a:pos x="437" y="179"/>
                </a:cxn>
                <a:cxn ang="0">
                  <a:pos x="222" y="78"/>
                </a:cxn>
                <a:cxn ang="0">
                  <a:pos x="0" y="0"/>
                </a:cxn>
                <a:cxn ang="0">
                  <a:pos x="0" y="0"/>
                </a:cxn>
              </a:cxnLst>
              <a:rect l="0" t="0" r="r" b="b"/>
              <a:pathLst>
                <a:path w="1745" h="1768">
                  <a:moveTo>
                    <a:pt x="0" y="0"/>
                  </a:moveTo>
                  <a:lnTo>
                    <a:pt x="0" y="12"/>
                  </a:lnTo>
                  <a:lnTo>
                    <a:pt x="210" y="88"/>
                  </a:lnTo>
                  <a:lnTo>
                    <a:pt x="426" y="190"/>
                  </a:lnTo>
                  <a:lnTo>
                    <a:pt x="630" y="304"/>
                  </a:lnTo>
                  <a:lnTo>
                    <a:pt x="818" y="442"/>
                  </a:lnTo>
                  <a:lnTo>
                    <a:pt x="998" y="592"/>
                  </a:lnTo>
                  <a:lnTo>
                    <a:pt x="1164" y="766"/>
                  </a:lnTo>
                  <a:lnTo>
                    <a:pt x="1310" y="942"/>
                  </a:lnTo>
                  <a:lnTo>
                    <a:pt x="1454" y="1146"/>
                  </a:lnTo>
                  <a:lnTo>
                    <a:pt x="1536" y="1298"/>
                  </a:lnTo>
                  <a:lnTo>
                    <a:pt x="1614" y="1456"/>
                  </a:lnTo>
                  <a:lnTo>
                    <a:pt x="1682" y="1616"/>
                  </a:lnTo>
                  <a:lnTo>
                    <a:pt x="1733" y="1768"/>
                  </a:lnTo>
                  <a:lnTo>
                    <a:pt x="1745" y="1768"/>
                  </a:lnTo>
                  <a:lnTo>
                    <a:pt x="1691" y="1606"/>
                  </a:lnTo>
                  <a:lnTo>
                    <a:pt x="1623" y="1445"/>
                  </a:lnTo>
                  <a:lnTo>
                    <a:pt x="1547" y="1288"/>
                  </a:lnTo>
                  <a:lnTo>
                    <a:pt x="1463" y="1136"/>
                  </a:lnTo>
                  <a:lnTo>
                    <a:pt x="1320" y="932"/>
                  </a:lnTo>
                  <a:lnTo>
                    <a:pt x="1173" y="755"/>
                  </a:lnTo>
                  <a:lnTo>
                    <a:pt x="1008" y="581"/>
                  </a:lnTo>
                  <a:lnTo>
                    <a:pt x="827" y="431"/>
                  </a:lnTo>
                  <a:lnTo>
                    <a:pt x="642" y="293"/>
                  </a:lnTo>
                  <a:lnTo>
                    <a:pt x="437" y="179"/>
                  </a:lnTo>
                  <a:lnTo>
                    <a:pt x="222" y="78"/>
                  </a:lnTo>
                  <a:lnTo>
                    <a:pt x="0" y="0"/>
                  </a:lnTo>
                  <a:lnTo>
                    <a:pt x="0" y="0"/>
                  </a:lnTo>
                  <a:close/>
                </a:path>
              </a:pathLst>
            </a:custGeom>
            <a:gradFill rotWithShape="0">
              <a:gsLst>
                <a:gs pos="0">
                  <a:schemeClr val="bg1"/>
                </a:gs>
                <a:gs pos="50000">
                  <a:schemeClr val="bg2"/>
                </a:gs>
                <a:gs pos="100000">
                  <a:schemeClr val="bg1"/>
                </a:gs>
              </a:gsLst>
              <a:lin ang="2700000" scaled="1"/>
            </a:gradFill>
            <a:ln w="9525">
              <a:noFill/>
              <a:round/>
              <a:headEnd/>
              <a:tailEnd/>
            </a:ln>
          </p:spPr>
          <p:txBody>
            <a:bodyPr/>
            <a:lstStyle/>
            <a:p>
              <a:pPr>
                <a:defRPr/>
              </a:pPr>
              <a:endParaRPr lang="en-US">
                <a:solidFill>
                  <a:srgbClr val="FFFFFF"/>
                </a:solidFill>
                <a:latin typeface="Arial" charset="0"/>
              </a:endParaRPr>
            </a:p>
          </p:txBody>
        </p:sp>
        <p:sp>
          <p:nvSpPr>
            <p:cNvPr id="4103" name="Oval 7"/>
            <p:cNvSpPr>
              <a:spLocks noChangeArrowheads="1"/>
            </p:cNvSpPr>
            <p:nvPr/>
          </p:nvSpPr>
          <p:spPr bwMode="ltGray">
            <a:xfrm>
              <a:off x="209" y="2784"/>
              <a:ext cx="86" cy="86"/>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endParaRPr>
            </a:p>
          </p:txBody>
        </p:sp>
        <p:sp>
          <p:nvSpPr>
            <p:cNvPr id="4104" name="Oval 8"/>
            <p:cNvSpPr>
              <a:spLocks noChangeArrowheads="1"/>
            </p:cNvSpPr>
            <p:nvPr/>
          </p:nvSpPr>
          <p:spPr bwMode="ltGray">
            <a:xfrm>
              <a:off x="1536" y="3884"/>
              <a:ext cx="92" cy="92"/>
            </a:xfrm>
            <a:prstGeom prst="ellipse">
              <a:avLst/>
            </a:prstGeom>
            <a:gradFill rotWithShape="0">
              <a:gsLst>
                <a:gs pos="0">
                  <a:schemeClr val="bg2"/>
                </a:gs>
                <a:gs pos="100000">
                  <a:schemeClr val="bg1"/>
                </a:gs>
              </a:gsLst>
              <a:lin ang="2700000" scaled="1"/>
            </a:gradFill>
            <a:ln w="9525">
              <a:noFill/>
              <a:round/>
              <a:headEnd/>
              <a:tailEnd/>
            </a:ln>
            <a:effectLst/>
          </p:spPr>
          <p:txBody>
            <a:bodyPr/>
            <a:lstStyle/>
            <a:p>
              <a:pPr>
                <a:defRPr/>
              </a:pPr>
              <a:endParaRPr lang="en-US">
                <a:solidFill>
                  <a:srgbClr val="FFFFFF"/>
                </a:solidFill>
                <a:latin typeface="Arial" charset="0"/>
              </a:endParaRPr>
            </a:p>
          </p:txBody>
        </p:sp>
        <p:sp>
          <p:nvSpPr>
            <p:cNvPr id="4105" name="Oval 9"/>
            <p:cNvSpPr>
              <a:spLocks noChangeArrowheads="1"/>
            </p:cNvSpPr>
            <p:nvPr/>
          </p:nvSpPr>
          <p:spPr bwMode="ltGray">
            <a:xfrm>
              <a:off x="791" y="2723"/>
              <a:ext cx="121" cy="121"/>
            </a:xfrm>
            <a:prstGeom prst="ellipse">
              <a:avLst/>
            </a:prstGeom>
            <a:gradFill rotWithShape="0">
              <a:gsLst>
                <a:gs pos="0">
                  <a:schemeClr val="bg2"/>
                </a:gs>
                <a:gs pos="100000">
                  <a:schemeClr val="bg1"/>
                </a:gs>
              </a:gsLst>
              <a:lin ang="18900000" scaled="1"/>
            </a:gradFill>
            <a:ln w="9525">
              <a:noFill/>
              <a:round/>
              <a:headEnd/>
              <a:tailEnd/>
            </a:ln>
            <a:effectLst/>
          </p:spPr>
          <p:txBody>
            <a:bodyPr/>
            <a:lstStyle/>
            <a:p>
              <a:pPr>
                <a:defRPr/>
              </a:pPr>
              <a:endParaRPr lang="en-US">
                <a:solidFill>
                  <a:srgbClr val="FFFFFF"/>
                </a:solidFill>
                <a:latin typeface="Arial" charset="0"/>
              </a:endParaRPr>
            </a:p>
          </p:txBody>
        </p:sp>
      </p:grpSp>
      <p:sp>
        <p:nvSpPr>
          <p:cNvPr id="5123" name="Rectangle 10"/>
          <p:cNvSpPr>
            <a:spLocks noGrp="1" noChangeArrowheads="1"/>
          </p:cNvSpPr>
          <p:nvPr>
            <p:ph type="title"/>
          </p:nvPr>
        </p:nvSpPr>
        <p:spPr bwMode="auto">
          <a:xfrm>
            <a:off x="457200" y="277813"/>
            <a:ext cx="8229600" cy="1139825"/>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GB" smtClean="0"/>
              <a:t>Click to edit Master title style</a:t>
            </a:r>
          </a:p>
        </p:txBody>
      </p:sp>
      <p:sp>
        <p:nvSpPr>
          <p:cNvPr id="5124" name="Rectangle 11"/>
          <p:cNvSpPr>
            <a:spLocks noGrp="1" noChangeArrowheads="1"/>
          </p:cNvSpPr>
          <p:nvPr>
            <p:ph type="body" idx="1"/>
          </p:nvPr>
        </p:nvSpPr>
        <p:spPr bwMode="auto">
          <a:xfrm>
            <a:off x="457200" y="1600200"/>
            <a:ext cx="8229600" cy="45307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5" name="Rectangle 12"/>
          <p:cNvSpPr>
            <a:spLocks noGrp="1" noChangeArrowheads="1"/>
          </p:cNvSpPr>
          <p:nvPr>
            <p:ph type="dt" sz="half" idx="2"/>
          </p:nvPr>
        </p:nvSpPr>
        <p:spPr bwMode="auto">
          <a:xfrm>
            <a:off x="457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000">
                <a:solidFill>
                  <a:srgbClr val="FFFFFF"/>
                </a:solidFill>
                <a:effectLst>
                  <a:outerShdw blurRad="38100" dist="38100" dir="2700000" algn="tl">
                    <a:srgbClr val="010199"/>
                  </a:outerShdw>
                </a:effectLst>
              </a:defRPr>
            </a:lvl1pPr>
          </a:lstStyle>
          <a:p>
            <a:pPr>
              <a:defRPr/>
            </a:pPr>
            <a:endParaRPr lang="en-US"/>
          </a:p>
        </p:txBody>
      </p:sp>
      <p:sp>
        <p:nvSpPr>
          <p:cNvPr id="16" name="Rectangle 13"/>
          <p:cNvSpPr>
            <a:spLocks noGrp="1" noChangeArrowheads="1"/>
          </p:cNvSpPr>
          <p:nvPr>
            <p:ph type="ftr" sz="quarter" idx="3"/>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solidFill>
                  <a:srgbClr val="FFFFFF"/>
                </a:solidFill>
                <a:effectLst>
                  <a:outerShdw blurRad="38100" dist="38100" dir="2700000" algn="tl">
                    <a:srgbClr val="010199"/>
                  </a:outerShdw>
                </a:effectLst>
              </a:defRPr>
            </a:lvl1pPr>
          </a:lstStyle>
          <a:p>
            <a:pPr>
              <a:defRPr/>
            </a:pPr>
            <a:endParaRPr lang="en-US"/>
          </a:p>
        </p:txBody>
      </p:sp>
      <p:sp>
        <p:nvSpPr>
          <p:cNvPr id="17" name="Rectangle 14"/>
          <p:cNvSpPr>
            <a:spLocks noGrp="1" noChangeArrowheads="1"/>
          </p:cNvSpPr>
          <p:nvPr>
            <p:ph type="sldNum" sz="quarter" idx="4"/>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solidFill>
                  <a:srgbClr val="FFFFFF"/>
                </a:solidFill>
                <a:effectLst>
                  <a:outerShdw blurRad="38100" dist="38100" dir="2700000" algn="tl">
                    <a:srgbClr val="010199"/>
                  </a:outerShdw>
                </a:effectLst>
              </a:defRPr>
            </a:lvl1pPr>
          </a:lstStyle>
          <a:p>
            <a:pPr>
              <a:defRPr/>
            </a:pPr>
            <a:fld id="{AA4A8497-53AC-496C-99D0-D028D82CA77D}" type="slidenum">
              <a:rPr lang="en-GB"/>
              <a:pPr>
                <a:defRPr/>
              </a:pPr>
              <a:t>‹#›</a:t>
            </a:fld>
            <a:endParaRPr lang="en-GB"/>
          </a:p>
        </p:txBody>
      </p:sp>
    </p:spTree>
  </p:cSld>
  <p:clrMap bg1="dk2" tx1="lt1" bg2="dk1" tx2="lt2" accent1="accent1" accent2="accent2" accent3="accent3" accent4="accent4" accent5="accent5" accent6="accent6" hlink="hlink" folHlink="folHlink"/>
  <p:sldLayoutIdLst>
    <p:sldLayoutId id="2147484327" r:id="rId1"/>
    <p:sldLayoutId id="2147484328" r:id="rId2"/>
    <p:sldLayoutId id="2147484329" r:id="rId3"/>
    <p:sldLayoutId id="2147484330" r:id="rId4"/>
    <p:sldLayoutId id="2147484331" r:id="rId5"/>
    <p:sldLayoutId id="2147484332" r:id="rId6"/>
    <p:sldLayoutId id="2147484333" r:id="rId7"/>
    <p:sldLayoutId id="2147484334" r:id="rId8"/>
    <p:sldLayoutId id="2147484335" r:id="rId9"/>
    <p:sldLayoutId id="2147484336" r:id="rId10"/>
    <p:sldLayoutId id="2147484337"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lr>
          <a:schemeClr val="hlink"/>
        </a:buClr>
        <a:buSzPct val="75000"/>
        <a:buFont typeface="Wingding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2"/>
        </a:buClr>
        <a:buSzPct val="75000"/>
        <a:buFont typeface="Wingdings" pitchFamily="2" charset="2"/>
        <a:buChar char="l"/>
        <a:defRPr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folHlink"/>
        </a:buClr>
        <a:buSzPct val="75000"/>
        <a:buFont typeface="Wingdings" pitchFamily="2" charset="2"/>
        <a:buChar char="l"/>
        <a:defRPr sz="2000">
          <a:solidFill>
            <a:schemeClr val="tx1"/>
          </a:solidFill>
          <a:latin typeface="+mn-lt"/>
        </a:defRPr>
      </a:lvl4pPr>
      <a:lvl5pPr marL="20574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tx1"/>
        </a:buClr>
        <a:buSzPct val="75000"/>
        <a:buFont typeface="Wingdings" pitchFamily="2" charset="2"/>
        <a:buChar char="l"/>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careers.manchester.ac.uk/" TargetMode="External"/><Relationship Id="rId2" Type="http://schemas.openxmlformats.org/officeDocument/2006/relationships/notesSlide" Target="../notesSlides/notesSlide9.xml"/><Relationship Id="rId1" Type="http://schemas.openxmlformats.org/officeDocument/2006/relationships/slideLayout" Target="../slideLayouts/slideLayout4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1.xml"/><Relationship Id="rId1" Type="http://schemas.openxmlformats.org/officeDocument/2006/relationships/audio" Target="../media/audio1.wav"/><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hyperlink" Target="http://www.mysupermarket.co.uk/" TargetMode="External"/><Relationship Id="rId2" Type="http://schemas.openxmlformats.org/officeDocument/2006/relationships/notesSlide" Target="../notesSlides/notesSlide11.xml"/><Relationship Id="rId1" Type="http://schemas.openxmlformats.org/officeDocument/2006/relationships/slideLayout" Target="../slideLayouts/slideLayout4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53.xml"/><Relationship Id="rId1" Type="http://schemas.openxmlformats.org/officeDocument/2006/relationships/audio" Target="../media/audio1.wav"/><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4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skype.com/intl/en-gb" TargetMode="External"/><Relationship Id="rId1" Type="http://schemas.openxmlformats.org/officeDocument/2006/relationships/slideLayout" Target="../slideLayouts/slideLayout37.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42.xml"/><Relationship Id="rId1" Type="http://schemas.openxmlformats.org/officeDocument/2006/relationships/audio" Target="../media/audio1.wav"/><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37.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3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37.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7.xml"/></Relationships>
</file>

<file path=ppt/slides/_rels/slide22.xml.rels><?xml version="1.0" encoding="UTF-8" standalone="yes"?>
<Relationships xmlns="http://schemas.openxmlformats.org/package/2006/relationships"><Relationship Id="rId8" Type="http://schemas.openxmlformats.org/officeDocument/2006/relationships/hyperlink" Target="http://www.sbilondon.com/" TargetMode="External"/><Relationship Id="rId3" Type="http://schemas.openxmlformats.org/officeDocument/2006/relationships/hyperlink" Target="http://www.hsbc.co.uk/" TargetMode="External"/><Relationship Id="rId7" Type="http://schemas.openxmlformats.org/officeDocument/2006/relationships/hyperlink" Target="http://www.bankofchina.com/uk/" TargetMode="External"/><Relationship Id="rId2" Type="http://schemas.openxmlformats.org/officeDocument/2006/relationships/hyperlink" Target="http://www.barclays.com/" TargetMode="External"/><Relationship Id="rId1" Type="http://schemas.openxmlformats.org/officeDocument/2006/relationships/slideLayout" Target="../slideLayouts/slideLayout37.xml"/><Relationship Id="rId6" Type="http://schemas.openxmlformats.org/officeDocument/2006/relationships/hyperlink" Target="http://www.rbs.co.uk/" TargetMode="External"/><Relationship Id="rId5" Type="http://schemas.openxmlformats.org/officeDocument/2006/relationships/hyperlink" Target="http://www.natwest.com/" TargetMode="External"/><Relationship Id="rId4" Type="http://schemas.openxmlformats.org/officeDocument/2006/relationships/hyperlink" Target="http://www.lloydstsbgroup.co.uk/" TargetMode="External"/><Relationship Id="rId9" Type="http://schemas.openxmlformats.org/officeDocument/2006/relationships/image" Target="../media/image1.png"/></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7.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2.xml"/><Relationship Id="rId1" Type="http://schemas.openxmlformats.org/officeDocument/2006/relationships/audio" Target="../media/audio1.wav"/><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7.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1.xml"/><Relationship Id="rId1" Type="http://schemas.openxmlformats.org/officeDocument/2006/relationships/audio" Target="../media/audio1.wav"/><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7.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37.xml"/></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3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3.xml"/></Relationships>
</file>

<file path=ppt/slides/_rels/slide30.xml.rels><?xml version="1.0" encoding="UTF-8" standalone="yes"?>
<Relationships xmlns="http://schemas.openxmlformats.org/package/2006/relationships"><Relationship Id="rId3" Type="http://schemas.openxmlformats.org/officeDocument/2006/relationships/hyperlink" Target="http://www.ukstudentlife.com/Life/Money.htm" TargetMode="External"/><Relationship Id="rId2" Type="http://schemas.openxmlformats.org/officeDocument/2006/relationships/notesSlide" Target="../notesSlides/notesSlide22.xml"/><Relationship Id="rId1" Type="http://schemas.openxmlformats.org/officeDocument/2006/relationships/slideLayout" Target="../slideLayouts/slideLayout37.xml"/><Relationship Id="rId6" Type="http://schemas.openxmlformats.org/officeDocument/2006/relationships/image" Target="../media/image1.png"/><Relationship Id="rId5" Type="http://schemas.openxmlformats.org/officeDocument/2006/relationships/hyperlink" Target="http://www.moneyextra.com/compare/current" TargetMode="External"/><Relationship Id="rId4" Type="http://schemas.openxmlformats.org/officeDocument/2006/relationships/hyperlink" Target="http://www.xe.com/"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www.ukcisa.org.uk/student/information_sheets.php" TargetMode="External"/><Relationship Id="rId7" Type="http://schemas.openxmlformats.org/officeDocument/2006/relationships/image" Target="../media/image1.png"/><Relationship Id="rId2" Type="http://schemas.openxmlformats.org/officeDocument/2006/relationships/hyperlink" Target="http://www.studentcalculator.org.uk/international" TargetMode="External"/><Relationship Id="rId1" Type="http://schemas.openxmlformats.org/officeDocument/2006/relationships/slideLayout" Target="../slideLayouts/slideLayout37.xml"/><Relationship Id="rId6" Type="http://schemas.openxmlformats.org/officeDocument/2006/relationships/hyperlink" Target="http://www.studentnet.manchester.ac.uk/crucial-guide" TargetMode="External"/><Relationship Id="rId5" Type="http://schemas.openxmlformats.org/officeDocument/2006/relationships/hyperlink" Target="http://www.skype.com/intl/en-gb" TargetMode="External"/><Relationship Id="rId4" Type="http://schemas.openxmlformats.org/officeDocument/2006/relationships/hyperlink" Target="http://www.nus.org.uk/"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nchester.ac.uk/international/orientation" TargetMode="External"/><Relationship Id="rId1" Type="http://schemas.openxmlformats.org/officeDocument/2006/relationships/slideLayout" Target="../slideLayouts/slideLayout37.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53.xml"/><Relationship Id="rId1" Type="http://schemas.openxmlformats.org/officeDocument/2006/relationships/audio" Target="../media/audio1.wav"/><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3" Type="http://schemas.openxmlformats.org/officeDocument/2006/relationships/hyperlink" Target="http://www.studentcalculator.org.uk/international" TargetMode="External"/><Relationship Id="rId2" Type="http://schemas.openxmlformats.org/officeDocument/2006/relationships/notesSlide" Target="../notesSlides/notesSlide5.xml"/><Relationship Id="rId1" Type="http://schemas.openxmlformats.org/officeDocument/2006/relationships/slideLayout" Target="../slideLayouts/slideLayout37.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37.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1.xml"/><Relationship Id="rId1" Type="http://schemas.openxmlformats.org/officeDocument/2006/relationships/audio" Target="../media/audio1.wav"/><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1116013" y="836613"/>
            <a:ext cx="6913562" cy="1470025"/>
          </a:xfrm>
        </p:spPr>
        <p:txBody>
          <a:bodyPr/>
          <a:lstStyle/>
          <a:p>
            <a:pPr algn="ctr" eaLnBrk="1" hangingPunct="1"/>
            <a:r>
              <a:rPr lang="en-GB" sz="5000" smtClean="0">
                <a:latin typeface="TheSans B5 Plain" pitchFamily="34" charset="0"/>
              </a:rPr>
              <a:t>Your Money and Banking </a:t>
            </a:r>
          </a:p>
        </p:txBody>
      </p:sp>
      <p:sp>
        <p:nvSpPr>
          <p:cNvPr id="27651" name="Rectangle 3"/>
          <p:cNvSpPr>
            <a:spLocks noGrp="1" noChangeArrowheads="1"/>
          </p:cNvSpPr>
          <p:nvPr>
            <p:ph type="subTitle" idx="1"/>
          </p:nvPr>
        </p:nvSpPr>
        <p:spPr>
          <a:xfrm>
            <a:off x="1116013" y="2420938"/>
            <a:ext cx="7200900" cy="3887787"/>
          </a:xfrm>
        </p:spPr>
        <p:txBody>
          <a:bodyPr/>
          <a:lstStyle/>
          <a:p>
            <a:pPr algn="l" eaLnBrk="1" hangingPunct="1"/>
            <a:endParaRPr lang="en-GB" b="1" smtClean="0"/>
          </a:p>
          <a:p>
            <a:pPr algn="l" eaLnBrk="1" hangingPunct="1"/>
            <a:r>
              <a:rPr lang="en-GB" b="1" smtClean="0"/>
              <a:t>Patrick Ryan</a:t>
            </a:r>
          </a:p>
          <a:p>
            <a:pPr algn="l" eaLnBrk="1" hangingPunct="1"/>
            <a:r>
              <a:rPr lang="en-GB" smtClean="0"/>
              <a:t>Student Funding Team Leader</a:t>
            </a:r>
          </a:p>
          <a:p>
            <a:pPr algn="l" eaLnBrk="1" hangingPunct="1"/>
            <a:endParaRPr lang="en-GB" b="1" smtClean="0"/>
          </a:p>
          <a:p>
            <a:pPr algn="l" eaLnBrk="1" hangingPunct="1"/>
            <a:r>
              <a:rPr lang="en-GB" b="1" smtClean="0"/>
              <a:t>Alex Gaskill </a:t>
            </a:r>
          </a:p>
          <a:p>
            <a:pPr algn="l" eaLnBrk="1" hangingPunct="1"/>
            <a:r>
              <a:rPr lang="en-GB" smtClean="0"/>
              <a:t>Scholarships and Bursaries Officer </a:t>
            </a:r>
          </a:p>
          <a:p>
            <a:pPr algn="l" eaLnBrk="1" hangingPunct="1"/>
            <a:endParaRPr lang="en-GB" smtClean="0"/>
          </a:p>
          <a:p>
            <a:pPr algn="l" eaLnBrk="1" hangingPunct="1"/>
            <a:endParaRPr lang="en-GB" smtClean="0"/>
          </a:p>
          <a:p>
            <a:pPr algn="l" eaLnBrk="1" hangingPunct="1"/>
            <a:endParaRPr lang="en-GB" smtClean="0"/>
          </a:p>
          <a:p>
            <a:pPr algn="l" eaLnBrk="1" hangingPunct="1"/>
            <a:endParaRPr lang="en-GB" sz="3200" smtClean="0"/>
          </a:p>
          <a:p>
            <a:pPr algn="l" eaLnBrk="1" hangingPunct="1"/>
            <a:endParaRPr lang="en-GB" sz="3200" smtClean="0"/>
          </a:p>
        </p:txBody>
      </p:sp>
      <p:pic>
        <p:nvPicPr>
          <p:cNvPr id="27652"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ctrTitle" idx="4294967295"/>
          </p:nvPr>
        </p:nvSpPr>
        <p:spPr>
          <a:xfrm>
            <a:off x="900113" y="620713"/>
            <a:ext cx="6913562" cy="1152525"/>
          </a:xfrm>
        </p:spPr>
        <p:txBody>
          <a:bodyPr/>
          <a:lstStyle/>
          <a:p>
            <a:pPr algn="ctr" eaLnBrk="1" hangingPunct="1"/>
            <a:r>
              <a:rPr lang="en-GB" sz="4000" smtClean="0">
                <a:latin typeface="TheSans B5 Plain" pitchFamily="34" charset="0"/>
              </a:rPr>
              <a:t>Balancing your budget</a:t>
            </a:r>
          </a:p>
        </p:txBody>
      </p:sp>
      <p:sp>
        <p:nvSpPr>
          <p:cNvPr id="46083" name="Rectangle 3"/>
          <p:cNvSpPr>
            <a:spLocks noGrp="1" noChangeArrowheads="1"/>
          </p:cNvSpPr>
          <p:nvPr>
            <p:ph type="subTitle" idx="4294967295"/>
          </p:nvPr>
        </p:nvSpPr>
        <p:spPr>
          <a:xfrm>
            <a:off x="900113" y="1989138"/>
            <a:ext cx="8280400" cy="4608512"/>
          </a:xfrm>
        </p:spPr>
        <p:txBody>
          <a:bodyPr/>
          <a:lstStyle/>
          <a:p>
            <a:pPr marL="0" indent="0" eaLnBrk="1" hangingPunct="1">
              <a:buFontTx/>
              <a:buNone/>
              <a:defRPr/>
            </a:pPr>
            <a:r>
              <a:rPr lang="en-US" sz="3000" dirty="0" smtClean="0">
                <a:latin typeface="Arial" pitchFamily="34" charset="0"/>
              </a:rPr>
              <a:t>During first few weeks keep receipts and work out exactly how much you are spending. Work out as soon as possible if you need to make cutbacks.</a:t>
            </a:r>
          </a:p>
          <a:p>
            <a:pPr marL="0" indent="0" eaLnBrk="1" hangingPunct="1">
              <a:buFontTx/>
              <a:buNone/>
              <a:defRPr/>
            </a:pPr>
            <a:endParaRPr lang="en-US" sz="3000" dirty="0" smtClean="0">
              <a:latin typeface="Arial" pitchFamily="34" charset="0"/>
            </a:endParaRPr>
          </a:p>
          <a:p>
            <a:pPr marL="0" indent="0" eaLnBrk="1" hangingPunct="1">
              <a:buFontTx/>
              <a:buNone/>
              <a:defRPr/>
            </a:pPr>
            <a:r>
              <a:rPr lang="en-US" sz="3000" dirty="0" smtClean="0">
                <a:latin typeface="Arial" pitchFamily="34" charset="0"/>
              </a:rPr>
              <a:t>Consider part time work. The University’s Careers Service can offer help and advice on getting part time work, visit </a:t>
            </a:r>
            <a:r>
              <a:rPr lang="en-US" sz="3000" dirty="0" smtClean="0">
                <a:solidFill>
                  <a:schemeClr val="accent3"/>
                </a:solidFill>
                <a:latin typeface="Arial" pitchFamily="34" charset="0"/>
                <a:hlinkClick r:id="rId3"/>
              </a:rPr>
              <a:t>www.careers.manchester.ac.uk</a:t>
            </a:r>
            <a:endParaRPr lang="en-GB" sz="3000" b="1" dirty="0" smtClean="0">
              <a:solidFill>
                <a:schemeClr val="accent3"/>
              </a:solidFill>
            </a:endParaRPr>
          </a:p>
          <a:p>
            <a:pPr marL="0" indent="0" eaLnBrk="1" hangingPunct="1">
              <a:buFontTx/>
              <a:buNone/>
              <a:defRPr/>
            </a:pPr>
            <a:r>
              <a:rPr lang="en-GB" dirty="0" smtClean="0"/>
              <a:t/>
            </a:r>
            <a:br>
              <a:rPr lang="en-GB" dirty="0" smtClean="0"/>
            </a:br>
            <a:r>
              <a:rPr lang="en-GB" dirty="0" smtClean="0"/>
              <a:t/>
            </a:r>
            <a:br>
              <a:rPr lang="en-GB" dirty="0" smtClean="0"/>
            </a:br>
            <a:r>
              <a:rPr lang="en-GB" dirty="0" smtClean="0"/>
              <a:t/>
            </a:r>
            <a:br>
              <a:rPr lang="en-GB" dirty="0" smtClean="0"/>
            </a:br>
            <a:endParaRPr lang="en-GB" dirty="0" smtClean="0"/>
          </a:p>
          <a:p>
            <a:pPr marL="0" indent="0" eaLnBrk="1" hangingPunct="1">
              <a:buFontTx/>
              <a:buNone/>
              <a:defRPr/>
            </a:pPr>
            <a:endParaRPr lang="en-GB" dirty="0" smtClean="0"/>
          </a:p>
          <a:p>
            <a:pPr marL="0" indent="0" eaLnBrk="1" hangingPunct="1">
              <a:buFontTx/>
              <a:buNone/>
              <a:defRPr/>
            </a:pPr>
            <a:endParaRPr lang="en-GB" dirty="0" smtClean="0"/>
          </a:p>
          <a:p>
            <a:pPr marL="0" indent="0" eaLnBrk="1" hangingPunct="1">
              <a:buFontTx/>
              <a:buNone/>
              <a:defRPr/>
            </a:pPr>
            <a:endParaRPr lang="en-GB" sz="3200" dirty="0" smtClean="0"/>
          </a:p>
          <a:p>
            <a:pPr marL="0" indent="0" eaLnBrk="1" hangingPunct="1">
              <a:buFontTx/>
              <a:buNone/>
              <a:defRPr/>
            </a:pPr>
            <a:endParaRPr lang="en-GB" sz="3200" dirty="0" smtClean="0"/>
          </a:p>
        </p:txBody>
      </p:sp>
      <p:pic>
        <p:nvPicPr>
          <p:cNvPr id="36868" name="Picture 4" descr="TUOM_2SPE_TY_NEG_U_cropped_300"/>
          <p:cNvPicPr>
            <a:picLocks noChangeAspect="1" noChangeArrowheads="1"/>
          </p:cNvPicPr>
          <p:nvPr/>
        </p:nvPicPr>
        <p:blipFill>
          <a:blip r:embed="rId4"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60">
            <a:hlinkClick r:id="" action="ppaction://media"/>
          </p:cNvPr>
          <p:cNvPicPr>
            <a:picLocks noRot="1" noChangeAspect="1" noChangeArrowheads="1"/>
          </p:cNvPicPr>
          <p:nvPr>
            <a:wavAudioFile r:embed="rId1" name="ding3xs.wav"/>
          </p:nvPr>
        </p:nvPicPr>
        <p:blipFill>
          <a:blip r:embed="rId4" cstate="print"/>
          <a:srcRect/>
          <a:stretch>
            <a:fillRect/>
          </a:stretch>
        </p:blipFill>
        <p:spPr bwMode="auto">
          <a:xfrm>
            <a:off x="250825" y="3933825"/>
            <a:ext cx="304800" cy="304800"/>
          </a:xfrm>
          <a:prstGeom prst="rect">
            <a:avLst/>
          </a:prstGeom>
          <a:noFill/>
          <a:ln w="9525">
            <a:noFill/>
            <a:miter lim="800000"/>
            <a:headEnd/>
            <a:tailEnd/>
          </a:ln>
        </p:spPr>
      </p:pic>
      <p:sp>
        <p:nvSpPr>
          <p:cNvPr id="4116" name="Line 35"/>
          <p:cNvSpPr>
            <a:spLocks noChangeShapeType="1"/>
          </p:cNvSpPr>
          <p:nvPr/>
        </p:nvSpPr>
        <p:spPr bwMode="auto">
          <a:xfrm flipH="1">
            <a:off x="0" y="5734050"/>
            <a:ext cx="395288" cy="0"/>
          </a:xfrm>
          <a:prstGeom prst="line">
            <a:avLst/>
          </a:prstGeom>
          <a:noFill/>
          <a:ln w="38100">
            <a:solidFill>
              <a:srgbClr val="0000FF"/>
            </a:solidFill>
            <a:round/>
            <a:headEnd/>
            <a:tailEnd/>
          </a:ln>
        </p:spPr>
        <p:txBody>
          <a:bodyPr/>
          <a:lstStyle/>
          <a:p>
            <a:endParaRPr lang="en-GB"/>
          </a:p>
        </p:txBody>
      </p:sp>
      <p:sp>
        <p:nvSpPr>
          <p:cNvPr id="4118" name="Line 37"/>
          <p:cNvSpPr>
            <a:spLocks noChangeShapeType="1"/>
          </p:cNvSpPr>
          <p:nvPr/>
        </p:nvSpPr>
        <p:spPr bwMode="auto">
          <a:xfrm flipH="1">
            <a:off x="8785225" y="5734050"/>
            <a:ext cx="395288" cy="0"/>
          </a:xfrm>
          <a:prstGeom prst="line">
            <a:avLst/>
          </a:prstGeom>
          <a:noFill/>
          <a:ln w="38100">
            <a:solidFill>
              <a:srgbClr val="0000FF"/>
            </a:solidFill>
            <a:round/>
            <a:headEnd/>
            <a:tailEnd/>
          </a:ln>
        </p:spPr>
        <p:txBody>
          <a:bodyPr/>
          <a:lstStyle/>
          <a:p>
            <a:endParaRPr lang="en-GB"/>
          </a:p>
        </p:txBody>
      </p:sp>
      <p:sp>
        <p:nvSpPr>
          <p:cNvPr id="4120" name="Line 39"/>
          <p:cNvSpPr>
            <a:spLocks noChangeShapeType="1"/>
          </p:cNvSpPr>
          <p:nvPr/>
        </p:nvSpPr>
        <p:spPr bwMode="auto">
          <a:xfrm flipH="1">
            <a:off x="4465638" y="5734050"/>
            <a:ext cx="322262" cy="0"/>
          </a:xfrm>
          <a:prstGeom prst="line">
            <a:avLst/>
          </a:prstGeom>
          <a:noFill/>
          <a:ln w="38100">
            <a:solidFill>
              <a:srgbClr val="0000FF"/>
            </a:solidFill>
            <a:round/>
            <a:headEnd/>
            <a:tailEnd/>
          </a:ln>
        </p:spPr>
        <p:txBody>
          <a:bodyPr/>
          <a:lstStyle/>
          <a:p>
            <a:endParaRPr lang="en-GB"/>
          </a:p>
        </p:txBody>
      </p:sp>
      <p:sp>
        <p:nvSpPr>
          <p:cNvPr id="37894" name="Text Box 5"/>
          <p:cNvSpPr txBox="1">
            <a:spLocks noChangeArrowheads="1"/>
          </p:cNvSpPr>
          <p:nvPr/>
        </p:nvSpPr>
        <p:spPr bwMode="auto">
          <a:xfrm>
            <a:off x="250825" y="236538"/>
            <a:ext cx="1133475" cy="457200"/>
          </a:xfrm>
          <a:prstGeom prst="rect">
            <a:avLst/>
          </a:prstGeom>
          <a:noFill/>
          <a:ln w="9525">
            <a:noFill/>
            <a:miter lim="800000"/>
            <a:headEnd/>
            <a:tailEnd/>
          </a:ln>
        </p:spPr>
        <p:txBody>
          <a:bodyPr wrap="none">
            <a:spAutoFit/>
          </a:bodyPr>
          <a:lstStyle/>
          <a:p>
            <a:r>
              <a:rPr lang="en-GB" sz="2400" b="1">
                <a:solidFill>
                  <a:srgbClr val="FFFFFF"/>
                </a:solidFill>
              </a:rPr>
              <a:t>50 : 50</a:t>
            </a:r>
          </a:p>
        </p:txBody>
      </p:sp>
      <p:sp>
        <p:nvSpPr>
          <p:cNvPr id="37895" name="Oval 7"/>
          <p:cNvSpPr>
            <a:spLocks noChangeArrowheads="1"/>
          </p:cNvSpPr>
          <p:nvPr/>
        </p:nvSpPr>
        <p:spPr bwMode="auto">
          <a:xfrm>
            <a:off x="107950" y="1846263"/>
            <a:ext cx="1368425" cy="719137"/>
          </a:xfrm>
          <a:prstGeom prst="ellipse">
            <a:avLst/>
          </a:prstGeom>
          <a:noFill/>
          <a:ln w="57150">
            <a:solidFill>
              <a:srgbClr val="0000FF"/>
            </a:solidFill>
            <a:round/>
            <a:headEnd/>
            <a:tailEnd/>
          </a:ln>
        </p:spPr>
        <p:txBody>
          <a:bodyPr wrap="none" anchor="ctr"/>
          <a:lstStyle/>
          <a:p>
            <a:endParaRPr lang="en-GB">
              <a:solidFill>
                <a:srgbClr val="FFFFFF"/>
              </a:solidFill>
            </a:endParaRPr>
          </a:p>
        </p:txBody>
      </p:sp>
      <p:sp>
        <p:nvSpPr>
          <p:cNvPr id="37896" name="AutoShape 9"/>
          <p:cNvSpPr>
            <a:spLocks noChangeArrowheads="1"/>
          </p:cNvSpPr>
          <p:nvPr/>
        </p:nvSpPr>
        <p:spPr bwMode="auto">
          <a:xfrm>
            <a:off x="0" y="3500438"/>
            <a:ext cx="9144000" cy="1223962"/>
          </a:xfrm>
          <a:prstGeom prst="hexagon">
            <a:avLst>
              <a:gd name="adj" fmla="val 76680"/>
              <a:gd name="vf" fmla="val 115470"/>
            </a:avLst>
          </a:prstGeom>
          <a:solidFill>
            <a:schemeClr val="bg1"/>
          </a:solidFill>
          <a:ln w="38100">
            <a:solidFill>
              <a:srgbClr val="0000FF"/>
            </a:solidFill>
            <a:miter lim="800000"/>
            <a:headEnd/>
            <a:tailEnd/>
          </a:ln>
        </p:spPr>
        <p:txBody>
          <a:bodyPr wrap="none" anchor="ctr"/>
          <a:lstStyle/>
          <a:p>
            <a:pPr algn="ctr"/>
            <a:r>
              <a:rPr lang="en-GB" sz="2000">
                <a:solidFill>
                  <a:srgbClr val="FFFFFF"/>
                </a:solidFill>
              </a:rPr>
              <a:t>Going to a major supermarket is always the cheapest way of shopping?</a:t>
            </a:r>
          </a:p>
        </p:txBody>
      </p:sp>
      <p:sp>
        <p:nvSpPr>
          <p:cNvPr id="37897" name="Text Box 11"/>
          <p:cNvSpPr txBox="1">
            <a:spLocks noChangeArrowheads="1"/>
          </p:cNvSpPr>
          <p:nvPr/>
        </p:nvSpPr>
        <p:spPr bwMode="auto">
          <a:xfrm rot="-1911335">
            <a:off x="544513" y="838200"/>
            <a:ext cx="539750" cy="976313"/>
          </a:xfrm>
          <a:prstGeom prst="rect">
            <a:avLst/>
          </a:prstGeom>
          <a:noFill/>
          <a:ln w="9525">
            <a:noFill/>
            <a:miter lim="800000"/>
            <a:headEnd/>
            <a:tailEnd/>
          </a:ln>
        </p:spPr>
        <p:txBody>
          <a:bodyPr wrap="none">
            <a:spAutoFit/>
          </a:bodyPr>
          <a:lstStyle/>
          <a:p>
            <a:r>
              <a:rPr lang="en-GB" sz="5800">
                <a:solidFill>
                  <a:srgbClr val="FFFFFF"/>
                </a:solidFill>
                <a:sym typeface="Wingdings 2" pitchFamily="18" charset="2"/>
              </a:rPr>
              <a:t></a:t>
            </a:r>
            <a:endParaRPr lang="en-GB" sz="5800">
              <a:solidFill>
                <a:srgbClr val="FFFFFF"/>
              </a:solidFill>
            </a:endParaRPr>
          </a:p>
        </p:txBody>
      </p:sp>
      <p:sp>
        <p:nvSpPr>
          <p:cNvPr id="37898" name="Line 13"/>
          <p:cNvSpPr>
            <a:spLocks noChangeShapeType="1"/>
          </p:cNvSpPr>
          <p:nvPr/>
        </p:nvSpPr>
        <p:spPr bwMode="auto">
          <a:xfrm flipH="1">
            <a:off x="0" y="4797425"/>
            <a:ext cx="395288" cy="0"/>
          </a:xfrm>
          <a:prstGeom prst="line">
            <a:avLst/>
          </a:prstGeom>
          <a:noFill/>
          <a:ln w="38100">
            <a:solidFill>
              <a:srgbClr val="0000FF"/>
            </a:solidFill>
            <a:round/>
            <a:headEnd/>
            <a:tailEnd/>
          </a:ln>
        </p:spPr>
        <p:txBody>
          <a:bodyPr/>
          <a:lstStyle/>
          <a:p>
            <a:endParaRPr lang="en-GB"/>
          </a:p>
        </p:txBody>
      </p:sp>
      <p:sp>
        <p:nvSpPr>
          <p:cNvPr id="37899" name="Line 15"/>
          <p:cNvSpPr>
            <a:spLocks noChangeShapeType="1"/>
          </p:cNvSpPr>
          <p:nvPr/>
        </p:nvSpPr>
        <p:spPr bwMode="auto">
          <a:xfrm flipH="1">
            <a:off x="8748713" y="4797425"/>
            <a:ext cx="431800" cy="0"/>
          </a:xfrm>
          <a:prstGeom prst="line">
            <a:avLst/>
          </a:prstGeom>
          <a:noFill/>
          <a:ln w="38100">
            <a:solidFill>
              <a:srgbClr val="0000FF"/>
            </a:solidFill>
            <a:round/>
            <a:headEnd/>
            <a:tailEnd/>
          </a:ln>
        </p:spPr>
        <p:txBody>
          <a:bodyPr/>
          <a:lstStyle/>
          <a:p>
            <a:endParaRPr lang="en-GB"/>
          </a:p>
        </p:txBody>
      </p:sp>
      <p:sp>
        <p:nvSpPr>
          <p:cNvPr id="37900" name="AutoShape 21"/>
          <p:cNvSpPr>
            <a:spLocks noChangeArrowheads="1"/>
          </p:cNvSpPr>
          <p:nvPr/>
        </p:nvSpPr>
        <p:spPr bwMode="auto">
          <a:xfrm rot="5400000">
            <a:off x="323850" y="2112963"/>
            <a:ext cx="304800" cy="304800"/>
          </a:xfrm>
          <a:prstGeom prst="flowChartDisplay">
            <a:avLst/>
          </a:prstGeom>
          <a:noFill/>
          <a:ln w="38100">
            <a:solidFill>
              <a:schemeClr val="tx1"/>
            </a:solidFill>
            <a:miter lim="800000"/>
            <a:headEnd/>
            <a:tailEnd/>
          </a:ln>
        </p:spPr>
        <p:txBody>
          <a:bodyPr wrap="none" anchor="ctr"/>
          <a:lstStyle/>
          <a:p>
            <a:endParaRPr lang="en-GB">
              <a:solidFill>
                <a:srgbClr val="FFFFFF"/>
              </a:solidFill>
            </a:endParaRPr>
          </a:p>
        </p:txBody>
      </p:sp>
      <p:sp>
        <p:nvSpPr>
          <p:cNvPr id="37901" name="Oval 22"/>
          <p:cNvSpPr>
            <a:spLocks noChangeArrowheads="1"/>
          </p:cNvSpPr>
          <p:nvPr/>
        </p:nvSpPr>
        <p:spPr bwMode="auto">
          <a:xfrm>
            <a:off x="400050" y="1960563"/>
            <a:ext cx="152400" cy="152400"/>
          </a:xfrm>
          <a:prstGeom prst="ellipse">
            <a:avLst/>
          </a:prstGeom>
          <a:noFill/>
          <a:ln w="38100">
            <a:solidFill>
              <a:schemeClr val="tx1"/>
            </a:solidFill>
            <a:round/>
            <a:headEnd/>
            <a:tailEnd/>
          </a:ln>
        </p:spPr>
        <p:txBody>
          <a:bodyPr wrap="none" anchor="ctr"/>
          <a:lstStyle/>
          <a:p>
            <a:endParaRPr lang="en-GB">
              <a:solidFill>
                <a:srgbClr val="FFFFFF"/>
              </a:solidFill>
            </a:endParaRPr>
          </a:p>
        </p:txBody>
      </p:sp>
      <p:sp>
        <p:nvSpPr>
          <p:cNvPr id="37902" name="AutoShape 23"/>
          <p:cNvSpPr>
            <a:spLocks noChangeArrowheads="1"/>
          </p:cNvSpPr>
          <p:nvPr/>
        </p:nvSpPr>
        <p:spPr bwMode="auto">
          <a:xfrm rot="5400000">
            <a:off x="628650" y="2189163"/>
            <a:ext cx="304800" cy="304800"/>
          </a:xfrm>
          <a:prstGeom prst="flowChartDisplay">
            <a:avLst/>
          </a:prstGeom>
          <a:noFill/>
          <a:ln w="38100">
            <a:solidFill>
              <a:schemeClr val="tx1"/>
            </a:solidFill>
            <a:miter lim="800000"/>
            <a:headEnd/>
            <a:tailEnd/>
          </a:ln>
        </p:spPr>
        <p:txBody>
          <a:bodyPr wrap="none" anchor="ctr"/>
          <a:lstStyle/>
          <a:p>
            <a:endParaRPr lang="en-GB">
              <a:solidFill>
                <a:srgbClr val="FFFFFF"/>
              </a:solidFill>
            </a:endParaRPr>
          </a:p>
        </p:txBody>
      </p:sp>
      <p:sp>
        <p:nvSpPr>
          <p:cNvPr id="37903" name="Oval 24"/>
          <p:cNvSpPr>
            <a:spLocks noChangeArrowheads="1"/>
          </p:cNvSpPr>
          <p:nvPr/>
        </p:nvSpPr>
        <p:spPr bwMode="auto">
          <a:xfrm>
            <a:off x="704850" y="2036763"/>
            <a:ext cx="152400" cy="152400"/>
          </a:xfrm>
          <a:prstGeom prst="ellipse">
            <a:avLst/>
          </a:prstGeom>
          <a:noFill/>
          <a:ln w="38100">
            <a:solidFill>
              <a:schemeClr val="tx1"/>
            </a:solidFill>
            <a:round/>
            <a:headEnd/>
            <a:tailEnd/>
          </a:ln>
        </p:spPr>
        <p:txBody>
          <a:bodyPr wrap="none" anchor="ctr"/>
          <a:lstStyle/>
          <a:p>
            <a:endParaRPr lang="en-GB">
              <a:solidFill>
                <a:srgbClr val="FFFFFF"/>
              </a:solidFill>
            </a:endParaRPr>
          </a:p>
        </p:txBody>
      </p:sp>
      <p:sp>
        <p:nvSpPr>
          <p:cNvPr id="37904" name="AutoShape 25"/>
          <p:cNvSpPr>
            <a:spLocks noChangeArrowheads="1"/>
          </p:cNvSpPr>
          <p:nvPr/>
        </p:nvSpPr>
        <p:spPr bwMode="auto">
          <a:xfrm rot="5400000">
            <a:off x="933450" y="2112963"/>
            <a:ext cx="304800" cy="304800"/>
          </a:xfrm>
          <a:prstGeom prst="flowChartDisplay">
            <a:avLst/>
          </a:prstGeom>
          <a:noFill/>
          <a:ln w="38100">
            <a:solidFill>
              <a:schemeClr val="tx1"/>
            </a:solidFill>
            <a:miter lim="800000"/>
            <a:headEnd/>
            <a:tailEnd/>
          </a:ln>
        </p:spPr>
        <p:txBody>
          <a:bodyPr wrap="none" anchor="ctr"/>
          <a:lstStyle/>
          <a:p>
            <a:endParaRPr lang="en-GB">
              <a:solidFill>
                <a:srgbClr val="FFFFFF"/>
              </a:solidFill>
            </a:endParaRPr>
          </a:p>
        </p:txBody>
      </p:sp>
      <p:sp>
        <p:nvSpPr>
          <p:cNvPr id="37905" name="Oval 26"/>
          <p:cNvSpPr>
            <a:spLocks noChangeArrowheads="1"/>
          </p:cNvSpPr>
          <p:nvPr/>
        </p:nvSpPr>
        <p:spPr bwMode="auto">
          <a:xfrm>
            <a:off x="1009650" y="1960563"/>
            <a:ext cx="152400" cy="152400"/>
          </a:xfrm>
          <a:prstGeom prst="ellipse">
            <a:avLst/>
          </a:prstGeom>
          <a:noFill/>
          <a:ln w="38100">
            <a:solidFill>
              <a:schemeClr val="tx1"/>
            </a:solidFill>
            <a:round/>
            <a:headEnd/>
            <a:tailEnd/>
          </a:ln>
        </p:spPr>
        <p:txBody>
          <a:bodyPr wrap="none" anchor="ctr"/>
          <a:lstStyle/>
          <a:p>
            <a:endParaRPr lang="en-GB">
              <a:solidFill>
                <a:srgbClr val="FFFFFF"/>
              </a:solidFill>
            </a:endParaRPr>
          </a:p>
        </p:txBody>
      </p:sp>
      <p:sp>
        <p:nvSpPr>
          <p:cNvPr id="37906" name="Oval 27"/>
          <p:cNvSpPr>
            <a:spLocks noChangeArrowheads="1"/>
          </p:cNvSpPr>
          <p:nvPr/>
        </p:nvSpPr>
        <p:spPr bwMode="auto">
          <a:xfrm>
            <a:off x="107950" y="982663"/>
            <a:ext cx="1368425" cy="719137"/>
          </a:xfrm>
          <a:prstGeom prst="ellipse">
            <a:avLst/>
          </a:prstGeom>
          <a:noFill/>
          <a:ln w="57150">
            <a:solidFill>
              <a:srgbClr val="0000FF"/>
            </a:solidFill>
            <a:round/>
            <a:headEnd/>
            <a:tailEnd/>
          </a:ln>
        </p:spPr>
        <p:txBody>
          <a:bodyPr wrap="none" anchor="ctr"/>
          <a:lstStyle/>
          <a:p>
            <a:endParaRPr lang="en-GB">
              <a:solidFill>
                <a:srgbClr val="FFFFFF"/>
              </a:solidFill>
            </a:endParaRPr>
          </a:p>
        </p:txBody>
      </p:sp>
      <p:sp>
        <p:nvSpPr>
          <p:cNvPr id="37907" name="Oval 28"/>
          <p:cNvSpPr>
            <a:spLocks noChangeArrowheads="1"/>
          </p:cNvSpPr>
          <p:nvPr/>
        </p:nvSpPr>
        <p:spPr bwMode="auto">
          <a:xfrm>
            <a:off x="107950" y="117475"/>
            <a:ext cx="1368425" cy="719138"/>
          </a:xfrm>
          <a:prstGeom prst="ellipse">
            <a:avLst/>
          </a:prstGeom>
          <a:noFill/>
          <a:ln w="57150">
            <a:solidFill>
              <a:srgbClr val="0000FF"/>
            </a:solidFill>
            <a:round/>
            <a:headEnd/>
            <a:tailEnd/>
          </a:ln>
        </p:spPr>
        <p:txBody>
          <a:bodyPr wrap="none" anchor="ctr"/>
          <a:lstStyle/>
          <a:p>
            <a:endParaRPr lang="en-GB">
              <a:solidFill>
                <a:srgbClr val="FFFFFF"/>
              </a:solidFill>
            </a:endParaRPr>
          </a:p>
        </p:txBody>
      </p:sp>
      <p:sp>
        <p:nvSpPr>
          <p:cNvPr id="4112" name="AutoShape 29"/>
          <p:cNvSpPr>
            <a:spLocks noChangeArrowheads="1"/>
          </p:cNvSpPr>
          <p:nvPr/>
        </p:nvSpPr>
        <p:spPr bwMode="auto">
          <a:xfrm>
            <a:off x="323850" y="5445125"/>
            <a:ext cx="4105275" cy="576263"/>
          </a:xfrm>
          <a:prstGeom prst="hexagon">
            <a:avLst>
              <a:gd name="adj" fmla="val 67546"/>
              <a:gd name="vf" fmla="val 115470"/>
            </a:avLst>
          </a:prstGeom>
          <a:solidFill>
            <a:schemeClr val="bg1"/>
          </a:solidFill>
          <a:ln w="38100">
            <a:solidFill>
              <a:srgbClr val="0000FF"/>
            </a:solidFill>
            <a:miter lim="800000"/>
            <a:headEnd/>
            <a:tailEnd/>
          </a:ln>
        </p:spPr>
        <p:txBody>
          <a:bodyPr wrap="none" anchor="ctr"/>
          <a:lstStyle/>
          <a:p>
            <a:pPr algn="ctr"/>
            <a:r>
              <a:rPr lang="en-GB" sz="2000">
                <a:solidFill>
                  <a:srgbClr val="FF9900"/>
                </a:solidFill>
              </a:rPr>
              <a:t>A:TRUE</a:t>
            </a:r>
            <a:endParaRPr lang="en-GB" sz="2000">
              <a:solidFill>
                <a:srgbClr val="FFFFFF"/>
              </a:solidFill>
            </a:endParaRPr>
          </a:p>
        </p:txBody>
      </p:sp>
      <p:sp>
        <p:nvSpPr>
          <p:cNvPr id="4114" name="AutoShape 32"/>
          <p:cNvSpPr>
            <a:spLocks noChangeArrowheads="1"/>
          </p:cNvSpPr>
          <p:nvPr/>
        </p:nvSpPr>
        <p:spPr bwMode="auto">
          <a:xfrm>
            <a:off x="4716463" y="5373688"/>
            <a:ext cx="4427537" cy="577850"/>
          </a:xfrm>
          <a:prstGeom prst="hexagon">
            <a:avLst>
              <a:gd name="adj" fmla="val 66156"/>
              <a:gd name="vf" fmla="val 115470"/>
            </a:avLst>
          </a:prstGeom>
          <a:solidFill>
            <a:schemeClr val="bg1"/>
          </a:solidFill>
          <a:ln w="38100">
            <a:solidFill>
              <a:srgbClr val="0000FF"/>
            </a:solidFill>
            <a:miter lim="800000"/>
            <a:headEnd/>
            <a:tailEnd/>
          </a:ln>
        </p:spPr>
        <p:txBody>
          <a:bodyPr wrap="none" anchor="ctr"/>
          <a:lstStyle/>
          <a:p>
            <a:pPr algn="ctr"/>
            <a:r>
              <a:rPr lang="en-GB" sz="2000">
                <a:solidFill>
                  <a:srgbClr val="FF9900"/>
                </a:solidFill>
              </a:rPr>
              <a:t>B:</a:t>
            </a:r>
            <a:r>
              <a:rPr lang="en-GB" sz="2000">
                <a:solidFill>
                  <a:srgbClr val="FFFFFF"/>
                </a:solidFill>
              </a:rPr>
              <a:t> </a:t>
            </a:r>
            <a:r>
              <a:rPr lang="en-GB" sz="2000">
                <a:solidFill>
                  <a:srgbClr val="FFC000"/>
                </a:solidFill>
              </a:rPr>
              <a:t>FALSE</a:t>
            </a:r>
          </a:p>
        </p:txBody>
      </p:sp>
      <p:sp>
        <p:nvSpPr>
          <p:cNvPr id="37910" name="Rectangle 41"/>
          <p:cNvSpPr>
            <a:spLocks noChangeArrowheads="1"/>
          </p:cNvSpPr>
          <p:nvPr/>
        </p:nvSpPr>
        <p:spPr bwMode="auto">
          <a:xfrm>
            <a:off x="7164388" y="115888"/>
            <a:ext cx="1906587" cy="3457575"/>
          </a:xfrm>
          <a:prstGeom prst="rect">
            <a:avLst/>
          </a:prstGeom>
          <a:solidFill>
            <a:schemeClr val="bg1"/>
          </a:solidFill>
          <a:ln w="28575">
            <a:solidFill>
              <a:srgbClr val="0000FF"/>
            </a:solidFill>
            <a:miter lim="800000"/>
            <a:headEnd/>
            <a:tailEnd/>
          </a:ln>
        </p:spPr>
        <p:txBody>
          <a:bodyPr wrap="none" anchor="ctr"/>
          <a:lstStyle/>
          <a:p>
            <a:pPr algn="ctr"/>
            <a:endParaRPr lang="en-GB">
              <a:solidFill>
                <a:srgbClr val="FFFFFF"/>
              </a:solidFill>
            </a:endParaRPr>
          </a:p>
        </p:txBody>
      </p:sp>
      <p:sp>
        <p:nvSpPr>
          <p:cNvPr id="37911" name="Text Box 43"/>
          <p:cNvSpPr txBox="1">
            <a:spLocks noChangeArrowheads="1"/>
          </p:cNvSpPr>
          <p:nvPr/>
        </p:nvSpPr>
        <p:spPr bwMode="auto">
          <a:xfrm>
            <a:off x="7308850" y="3260725"/>
            <a:ext cx="976313" cy="336550"/>
          </a:xfrm>
          <a:prstGeom prst="rect">
            <a:avLst/>
          </a:prstGeom>
          <a:noFill/>
          <a:ln w="9525">
            <a:noFill/>
            <a:miter lim="800000"/>
            <a:headEnd/>
            <a:tailEnd/>
          </a:ln>
        </p:spPr>
        <p:txBody>
          <a:bodyPr wrap="none">
            <a:spAutoFit/>
          </a:bodyPr>
          <a:lstStyle/>
          <a:p>
            <a:r>
              <a:rPr lang="en-GB" sz="1600" b="1">
                <a:solidFill>
                  <a:srgbClr val="FF9900"/>
                </a:solidFill>
              </a:rPr>
              <a:t>1    £100</a:t>
            </a:r>
          </a:p>
        </p:txBody>
      </p:sp>
      <p:sp>
        <p:nvSpPr>
          <p:cNvPr id="37912" name="Text Box 44"/>
          <p:cNvSpPr txBox="1">
            <a:spLocks noChangeArrowheads="1"/>
          </p:cNvSpPr>
          <p:nvPr/>
        </p:nvSpPr>
        <p:spPr bwMode="auto">
          <a:xfrm>
            <a:off x="7237413" y="212725"/>
            <a:ext cx="1716087" cy="338138"/>
          </a:xfrm>
          <a:prstGeom prst="rect">
            <a:avLst/>
          </a:prstGeom>
          <a:noFill/>
          <a:ln w="9525">
            <a:noFill/>
            <a:miter lim="800000"/>
            <a:headEnd/>
            <a:tailEnd/>
          </a:ln>
        </p:spPr>
        <p:txBody>
          <a:bodyPr wrap="none">
            <a:spAutoFit/>
          </a:bodyPr>
          <a:lstStyle/>
          <a:p>
            <a:r>
              <a:rPr lang="en-GB" sz="1600" b="1">
                <a:solidFill>
                  <a:srgbClr val="FFFFFF"/>
                </a:solidFill>
              </a:rPr>
              <a:t>13   £1 MILLION</a:t>
            </a:r>
          </a:p>
        </p:txBody>
      </p:sp>
      <p:sp>
        <p:nvSpPr>
          <p:cNvPr id="37913" name="Text Box 45"/>
          <p:cNvSpPr txBox="1">
            <a:spLocks noChangeArrowheads="1"/>
          </p:cNvSpPr>
          <p:nvPr/>
        </p:nvSpPr>
        <p:spPr bwMode="auto">
          <a:xfrm>
            <a:off x="7308850" y="2997200"/>
            <a:ext cx="976313" cy="336550"/>
          </a:xfrm>
          <a:prstGeom prst="rect">
            <a:avLst/>
          </a:prstGeom>
          <a:noFill/>
          <a:ln w="9525">
            <a:noFill/>
            <a:miter lim="800000"/>
            <a:headEnd/>
            <a:tailEnd/>
          </a:ln>
        </p:spPr>
        <p:txBody>
          <a:bodyPr wrap="none">
            <a:spAutoFit/>
          </a:bodyPr>
          <a:lstStyle/>
          <a:p>
            <a:r>
              <a:rPr lang="en-GB" sz="1600" b="1">
                <a:solidFill>
                  <a:srgbClr val="FF9900"/>
                </a:solidFill>
              </a:rPr>
              <a:t>2    £200</a:t>
            </a:r>
          </a:p>
        </p:txBody>
      </p:sp>
      <p:sp>
        <p:nvSpPr>
          <p:cNvPr id="37914" name="Text Box 47"/>
          <p:cNvSpPr txBox="1">
            <a:spLocks noChangeArrowheads="1"/>
          </p:cNvSpPr>
          <p:nvPr/>
        </p:nvSpPr>
        <p:spPr bwMode="auto">
          <a:xfrm>
            <a:off x="7308850" y="2732088"/>
            <a:ext cx="984250" cy="338137"/>
          </a:xfrm>
          <a:prstGeom prst="rect">
            <a:avLst/>
          </a:prstGeom>
          <a:noFill/>
          <a:ln w="9525">
            <a:noFill/>
            <a:miter lim="800000"/>
            <a:headEnd/>
            <a:tailEnd/>
          </a:ln>
        </p:spPr>
        <p:txBody>
          <a:bodyPr wrap="none">
            <a:spAutoFit/>
          </a:bodyPr>
          <a:lstStyle/>
          <a:p>
            <a:r>
              <a:rPr lang="en-GB" sz="1600" b="1">
                <a:solidFill>
                  <a:srgbClr val="FF9900"/>
                </a:solidFill>
              </a:rPr>
              <a:t>3    £500</a:t>
            </a:r>
          </a:p>
        </p:txBody>
      </p:sp>
      <p:sp>
        <p:nvSpPr>
          <p:cNvPr id="37915" name="Text Box 48"/>
          <p:cNvSpPr txBox="1">
            <a:spLocks noChangeArrowheads="1"/>
          </p:cNvSpPr>
          <p:nvPr/>
        </p:nvSpPr>
        <p:spPr bwMode="auto">
          <a:xfrm>
            <a:off x="7308850" y="2492375"/>
            <a:ext cx="1098550" cy="338138"/>
          </a:xfrm>
          <a:prstGeom prst="rect">
            <a:avLst/>
          </a:prstGeom>
          <a:noFill/>
          <a:ln w="9525">
            <a:noFill/>
            <a:miter lim="800000"/>
            <a:headEnd/>
            <a:tailEnd/>
          </a:ln>
        </p:spPr>
        <p:txBody>
          <a:bodyPr wrap="none">
            <a:spAutoFit/>
          </a:bodyPr>
          <a:lstStyle/>
          <a:p>
            <a:r>
              <a:rPr lang="en-GB" sz="1600" b="1">
                <a:solidFill>
                  <a:srgbClr val="FFFFFF"/>
                </a:solidFill>
              </a:rPr>
              <a:t>4    £1000</a:t>
            </a:r>
          </a:p>
        </p:txBody>
      </p:sp>
      <p:sp>
        <p:nvSpPr>
          <p:cNvPr id="37916" name="Text Box 49"/>
          <p:cNvSpPr txBox="1">
            <a:spLocks noChangeArrowheads="1"/>
          </p:cNvSpPr>
          <p:nvPr/>
        </p:nvSpPr>
        <p:spPr bwMode="auto">
          <a:xfrm>
            <a:off x="7308850" y="2227263"/>
            <a:ext cx="1098550" cy="338137"/>
          </a:xfrm>
          <a:prstGeom prst="rect">
            <a:avLst/>
          </a:prstGeom>
          <a:noFill/>
          <a:ln w="9525">
            <a:noFill/>
            <a:miter lim="800000"/>
            <a:headEnd/>
            <a:tailEnd/>
          </a:ln>
        </p:spPr>
        <p:txBody>
          <a:bodyPr wrap="none">
            <a:spAutoFit/>
          </a:bodyPr>
          <a:lstStyle/>
          <a:p>
            <a:r>
              <a:rPr lang="en-GB" sz="1600" b="1">
                <a:solidFill>
                  <a:srgbClr val="FF9900"/>
                </a:solidFill>
              </a:rPr>
              <a:t>5    £2000</a:t>
            </a:r>
          </a:p>
        </p:txBody>
      </p:sp>
      <p:sp>
        <p:nvSpPr>
          <p:cNvPr id="37917" name="Text Box 50"/>
          <p:cNvSpPr txBox="1">
            <a:spLocks noChangeArrowheads="1"/>
          </p:cNvSpPr>
          <p:nvPr/>
        </p:nvSpPr>
        <p:spPr bwMode="auto">
          <a:xfrm>
            <a:off x="7308850" y="1989138"/>
            <a:ext cx="1098550" cy="338137"/>
          </a:xfrm>
          <a:prstGeom prst="rect">
            <a:avLst/>
          </a:prstGeom>
          <a:noFill/>
          <a:ln w="9525">
            <a:noFill/>
            <a:miter lim="800000"/>
            <a:headEnd/>
            <a:tailEnd/>
          </a:ln>
        </p:spPr>
        <p:txBody>
          <a:bodyPr wrap="none">
            <a:spAutoFit/>
          </a:bodyPr>
          <a:lstStyle/>
          <a:p>
            <a:r>
              <a:rPr lang="en-GB" sz="1600" b="1">
                <a:solidFill>
                  <a:srgbClr val="FF9900"/>
                </a:solidFill>
              </a:rPr>
              <a:t>6    £4000</a:t>
            </a:r>
          </a:p>
        </p:txBody>
      </p:sp>
      <p:sp>
        <p:nvSpPr>
          <p:cNvPr id="37918" name="Text Box 52"/>
          <p:cNvSpPr txBox="1">
            <a:spLocks noChangeArrowheads="1"/>
          </p:cNvSpPr>
          <p:nvPr/>
        </p:nvSpPr>
        <p:spPr bwMode="auto">
          <a:xfrm>
            <a:off x="7308850" y="1749425"/>
            <a:ext cx="1270000" cy="338138"/>
          </a:xfrm>
          <a:prstGeom prst="rect">
            <a:avLst/>
          </a:prstGeom>
          <a:noFill/>
          <a:ln w="9525">
            <a:noFill/>
            <a:miter lim="800000"/>
            <a:headEnd/>
            <a:tailEnd/>
          </a:ln>
        </p:spPr>
        <p:txBody>
          <a:bodyPr wrap="none">
            <a:spAutoFit/>
          </a:bodyPr>
          <a:lstStyle/>
          <a:p>
            <a:r>
              <a:rPr lang="en-GB" sz="1600" b="1">
                <a:solidFill>
                  <a:srgbClr val="FF9900"/>
                </a:solidFill>
              </a:rPr>
              <a:t>7    £16,000</a:t>
            </a:r>
          </a:p>
        </p:txBody>
      </p:sp>
      <p:sp>
        <p:nvSpPr>
          <p:cNvPr id="37919" name="Text Box 53"/>
          <p:cNvSpPr txBox="1">
            <a:spLocks noChangeArrowheads="1"/>
          </p:cNvSpPr>
          <p:nvPr/>
        </p:nvSpPr>
        <p:spPr bwMode="auto">
          <a:xfrm>
            <a:off x="7237413" y="1509713"/>
            <a:ext cx="1327150" cy="338137"/>
          </a:xfrm>
          <a:prstGeom prst="rect">
            <a:avLst/>
          </a:prstGeom>
          <a:noFill/>
          <a:ln w="9525">
            <a:noFill/>
            <a:miter lim="800000"/>
            <a:headEnd/>
            <a:tailEnd/>
          </a:ln>
        </p:spPr>
        <p:txBody>
          <a:bodyPr wrap="none">
            <a:spAutoFit/>
          </a:bodyPr>
          <a:lstStyle/>
          <a:p>
            <a:r>
              <a:rPr lang="en-GB" sz="1600" b="1">
                <a:solidFill>
                  <a:srgbClr val="FFFFFF"/>
                </a:solidFill>
              </a:rPr>
              <a:t> 8    £32,000</a:t>
            </a:r>
          </a:p>
        </p:txBody>
      </p:sp>
      <p:sp>
        <p:nvSpPr>
          <p:cNvPr id="37920" name="Text Box 54"/>
          <p:cNvSpPr txBox="1">
            <a:spLocks noChangeArrowheads="1"/>
          </p:cNvSpPr>
          <p:nvPr/>
        </p:nvSpPr>
        <p:spPr bwMode="auto">
          <a:xfrm>
            <a:off x="7237413" y="1244600"/>
            <a:ext cx="1327150" cy="338138"/>
          </a:xfrm>
          <a:prstGeom prst="rect">
            <a:avLst/>
          </a:prstGeom>
          <a:noFill/>
          <a:ln w="9525">
            <a:noFill/>
            <a:miter lim="800000"/>
            <a:headEnd/>
            <a:tailEnd/>
          </a:ln>
        </p:spPr>
        <p:txBody>
          <a:bodyPr wrap="none">
            <a:spAutoFit/>
          </a:bodyPr>
          <a:lstStyle/>
          <a:p>
            <a:r>
              <a:rPr lang="en-GB" sz="1600" b="1">
                <a:solidFill>
                  <a:srgbClr val="FF9900"/>
                </a:solidFill>
              </a:rPr>
              <a:t> 9    £64,000</a:t>
            </a:r>
          </a:p>
        </p:txBody>
      </p:sp>
      <p:sp>
        <p:nvSpPr>
          <p:cNvPr id="37921" name="Text Box 55"/>
          <p:cNvSpPr txBox="1">
            <a:spLocks noChangeArrowheads="1"/>
          </p:cNvSpPr>
          <p:nvPr/>
        </p:nvSpPr>
        <p:spPr bwMode="auto">
          <a:xfrm>
            <a:off x="7250113" y="957263"/>
            <a:ext cx="1439862" cy="338137"/>
          </a:xfrm>
          <a:prstGeom prst="rect">
            <a:avLst/>
          </a:prstGeom>
          <a:noFill/>
          <a:ln w="9525">
            <a:noFill/>
            <a:miter lim="800000"/>
            <a:headEnd/>
            <a:tailEnd/>
          </a:ln>
        </p:spPr>
        <p:txBody>
          <a:bodyPr wrap="none">
            <a:spAutoFit/>
          </a:bodyPr>
          <a:lstStyle/>
          <a:p>
            <a:r>
              <a:rPr lang="en-GB" sz="1600" b="1">
                <a:solidFill>
                  <a:srgbClr val="FF9900"/>
                </a:solidFill>
              </a:rPr>
              <a:t>10   £125,000</a:t>
            </a:r>
          </a:p>
        </p:txBody>
      </p:sp>
      <p:sp>
        <p:nvSpPr>
          <p:cNvPr id="37922" name="Text Box 56"/>
          <p:cNvSpPr txBox="1">
            <a:spLocks noChangeArrowheads="1"/>
          </p:cNvSpPr>
          <p:nvPr/>
        </p:nvSpPr>
        <p:spPr bwMode="auto">
          <a:xfrm>
            <a:off x="7237413" y="717550"/>
            <a:ext cx="1428750" cy="338138"/>
          </a:xfrm>
          <a:prstGeom prst="rect">
            <a:avLst/>
          </a:prstGeom>
          <a:noFill/>
          <a:ln w="9525">
            <a:noFill/>
            <a:miter lim="800000"/>
            <a:headEnd/>
            <a:tailEnd/>
          </a:ln>
        </p:spPr>
        <p:txBody>
          <a:bodyPr wrap="none">
            <a:spAutoFit/>
          </a:bodyPr>
          <a:lstStyle/>
          <a:p>
            <a:r>
              <a:rPr lang="en-GB" sz="1600" b="1">
                <a:solidFill>
                  <a:srgbClr val="FF9900"/>
                </a:solidFill>
              </a:rPr>
              <a:t>11   £250,000</a:t>
            </a:r>
          </a:p>
        </p:txBody>
      </p:sp>
      <p:sp>
        <p:nvSpPr>
          <p:cNvPr id="37923" name="Text Box 57"/>
          <p:cNvSpPr txBox="1">
            <a:spLocks noChangeArrowheads="1"/>
          </p:cNvSpPr>
          <p:nvPr/>
        </p:nvSpPr>
        <p:spPr bwMode="auto">
          <a:xfrm>
            <a:off x="7237413" y="452438"/>
            <a:ext cx="1439862" cy="338137"/>
          </a:xfrm>
          <a:prstGeom prst="rect">
            <a:avLst/>
          </a:prstGeom>
          <a:noFill/>
          <a:ln w="9525">
            <a:noFill/>
            <a:miter lim="800000"/>
            <a:headEnd/>
            <a:tailEnd/>
          </a:ln>
        </p:spPr>
        <p:txBody>
          <a:bodyPr wrap="none">
            <a:spAutoFit/>
          </a:bodyPr>
          <a:lstStyle/>
          <a:p>
            <a:r>
              <a:rPr lang="en-GB" sz="1600" b="1">
                <a:solidFill>
                  <a:srgbClr val="FF9900"/>
                </a:solidFill>
              </a:rPr>
              <a:t>12   £500,000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4112"/>
                                        </p:tgtEl>
                                        <p:attrNameLst>
                                          <p:attrName>style.visibility</p:attrName>
                                        </p:attrNameLst>
                                      </p:cBhvr>
                                      <p:to>
                                        <p:strVal val="visible"/>
                                      </p:to>
                                    </p:set>
                                    <p:anim calcmode="lin" valueType="num">
                                      <p:cBhvr additive="base">
                                        <p:cTn id="7" dur="500" fill="hold"/>
                                        <p:tgtEl>
                                          <p:spTgt spid="4112"/>
                                        </p:tgtEl>
                                        <p:attrNameLst>
                                          <p:attrName>ppt_x</p:attrName>
                                        </p:attrNameLst>
                                      </p:cBhvr>
                                      <p:tavLst>
                                        <p:tav tm="0">
                                          <p:val>
                                            <p:strVal val="0-#ppt_w/2"/>
                                          </p:val>
                                        </p:tav>
                                        <p:tav tm="100000">
                                          <p:val>
                                            <p:strVal val="#ppt_x"/>
                                          </p:val>
                                        </p:tav>
                                      </p:tavLst>
                                    </p:anim>
                                    <p:anim calcmode="lin" valueType="num">
                                      <p:cBhvr additive="base">
                                        <p:cTn id="8" dur="500" fill="hold"/>
                                        <p:tgtEl>
                                          <p:spTgt spid="4112"/>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116"/>
                                        </p:tgtEl>
                                        <p:attrNameLst>
                                          <p:attrName>style.visibility</p:attrName>
                                        </p:attrNameLst>
                                      </p:cBhvr>
                                      <p:to>
                                        <p:strVal val="visible"/>
                                      </p:to>
                                    </p:set>
                                    <p:anim calcmode="lin" valueType="num">
                                      <p:cBhvr additive="base">
                                        <p:cTn id="11" dur="500" fill="hold"/>
                                        <p:tgtEl>
                                          <p:spTgt spid="4116"/>
                                        </p:tgtEl>
                                        <p:attrNameLst>
                                          <p:attrName>ppt_x</p:attrName>
                                        </p:attrNameLst>
                                      </p:cBhvr>
                                      <p:tavLst>
                                        <p:tav tm="0">
                                          <p:val>
                                            <p:strVal val="0-#ppt_w/2"/>
                                          </p:val>
                                        </p:tav>
                                        <p:tav tm="100000">
                                          <p:val>
                                            <p:strVal val="#ppt_x"/>
                                          </p:val>
                                        </p:tav>
                                      </p:tavLst>
                                    </p:anim>
                                    <p:anim calcmode="lin" valueType="num">
                                      <p:cBhvr additive="base">
                                        <p:cTn id="12" dur="500" fill="hold"/>
                                        <p:tgtEl>
                                          <p:spTgt spid="4116"/>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4120"/>
                                        </p:tgtEl>
                                        <p:attrNameLst>
                                          <p:attrName>style.visibility</p:attrName>
                                        </p:attrNameLst>
                                      </p:cBhvr>
                                      <p:to>
                                        <p:strVal val="visible"/>
                                      </p:to>
                                    </p:set>
                                    <p:anim calcmode="lin" valueType="num">
                                      <p:cBhvr additive="base">
                                        <p:cTn id="15" dur="500" fill="hold"/>
                                        <p:tgtEl>
                                          <p:spTgt spid="4120"/>
                                        </p:tgtEl>
                                        <p:attrNameLst>
                                          <p:attrName>ppt_x</p:attrName>
                                        </p:attrNameLst>
                                      </p:cBhvr>
                                      <p:tavLst>
                                        <p:tav tm="0">
                                          <p:val>
                                            <p:strVal val="0-#ppt_w/2"/>
                                          </p:val>
                                        </p:tav>
                                        <p:tav tm="100000">
                                          <p:val>
                                            <p:strVal val="#ppt_x"/>
                                          </p:val>
                                        </p:tav>
                                      </p:tavLst>
                                    </p:anim>
                                    <p:anim calcmode="lin" valueType="num">
                                      <p:cBhvr additive="base">
                                        <p:cTn id="16" dur="500" fill="hold"/>
                                        <p:tgtEl>
                                          <p:spTgt spid="4120"/>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500"/>
                                  </p:stCondLst>
                                  <p:childTnLst>
                                    <p:set>
                                      <p:cBhvr>
                                        <p:cTn id="18" dur="1" fill="hold">
                                          <p:stCondLst>
                                            <p:cond delay="0"/>
                                          </p:stCondLst>
                                        </p:cTn>
                                        <p:tgtEl>
                                          <p:spTgt spid="4114"/>
                                        </p:tgtEl>
                                        <p:attrNameLst>
                                          <p:attrName>style.visibility</p:attrName>
                                        </p:attrNameLst>
                                      </p:cBhvr>
                                      <p:to>
                                        <p:strVal val="visible"/>
                                      </p:to>
                                    </p:set>
                                    <p:anim calcmode="lin" valueType="num">
                                      <p:cBhvr additive="base">
                                        <p:cTn id="19" dur="500" fill="hold"/>
                                        <p:tgtEl>
                                          <p:spTgt spid="4114"/>
                                        </p:tgtEl>
                                        <p:attrNameLst>
                                          <p:attrName>ppt_x</p:attrName>
                                        </p:attrNameLst>
                                      </p:cBhvr>
                                      <p:tavLst>
                                        <p:tav tm="0">
                                          <p:val>
                                            <p:strVal val="1+#ppt_w/2"/>
                                          </p:val>
                                        </p:tav>
                                        <p:tav tm="100000">
                                          <p:val>
                                            <p:strVal val="#ppt_x"/>
                                          </p:val>
                                        </p:tav>
                                      </p:tavLst>
                                    </p:anim>
                                    <p:anim calcmode="lin" valueType="num">
                                      <p:cBhvr additive="base">
                                        <p:cTn id="20" dur="500" fill="hold"/>
                                        <p:tgtEl>
                                          <p:spTgt spid="4114"/>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500"/>
                                  </p:stCondLst>
                                  <p:childTnLst>
                                    <p:set>
                                      <p:cBhvr>
                                        <p:cTn id="22" dur="1" fill="hold">
                                          <p:stCondLst>
                                            <p:cond delay="0"/>
                                          </p:stCondLst>
                                        </p:cTn>
                                        <p:tgtEl>
                                          <p:spTgt spid="4118"/>
                                        </p:tgtEl>
                                        <p:attrNameLst>
                                          <p:attrName>style.visibility</p:attrName>
                                        </p:attrNameLst>
                                      </p:cBhvr>
                                      <p:to>
                                        <p:strVal val="visible"/>
                                      </p:to>
                                    </p:set>
                                    <p:anim calcmode="lin" valueType="num">
                                      <p:cBhvr additive="base">
                                        <p:cTn id="23" dur="500" fill="hold"/>
                                        <p:tgtEl>
                                          <p:spTgt spid="4118"/>
                                        </p:tgtEl>
                                        <p:attrNameLst>
                                          <p:attrName>ppt_x</p:attrName>
                                        </p:attrNameLst>
                                      </p:cBhvr>
                                      <p:tavLst>
                                        <p:tav tm="0">
                                          <p:val>
                                            <p:strVal val="1+#ppt_w/2"/>
                                          </p:val>
                                        </p:tav>
                                        <p:tav tm="100000">
                                          <p:val>
                                            <p:strVal val="#ppt_x"/>
                                          </p:val>
                                        </p:tav>
                                      </p:tavLst>
                                    </p:anim>
                                    <p:anim calcmode="lin" valueType="num">
                                      <p:cBhvr additive="base">
                                        <p:cTn id="24" dur="500" fill="hold"/>
                                        <p:tgtEl>
                                          <p:spTgt spid="4118"/>
                                        </p:tgtEl>
                                        <p:attrNameLst>
                                          <p:attrName>ppt_y</p:attrName>
                                        </p:attrNameLst>
                                      </p:cBhvr>
                                      <p:tavLst>
                                        <p:tav tm="0">
                                          <p:val>
                                            <p:strVal val="#ppt_y"/>
                                          </p:val>
                                        </p:tav>
                                        <p:tav tm="100000">
                                          <p:val>
                                            <p:strVal val="#ppt_y"/>
                                          </p:val>
                                        </p:tav>
                                      </p:tavLst>
                                    </p:anim>
                                  </p:childTnLst>
                                </p:cTn>
                              </p:par>
                            </p:childTnLst>
                          </p:cTn>
                        </p:par>
                        <p:par>
                          <p:cTn id="25" fill="hold">
                            <p:stCondLst>
                              <p:cond delay="1000"/>
                            </p:stCondLst>
                            <p:childTnLst>
                              <p:par>
                                <p:cTn id="26" presetID="1" presetClass="mediacall" presetSubtype="0" fill="hold" nodeType="afterEffect">
                                  <p:stCondLst>
                                    <p:cond delay="0"/>
                                  </p:stCondLst>
                                  <p:childTnLst>
                                    <p:cmd type="call" cmd="playFrom(0.0)">
                                      <p:cBhvr>
                                        <p:cTn id="27" dur="2416" fill="hold"/>
                                        <p:tgtEl>
                                          <p:spTgt spid="3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8" fill="hold" display="0">
                  <p:stCondLst>
                    <p:cond delay="indefinite"/>
                  </p:stCondLst>
                  <p:endCondLst>
                    <p:cond evt="onNext" delay="0">
                      <p:tgtEl>
                        <p:sldTgt/>
                      </p:tgtEl>
                    </p:cond>
                    <p:cond evt="onPrev" delay="0">
                      <p:tgtEl>
                        <p:sldTgt/>
                      </p:tgtEl>
                    </p:cond>
                    <p:cond evt="onStopAudio" delay="0">
                      <p:tgtEl>
                        <p:sldTgt/>
                      </p:tgtEl>
                    </p:cond>
                  </p:endCondLst>
                </p:cTn>
                <p:tgtEl>
                  <p:spTgt spid="35"/>
                </p:tgtEl>
              </p:cMediaNode>
            </p:audio>
          </p:childTnLst>
        </p:cTn>
      </p:par>
    </p:tnLst>
    <p:bldLst>
      <p:bldP spid="4116" grpId="0" animBg="1"/>
      <p:bldP spid="4118" grpId="0" animBg="1"/>
      <p:bldP spid="4120" grpId="0" animBg="1"/>
      <p:bldP spid="4112" grpId="0" animBg="1"/>
      <p:bldP spid="41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ctrTitle" idx="4294967295"/>
          </p:nvPr>
        </p:nvSpPr>
        <p:spPr>
          <a:xfrm>
            <a:off x="971550" y="590550"/>
            <a:ext cx="7343775" cy="1470025"/>
          </a:xfrm>
        </p:spPr>
        <p:txBody>
          <a:bodyPr/>
          <a:lstStyle/>
          <a:p>
            <a:pPr algn="ctr" eaLnBrk="1" hangingPunct="1"/>
            <a:r>
              <a:rPr lang="en-GB" sz="3200" smtClean="0">
                <a:latin typeface="TheSans B5 Plain" pitchFamily="34" charset="0"/>
              </a:rPr>
              <a:t>Shopping Tips</a:t>
            </a:r>
            <a:br>
              <a:rPr lang="en-GB" sz="3200" smtClean="0">
                <a:latin typeface="TheSans B5 Plain" pitchFamily="34" charset="0"/>
              </a:rPr>
            </a:br>
            <a:endParaRPr lang="en-GB" sz="2800" smtClean="0">
              <a:latin typeface="TheSans B5 Plain" pitchFamily="34" charset="0"/>
            </a:endParaRPr>
          </a:p>
        </p:txBody>
      </p:sp>
      <p:sp>
        <p:nvSpPr>
          <p:cNvPr id="38915" name="Rectangle 3"/>
          <p:cNvSpPr>
            <a:spLocks noGrp="1" noChangeArrowheads="1"/>
          </p:cNvSpPr>
          <p:nvPr>
            <p:ph type="subTitle" idx="4294967295"/>
          </p:nvPr>
        </p:nvSpPr>
        <p:spPr>
          <a:xfrm>
            <a:off x="971550" y="1773238"/>
            <a:ext cx="7921625" cy="4608512"/>
          </a:xfrm>
        </p:spPr>
        <p:txBody>
          <a:bodyPr/>
          <a:lstStyle/>
          <a:p>
            <a:pPr marL="0" indent="0" eaLnBrk="1" hangingPunct="1">
              <a:lnSpc>
                <a:spcPct val="90000"/>
              </a:lnSpc>
              <a:buFontTx/>
              <a:buNone/>
            </a:pPr>
            <a:r>
              <a:rPr lang="en-GB" smtClean="0"/>
              <a:t>Shop around, use budget supermarkets such as Aldi and Lidl or price comparison websites such as </a:t>
            </a:r>
            <a:r>
              <a:rPr lang="en-GB" smtClean="0">
                <a:hlinkClick r:id="rId3"/>
              </a:rPr>
              <a:t>www.mysupermarket.co.uk</a:t>
            </a:r>
            <a:r>
              <a:rPr lang="en-GB" smtClean="0"/>
              <a:t>. Also shop locally for food produce such as fruit and vegetables.</a:t>
            </a:r>
          </a:p>
          <a:p>
            <a:pPr marL="0" indent="0" eaLnBrk="1" hangingPunct="1">
              <a:lnSpc>
                <a:spcPct val="90000"/>
              </a:lnSpc>
              <a:buFontTx/>
              <a:buNone/>
            </a:pPr>
            <a:endParaRPr lang="en-GB" smtClean="0"/>
          </a:p>
          <a:p>
            <a:pPr marL="0" indent="0" eaLnBrk="1" hangingPunct="1">
              <a:lnSpc>
                <a:spcPct val="90000"/>
              </a:lnSpc>
              <a:buFontTx/>
              <a:buNone/>
            </a:pPr>
            <a:r>
              <a:rPr lang="en-GB" smtClean="0"/>
              <a:t>Supermarkets use a variety of tactics to try and encourage customers to spend more money. Be aware, special offers may not always be the cheapest option. Also don’t purchase more food then you will actually need.</a:t>
            </a:r>
          </a:p>
          <a:p>
            <a:pPr marL="0" indent="0" eaLnBrk="1" hangingPunct="1">
              <a:lnSpc>
                <a:spcPct val="90000"/>
              </a:lnSpc>
              <a:buFontTx/>
              <a:buNone/>
            </a:pPr>
            <a:endParaRPr lang="en-GB" smtClean="0"/>
          </a:p>
          <a:p>
            <a:pPr marL="0" indent="0" eaLnBrk="1" hangingPunct="1">
              <a:lnSpc>
                <a:spcPct val="90000"/>
              </a:lnSpc>
              <a:buFontTx/>
              <a:buNone/>
            </a:pPr>
            <a:endParaRPr lang="en-GB" sz="4000" smtClean="0"/>
          </a:p>
          <a:p>
            <a:pPr marL="0" indent="0" eaLnBrk="1" hangingPunct="1">
              <a:lnSpc>
                <a:spcPct val="90000"/>
              </a:lnSpc>
              <a:buFontTx/>
              <a:buNone/>
            </a:pPr>
            <a:endParaRPr lang="en-GB" sz="4000" smtClean="0"/>
          </a:p>
        </p:txBody>
      </p:sp>
      <p:pic>
        <p:nvPicPr>
          <p:cNvPr id="38916" name="Picture 4" descr="TUOM_2SPE_TY_NEG_U_cropped_300"/>
          <p:cNvPicPr>
            <a:picLocks noChangeAspect="1" noChangeArrowheads="1"/>
          </p:cNvPicPr>
          <p:nvPr/>
        </p:nvPicPr>
        <p:blipFill>
          <a:blip r:embed="rId4"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 name="Picture 60">
            <a:hlinkClick r:id="" action="ppaction://media"/>
          </p:cNvPr>
          <p:cNvPicPr>
            <a:picLocks noRot="1" noChangeAspect="1" noChangeArrowheads="1"/>
          </p:cNvPicPr>
          <p:nvPr>
            <a:wavAudioFile r:embed="rId1" name="ding3xs.wav"/>
          </p:nvPr>
        </p:nvPicPr>
        <p:blipFill>
          <a:blip r:embed="rId4" cstate="print"/>
          <a:srcRect/>
          <a:stretch>
            <a:fillRect/>
          </a:stretch>
        </p:blipFill>
        <p:spPr bwMode="auto">
          <a:xfrm>
            <a:off x="755650" y="4005263"/>
            <a:ext cx="304800" cy="304800"/>
          </a:xfrm>
          <a:prstGeom prst="rect">
            <a:avLst/>
          </a:prstGeom>
          <a:noFill/>
          <a:ln w="9525">
            <a:noFill/>
            <a:miter lim="800000"/>
            <a:headEnd/>
            <a:tailEnd/>
          </a:ln>
        </p:spPr>
      </p:pic>
      <p:sp>
        <p:nvSpPr>
          <p:cNvPr id="4116" name="Line 35"/>
          <p:cNvSpPr>
            <a:spLocks noChangeShapeType="1"/>
          </p:cNvSpPr>
          <p:nvPr/>
        </p:nvSpPr>
        <p:spPr bwMode="auto">
          <a:xfrm flipH="1">
            <a:off x="0" y="5734050"/>
            <a:ext cx="395288" cy="0"/>
          </a:xfrm>
          <a:prstGeom prst="line">
            <a:avLst/>
          </a:prstGeom>
          <a:noFill/>
          <a:ln w="38100">
            <a:solidFill>
              <a:srgbClr val="0000FF"/>
            </a:solidFill>
            <a:round/>
            <a:headEnd/>
            <a:tailEnd/>
          </a:ln>
        </p:spPr>
        <p:txBody>
          <a:bodyPr/>
          <a:lstStyle/>
          <a:p>
            <a:endParaRPr lang="en-GB"/>
          </a:p>
        </p:txBody>
      </p:sp>
      <p:sp>
        <p:nvSpPr>
          <p:cNvPr id="4118" name="Line 37"/>
          <p:cNvSpPr>
            <a:spLocks noChangeShapeType="1"/>
          </p:cNvSpPr>
          <p:nvPr/>
        </p:nvSpPr>
        <p:spPr bwMode="auto">
          <a:xfrm flipH="1">
            <a:off x="8785225" y="5734050"/>
            <a:ext cx="395288" cy="0"/>
          </a:xfrm>
          <a:prstGeom prst="line">
            <a:avLst/>
          </a:prstGeom>
          <a:noFill/>
          <a:ln w="38100">
            <a:solidFill>
              <a:srgbClr val="0000FF"/>
            </a:solidFill>
            <a:round/>
            <a:headEnd/>
            <a:tailEnd/>
          </a:ln>
        </p:spPr>
        <p:txBody>
          <a:bodyPr/>
          <a:lstStyle/>
          <a:p>
            <a:endParaRPr lang="en-GB"/>
          </a:p>
        </p:txBody>
      </p:sp>
      <p:sp>
        <p:nvSpPr>
          <p:cNvPr id="4120" name="Line 39"/>
          <p:cNvSpPr>
            <a:spLocks noChangeShapeType="1"/>
          </p:cNvSpPr>
          <p:nvPr/>
        </p:nvSpPr>
        <p:spPr bwMode="auto">
          <a:xfrm flipH="1">
            <a:off x="4465638" y="5734050"/>
            <a:ext cx="322262" cy="0"/>
          </a:xfrm>
          <a:prstGeom prst="line">
            <a:avLst/>
          </a:prstGeom>
          <a:noFill/>
          <a:ln w="38100">
            <a:solidFill>
              <a:srgbClr val="0000FF"/>
            </a:solidFill>
            <a:round/>
            <a:headEnd/>
            <a:tailEnd/>
          </a:ln>
        </p:spPr>
        <p:txBody>
          <a:bodyPr/>
          <a:lstStyle/>
          <a:p>
            <a:endParaRPr lang="en-GB"/>
          </a:p>
        </p:txBody>
      </p:sp>
      <p:sp>
        <p:nvSpPr>
          <p:cNvPr id="39942" name="Text Box 5"/>
          <p:cNvSpPr txBox="1">
            <a:spLocks noChangeArrowheads="1"/>
          </p:cNvSpPr>
          <p:nvPr/>
        </p:nvSpPr>
        <p:spPr bwMode="auto">
          <a:xfrm>
            <a:off x="250825" y="236538"/>
            <a:ext cx="1133475" cy="457200"/>
          </a:xfrm>
          <a:prstGeom prst="rect">
            <a:avLst/>
          </a:prstGeom>
          <a:noFill/>
          <a:ln w="9525">
            <a:noFill/>
            <a:miter lim="800000"/>
            <a:headEnd/>
            <a:tailEnd/>
          </a:ln>
        </p:spPr>
        <p:txBody>
          <a:bodyPr wrap="none">
            <a:spAutoFit/>
          </a:bodyPr>
          <a:lstStyle/>
          <a:p>
            <a:r>
              <a:rPr lang="en-GB" sz="2400" b="1">
                <a:solidFill>
                  <a:srgbClr val="FFFFFF"/>
                </a:solidFill>
              </a:rPr>
              <a:t>50 : 50</a:t>
            </a:r>
          </a:p>
        </p:txBody>
      </p:sp>
      <p:sp>
        <p:nvSpPr>
          <p:cNvPr id="39943" name="Oval 7"/>
          <p:cNvSpPr>
            <a:spLocks noChangeArrowheads="1"/>
          </p:cNvSpPr>
          <p:nvPr/>
        </p:nvSpPr>
        <p:spPr bwMode="auto">
          <a:xfrm>
            <a:off x="107950" y="1846263"/>
            <a:ext cx="1368425" cy="719137"/>
          </a:xfrm>
          <a:prstGeom prst="ellipse">
            <a:avLst/>
          </a:prstGeom>
          <a:noFill/>
          <a:ln w="57150">
            <a:solidFill>
              <a:srgbClr val="0000FF"/>
            </a:solidFill>
            <a:round/>
            <a:headEnd/>
            <a:tailEnd/>
          </a:ln>
        </p:spPr>
        <p:txBody>
          <a:bodyPr wrap="none" anchor="ctr"/>
          <a:lstStyle/>
          <a:p>
            <a:endParaRPr lang="en-GB">
              <a:solidFill>
                <a:srgbClr val="FFFFFF"/>
              </a:solidFill>
            </a:endParaRPr>
          </a:p>
        </p:txBody>
      </p:sp>
      <p:sp>
        <p:nvSpPr>
          <p:cNvPr id="39944" name="AutoShape 9"/>
          <p:cNvSpPr>
            <a:spLocks noChangeArrowheads="1"/>
          </p:cNvSpPr>
          <p:nvPr/>
        </p:nvSpPr>
        <p:spPr bwMode="auto">
          <a:xfrm>
            <a:off x="0" y="3644900"/>
            <a:ext cx="8820150" cy="1223963"/>
          </a:xfrm>
          <a:prstGeom prst="hexagon">
            <a:avLst>
              <a:gd name="adj" fmla="val 76666"/>
              <a:gd name="vf" fmla="val 115470"/>
            </a:avLst>
          </a:prstGeom>
          <a:solidFill>
            <a:schemeClr val="bg1"/>
          </a:solidFill>
          <a:ln w="38100">
            <a:solidFill>
              <a:srgbClr val="0000FF"/>
            </a:solidFill>
            <a:miter lim="800000"/>
            <a:headEnd/>
            <a:tailEnd/>
          </a:ln>
        </p:spPr>
        <p:txBody>
          <a:bodyPr wrap="none" anchor="ctr"/>
          <a:lstStyle/>
          <a:p>
            <a:pPr algn="ctr"/>
            <a:r>
              <a:rPr lang="en-GB" sz="2000">
                <a:solidFill>
                  <a:srgbClr val="FFFFFF"/>
                </a:solidFill>
              </a:rPr>
              <a:t>    Your student ID card can be used to obtain discounts?</a:t>
            </a:r>
          </a:p>
        </p:txBody>
      </p:sp>
      <p:sp>
        <p:nvSpPr>
          <p:cNvPr id="39945" name="Text Box 11"/>
          <p:cNvSpPr txBox="1">
            <a:spLocks noChangeArrowheads="1"/>
          </p:cNvSpPr>
          <p:nvPr/>
        </p:nvSpPr>
        <p:spPr bwMode="auto">
          <a:xfrm rot="-1911335">
            <a:off x="544513" y="838200"/>
            <a:ext cx="539750" cy="976313"/>
          </a:xfrm>
          <a:prstGeom prst="rect">
            <a:avLst/>
          </a:prstGeom>
          <a:noFill/>
          <a:ln w="9525">
            <a:noFill/>
            <a:miter lim="800000"/>
            <a:headEnd/>
            <a:tailEnd/>
          </a:ln>
        </p:spPr>
        <p:txBody>
          <a:bodyPr wrap="none">
            <a:spAutoFit/>
          </a:bodyPr>
          <a:lstStyle/>
          <a:p>
            <a:r>
              <a:rPr lang="en-GB" sz="5800">
                <a:solidFill>
                  <a:srgbClr val="FFFFFF"/>
                </a:solidFill>
                <a:sym typeface="Wingdings 2" pitchFamily="18" charset="2"/>
              </a:rPr>
              <a:t></a:t>
            </a:r>
            <a:endParaRPr lang="en-GB" sz="5800">
              <a:solidFill>
                <a:srgbClr val="FFFFFF"/>
              </a:solidFill>
            </a:endParaRPr>
          </a:p>
        </p:txBody>
      </p:sp>
      <p:sp>
        <p:nvSpPr>
          <p:cNvPr id="39946" name="Line 13"/>
          <p:cNvSpPr>
            <a:spLocks noChangeShapeType="1"/>
          </p:cNvSpPr>
          <p:nvPr/>
        </p:nvSpPr>
        <p:spPr bwMode="auto">
          <a:xfrm flipH="1">
            <a:off x="0" y="4797425"/>
            <a:ext cx="395288" cy="0"/>
          </a:xfrm>
          <a:prstGeom prst="line">
            <a:avLst/>
          </a:prstGeom>
          <a:noFill/>
          <a:ln w="38100">
            <a:solidFill>
              <a:srgbClr val="0000FF"/>
            </a:solidFill>
            <a:round/>
            <a:headEnd/>
            <a:tailEnd/>
          </a:ln>
        </p:spPr>
        <p:txBody>
          <a:bodyPr/>
          <a:lstStyle/>
          <a:p>
            <a:endParaRPr lang="en-GB"/>
          </a:p>
        </p:txBody>
      </p:sp>
      <p:sp>
        <p:nvSpPr>
          <p:cNvPr id="39947" name="Line 15"/>
          <p:cNvSpPr>
            <a:spLocks noChangeShapeType="1"/>
          </p:cNvSpPr>
          <p:nvPr/>
        </p:nvSpPr>
        <p:spPr bwMode="auto">
          <a:xfrm flipH="1">
            <a:off x="8748713" y="4797425"/>
            <a:ext cx="431800" cy="0"/>
          </a:xfrm>
          <a:prstGeom prst="line">
            <a:avLst/>
          </a:prstGeom>
          <a:noFill/>
          <a:ln w="38100">
            <a:solidFill>
              <a:srgbClr val="0000FF"/>
            </a:solidFill>
            <a:round/>
            <a:headEnd/>
            <a:tailEnd/>
          </a:ln>
        </p:spPr>
        <p:txBody>
          <a:bodyPr/>
          <a:lstStyle/>
          <a:p>
            <a:endParaRPr lang="en-GB"/>
          </a:p>
        </p:txBody>
      </p:sp>
      <p:sp>
        <p:nvSpPr>
          <p:cNvPr id="39948" name="AutoShape 21"/>
          <p:cNvSpPr>
            <a:spLocks noChangeArrowheads="1"/>
          </p:cNvSpPr>
          <p:nvPr/>
        </p:nvSpPr>
        <p:spPr bwMode="auto">
          <a:xfrm rot="5400000">
            <a:off x="323850" y="2112963"/>
            <a:ext cx="304800" cy="304800"/>
          </a:xfrm>
          <a:prstGeom prst="flowChartDisplay">
            <a:avLst/>
          </a:prstGeom>
          <a:noFill/>
          <a:ln w="38100">
            <a:solidFill>
              <a:schemeClr val="tx1"/>
            </a:solidFill>
            <a:miter lim="800000"/>
            <a:headEnd/>
            <a:tailEnd/>
          </a:ln>
        </p:spPr>
        <p:txBody>
          <a:bodyPr wrap="none" anchor="ctr"/>
          <a:lstStyle/>
          <a:p>
            <a:endParaRPr lang="en-GB">
              <a:solidFill>
                <a:srgbClr val="FFFFFF"/>
              </a:solidFill>
            </a:endParaRPr>
          </a:p>
        </p:txBody>
      </p:sp>
      <p:sp>
        <p:nvSpPr>
          <p:cNvPr id="39949" name="Oval 22"/>
          <p:cNvSpPr>
            <a:spLocks noChangeArrowheads="1"/>
          </p:cNvSpPr>
          <p:nvPr/>
        </p:nvSpPr>
        <p:spPr bwMode="auto">
          <a:xfrm>
            <a:off x="400050" y="1960563"/>
            <a:ext cx="152400" cy="152400"/>
          </a:xfrm>
          <a:prstGeom prst="ellipse">
            <a:avLst/>
          </a:prstGeom>
          <a:noFill/>
          <a:ln w="38100">
            <a:solidFill>
              <a:schemeClr val="tx1"/>
            </a:solidFill>
            <a:round/>
            <a:headEnd/>
            <a:tailEnd/>
          </a:ln>
        </p:spPr>
        <p:txBody>
          <a:bodyPr wrap="none" anchor="ctr"/>
          <a:lstStyle/>
          <a:p>
            <a:endParaRPr lang="en-GB">
              <a:solidFill>
                <a:srgbClr val="FFFFFF"/>
              </a:solidFill>
            </a:endParaRPr>
          </a:p>
        </p:txBody>
      </p:sp>
      <p:sp>
        <p:nvSpPr>
          <p:cNvPr id="39950" name="AutoShape 23"/>
          <p:cNvSpPr>
            <a:spLocks noChangeArrowheads="1"/>
          </p:cNvSpPr>
          <p:nvPr/>
        </p:nvSpPr>
        <p:spPr bwMode="auto">
          <a:xfrm rot="5400000">
            <a:off x="628650" y="2189163"/>
            <a:ext cx="304800" cy="304800"/>
          </a:xfrm>
          <a:prstGeom prst="flowChartDisplay">
            <a:avLst/>
          </a:prstGeom>
          <a:noFill/>
          <a:ln w="38100">
            <a:solidFill>
              <a:schemeClr val="tx1"/>
            </a:solidFill>
            <a:miter lim="800000"/>
            <a:headEnd/>
            <a:tailEnd/>
          </a:ln>
        </p:spPr>
        <p:txBody>
          <a:bodyPr wrap="none" anchor="ctr"/>
          <a:lstStyle/>
          <a:p>
            <a:endParaRPr lang="en-GB">
              <a:solidFill>
                <a:srgbClr val="FFFFFF"/>
              </a:solidFill>
            </a:endParaRPr>
          </a:p>
        </p:txBody>
      </p:sp>
      <p:sp>
        <p:nvSpPr>
          <p:cNvPr id="39951" name="Oval 24"/>
          <p:cNvSpPr>
            <a:spLocks noChangeArrowheads="1"/>
          </p:cNvSpPr>
          <p:nvPr/>
        </p:nvSpPr>
        <p:spPr bwMode="auto">
          <a:xfrm>
            <a:off x="704850" y="2036763"/>
            <a:ext cx="152400" cy="152400"/>
          </a:xfrm>
          <a:prstGeom prst="ellipse">
            <a:avLst/>
          </a:prstGeom>
          <a:noFill/>
          <a:ln w="38100">
            <a:solidFill>
              <a:schemeClr val="tx1"/>
            </a:solidFill>
            <a:round/>
            <a:headEnd/>
            <a:tailEnd/>
          </a:ln>
        </p:spPr>
        <p:txBody>
          <a:bodyPr wrap="none" anchor="ctr"/>
          <a:lstStyle/>
          <a:p>
            <a:endParaRPr lang="en-GB">
              <a:solidFill>
                <a:srgbClr val="FFFFFF"/>
              </a:solidFill>
            </a:endParaRPr>
          </a:p>
        </p:txBody>
      </p:sp>
      <p:sp>
        <p:nvSpPr>
          <p:cNvPr id="39952" name="AutoShape 25"/>
          <p:cNvSpPr>
            <a:spLocks noChangeArrowheads="1"/>
          </p:cNvSpPr>
          <p:nvPr/>
        </p:nvSpPr>
        <p:spPr bwMode="auto">
          <a:xfrm rot="5400000">
            <a:off x="933450" y="2112963"/>
            <a:ext cx="304800" cy="304800"/>
          </a:xfrm>
          <a:prstGeom prst="flowChartDisplay">
            <a:avLst/>
          </a:prstGeom>
          <a:noFill/>
          <a:ln w="38100">
            <a:solidFill>
              <a:schemeClr val="tx1"/>
            </a:solidFill>
            <a:miter lim="800000"/>
            <a:headEnd/>
            <a:tailEnd/>
          </a:ln>
        </p:spPr>
        <p:txBody>
          <a:bodyPr wrap="none" anchor="ctr"/>
          <a:lstStyle/>
          <a:p>
            <a:endParaRPr lang="en-GB">
              <a:solidFill>
                <a:srgbClr val="FFFFFF"/>
              </a:solidFill>
            </a:endParaRPr>
          </a:p>
        </p:txBody>
      </p:sp>
      <p:sp>
        <p:nvSpPr>
          <p:cNvPr id="39953" name="Oval 26"/>
          <p:cNvSpPr>
            <a:spLocks noChangeArrowheads="1"/>
          </p:cNvSpPr>
          <p:nvPr/>
        </p:nvSpPr>
        <p:spPr bwMode="auto">
          <a:xfrm>
            <a:off x="1009650" y="1960563"/>
            <a:ext cx="152400" cy="152400"/>
          </a:xfrm>
          <a:prstGeom prst="ellipse">
            <a:avLst/>
          </a:prstGeom>
          <a:noFill/>
          <a:ln w="38100">
            <a:solidFill>
              <a:schemeClr val="tx1"/>
            </a:solidFill>
            <a:round/>
            <a:headEnd/>
            <a:tailEnd/>
          </a:ln>
        </p:spPr>
        <p:txBody>
          <a:bodyPr wrap="none" anchor="ctr"/>
          <a:lstStyle/>
          <a:p>
            <a:endParaRPr lang="en-GB">
              <a:solidFill>
                <a:srgbClr val="FFFFFF"/>
              </a:solidFill>
            </a:endParaRPr>
          </a:p>
        </p:txBody>
      </p:sp>
      <p:sp>
        <p:nvSpPr>
          <p:cNvPr id="39954" name="Oval 27"/>
          <p:cNvSpPr>
            <a:spLocks noChangeArrowheads="1"/>
          </p:cNvSpPr>
          <p:nvPr/>
        </p:nvSpPr>
        <p:spPr bwMode="auto">
          <a:xfrm>
            <a:off x="107950" y="982663"/>
            <a:ext cx="1368425" cy="719137"/>
          </a:xfrm>
          <a:prstGeom prst="ellipse">
            <a:avLst/>
          </a:prstGeom>
          <a:noFill/>
          <a:ln w="57150">
            <a:solidFill>
              <a:srgbClr val="0000FF"/>
            </a:solidFill>
            <a:round/>
            <a:headEnd/>
            <a:tailEnd/>
          </a:ln>
        </p:spPr>
        <p:txBody>
          <a:bodyPr wrap="none" anchor="ctr"/>
          <a:lstStyle/>
          <a:p>
            <a:endParaRPr lang="en-GB">
              <a:solidFill>
                <a:srgbClr val="FFFFFF"/>
              </a:solidFill>
            </a:endParaRPr>
          </a:p>
        </p:txBody>
      </p:sp>
      <p:sp>
        <p:nvSpPr>
          <p:cNvPr id="39955" name="Oval 28"/>
          <p:cNvSpPr>
            <a:spLocks noChangeArrowheads="1"/>
          </p:cNvSpPr>
          <p:nvPr/>
        </p:nvSpPr>
        <p:spPr bwMode="auto">
          <a:xfrm>
            <a:off x="107950" y="117475"/>
            <a:ext cx="1368425" cy="719138"/>
          </a:xfrm>
          <a:prstGeom prst="ellipse">
            <a:avLst/>
          </a:prstGeom>
          <a:noFill/>
          <a:ln w="57150">
            <a:solidFill>
              <a:srgbClr val="0000FF"/>
            </a:solidFill>
            <a:round/>
            <a:headEnd/>
            <a:tailEnd/>
          </a:ln>
        </p:spPr>
        <p:txBody>
          <a:bodyPr wrap="none" anchor="ctr"/>
          <a:lstStyle/>
          <a:p>
            <a:endParaRPr lang="en-GB">
              <a:solidFill>
                <a:srgbClr val="FFFFFF"/>
              </a:solidFill>
            </a:endParaRPr>
          </a:p>
        </p:txBody>
      </p:sp>
      <p:sp>
        <p:nvSpPr>
          <p:cNvPr id="4112" name="AutoShape 29"/>
          <p:cNvSpPr>
            <a:spLocks noChangeArrowheads="1"/>
          </p:cNvSpPr>
          <p:nvPr/>
        </p:nvSpPr>
        <p:spPr bwMode="auto">
          <a:xfrm>
            <a:off x="323850" y="5445125"/>
            <a:ext cx="4105275" cy="576263"/>
          </a:xfrm>
          <a:prstGeom prst="hexagon">
            <a:avLst>
              <a:gd name="adj" fmla="val 67546"/>
              <a:gd name="vf" fmla="val 115470"/>
            </a:avLst>
          </a:prstGeom>
          <a:solidFill>
            <a:schemeClr val="bg1"/>
          </a:solidFill>
          <a:ln w="38100">
            <a:solidFill>
              <a:srgbClr val="0000FF"/>
            </a:solidFill>
            <a:miter lim="800000"/>
            <a:headEnd/>
            <a:tailEnd/>
          </a:ln>
        </p:spPr>
        <p:txBody>
          <a:bodyPr wrap="none" anchor="ctr"/>
          <a:lstStyle/>
          <a:p>
            <a:pPr algn="ctr"/>
            <a:r>
              <a:rPr lang="en-GB" sz="2000">
                <a:solidFill>
                  <a:srgbClr val="FF9900"/>
                </a:solidFill>
              </a:rPr>
              <a:t>A:TRUE</a:t>
            </a:r>
            <a:endParaRPr lang="en-GB" sz="2000">
              <a:solidFill>
                <a:srgbClr val="FFFFFF"/>
              </a:solidFill>
            </a:endParaRPr>
          </a:p>
        </p:txBody>
      </p:sp>
      <p:sp>
        <p:nvSpPr>
          <p:cNvPr id="4114" name="AutoShape 32"/>
          <p:cNvSpPr>
            <a:spLocks noChangeArrowheads="1"/>
          </p:cNvSpPr>
          <p:nvPr/>
        </p:nvSpPr>
        <p:spPr bwMode="auto">
          <a:xfrm>
            <a:off x="4716463" y="5373688"/>
            <a:ext cx="4427537" cy="577850"/>
          </a:xfrm>
          <a:prstGeom prst="hexagon">
            <a:avLst>
              <a:gd name="adj" fmla="val 66156"/>
              <a:gd name="vf" fmla="val 115470"/>
            </a:avLst>
          </a:prstGeom>
          <a:solidFill>
            <a:schemeClr val="bg1"/>
          </a:solidFill>
          <a:ln w="38100">
            <a:solidFill>
              <a:srgbClr val="0000FF"/>
            </a:solidFill>
            <a:miter lim="800000"/>
            <a:headEnd/>
            <a:tailEnd/>
          </a:ln>
        </p:spPr>
        <p:txBody>
          <a:bodyPr wrap="none" anchor="ctr"/>
          <a:lstStyle/>
          <a:p>
            <a:pPr algn="ctr"/>
            <a:r>
              <a:rPr lang="en-GB" sz="2000">
                <a:solidFill>
                  <a:srgbClr val="FF9900"/>
                </a:solidFill>
              </a:rPr>
              <a:t>B:</a:t>
            </a:r>
            <a:r>
              <a:rPr lang="en-GB" sz="2000">
                <a:solidFill>
                  <a:srgbClr val="FFFFFF"/>
                </a:solidFill>
              </a:rPr>
              <a:t> </a:t>
            </a:r>
            <a:r>
              <a:rPr lang="en-GB" sz="2000">
                <a:solidFill>
                  <a:srgbClr val="FFC000"/>
                </a:solidFill>
              </a:rPr>
              <a:t>FALSE</a:t>
            </a:r>
          </a:p>
        </p:txBody>
      </p:sp>
      <p:sp>
        <p:nvSpPr>
          <p:cNvPr id="39958" name="Rectangle 41"/>
          <p:cNvSpPr>
            <a:spLocks noChangeArrowheads="1"/>
          </p:cNvSpPr>
          <p:nvPr/>
        </p:nvSpPr>
        <p:spPr bwMode="auto">
          <a:xfrm>
            <a:off x="7164388" y="115888"/>
            <a:ext cx="1906587" cy="3600450"/>
          </a:xfrm>
          <a:prstGeom prst="rect">
            <a:avLst/>
          </a:prstGeom>
          <a:solidFill>
            <a:schemeClr val="bg1"/>
          </a:solidFill>
          <a:ln w="28575">
            <a:solidFill>
              <a:srgbClr val="0000FF"/>
            </a:solidFill>
            <a:miter lim="800000"/>
            <a:headEnd/>
            <a:tailEnd/>
          </a:ln>
        </p:spPr>
        <p:txBody>
          <a:bodyPr wrap="none" anchor="ctr"/>
          <a:lstStyle/>
          <a:p>
            <a:pPr algn="ctr"/>
            <a:endParaRPr lang="en-GB">
              <a:solidFill>
                <a:srgbClr val="FFFFFF"/>
              </a:solidFill>
            </a:endParaRPr>
          </a:p>
        </p:txBody>
      </p:sp>
      <p:sp>
        <p:nvSpPr>
          <p:cNvPr id="39959" name="Text Box 43"/>
          <p:cNvSpPr txBox="1">
            <a:spLocks noChangeArrowheads="1"/>
          </p:cNvSpPr>
          <p:nvPr/>
        </p:nvSpPr>
        <p:spPr bwMode="auto">
          <a:xfrm>
            <a:off x="7308850" y="3260725"/>
            <a:ext cx="976313" cy="336550"/>
          </a:xfrm>
          <a:prstGeom prst="rect">
            <a:avLst/>
          </a:prstGeom>
          <a:noFill/>
          <a:ln w="9525">
            <a:noFill/>
            <a:miter lim="800000"/>
            <a:headEnd/>
            <a:tailEnd/>
          </a:ln>
        </p:spPr>
        <p:txBody>
          <a:bodyPr wrap="none">
            <a:spAutoFit/>
          </a:bodyPr>
          <a:lstStyle/>
          <a:p>
            <a:r>
              <a:rPr lang="en-GB" sz="1600" b="1">
                <a:solidFill>
                  <a:srgbClr val="FF9900"/>
                </a:solidFill>
              </a:rPr>
              <a:t>1    £100</a:t>
            </a:r>
          </a:p>
        </p:txBody>
      </p:sp>
      <p:sp>
        <p:nvSpPr>
          <p:cNvPr id="39960" name="Text Box 44"/>
          <p:cNvSpPr txBox="1">
            <a:spLocks noChangeArrowheads="1"/>
          </p:cNvSpPr>
          <p:nvPr/>
        </p:nvSpPr>
        <p:spPr bwMode="auto">
          <a:xfrm>
            <a:off x="7237413" y="212725"/>
            <a:ext cx="1716087" cy="338138"/>
          </a:xfrm>
          <a:prstGeom prst="rect">
            <a:avLst/>
          </a:prstGeom>
          <a:noFill/>
          <a:ln w="9525">
            <a:noFill/>
            <a:miter lim="800000"/>
            <a:headEnd/>
            <a:tailEnd/>
          </a:ln>
        </p:spPr>
        <p:txBody>
          <a:bodyPr wrap="none">
            <a:spAutoFit/>
          </a:bodyPr>
          <a:lstStyle/>
          <a:p>
            <a:r>
              <a:rPr lang="en-GB" sz="1600" b="1">
                <a:solidFill>
                  <a:srgbClr val="FFFFFF"/>
                </a:solidFill>
              </a:rPr>
              <a:t>13   £1 MILLION</a:t>
            </a:r>
          </a:p>
        </p:txBody>
      </p:sp>
      <p:sp>
        <p:nvSpPr>
          <p:cNvPr id="39961" name="Text Box 45"/>
          <p:cNvSpPr txBox="1">
            <a:spLocks noChangeArrowheads="1"/>
          </p:cNvSpPr>
          <p:nvPr/>
        </p:nvSpPr>
        <p:spPr bwMode="auto">
          <a:xfrm>
            <a:off x="7308850" y="2997200"/>
            <a:ext cx="976313" cy="336550"/>
          </a:xfrm>
          <a:prstGeom prst="rect">
            <a:avLst/>
          </a:prstGeom>
          <a:noFill/>
          <a:ln w="9525">
            <a:noFill/>
            <a:miter lim="800000"/>
            <a:headEnd/>
            <a:tailEnd/>
          </a:ln>
        </p:spPr>
        <p:txBody>
          <a:bodyPr wrap="none">
            <a:spAutoFit/>
          </a:bodyPr>
          <a:lstStyle/>
          <a:p>
            <a:r>
              <a:rPr lang="en-GB" sz="1600" b="1">
                <a:solidFill>
                  <a:srgbClr val="FF9900"/>
                </a:solidFill>
              </a:rPr>
              <a:t>2    £200</a:t>
            </a:r>
          </a:p>
        </p:txBody>
      </p:sp>
      <p:sp>
        <p:nvSpPr>
          <p:cNvPr id="39962" name="Text Box 47"/>
          <p:cNvSpPr txBox="1">
            <a:spLocks noChangeArrowheads="1"/>
          </p:cNvSpPr>
          <p:nvPr/>
        </p:nvSpPr>
        <p:spPr bwMode="auto">
          <a:xfrm>
            <a:off x="7308850" y="2732088"/>
            <a:ext cx="984250" cy="338137"/>
          </a:xfrm>
          <a:prstGeom prst="rect">
            <a:avLst/>
          </a:prstGeom>
          <a:noFill/>
          <a:ln w="9525">
            <a:noFill/>
            <a:miter lim="800000"/>
            <a:headEnd/>
            <a:tailEnd/>
          </a:ln>
        </p:spPr>
        <p:txBody>
          <a:bodyPr wrap="none">
            <a:spAutoFit/>
          </a:bodyPr>
          <a:lstStyle/>
          <a:p>
            <a:r>
              <a:rPr lang="en-GB" sz="1600" b="1">
                <a:solidFill>
                  <a:srgbClr val="FF9900"/>
                </a:solidFill>
              </a:rPr>
              <a:t>3    £500</a:t>
            </a:r>
          </a:p>
        </p:txBody>
      </p:sp>
      <p:sp>
        <p:nvSpPr>
          <p:cNvPr id="39963" name="Text Box 48"/>
          <p:cNvSpPr txBox="1">
            <a:spLocks noChangeArrowheads="1"/>
          </p:cNvSpPr>
          <p:nvPr/>
        </p:nvSpPr>
        <p:spPr bwMode="auto">
          <a:xfrm>
            <a:off x="7308850" y="2492375"/>
            <a:ext cx="1098550" cy="338138"/>
          </a:xfrm>
          <a:prstGeom prst="rect">
            <a:avLst/>
          </a:prstGeom>
          <a:noFill/>
          <a:ln w="9525">
            <a:noFill/>
            <a:miter lim="800000"/>
            <a:headEnd/>
            <a:tailEnd/>
          </a:ln>
        </p:spPr>
        <p:txBody>
          <a:bodyPr wrap="none">
            <a:spAutoFit/>
          </a:bodyPr>
          <a:lstStyle/>
          <a:p>
            <a:r>
              <a:rPr lang="en-GB" sz="1600" b="1">
                <a:solidFill>
                  <a:srgbClr val="FFFFFF"/>
                </a:solidFill>
              </a:rPr>
              <a:t>4    £1000</a:t>
            </a:r>
          </a:p>
        </p:txBody>
      </p:sp>
      <p:sp>
        <p:nvSpPr>
          <p:cNvPr id="39964" name="Text Box 49"/>
          <p:cNvSpPr txBox="1">
            <a:spLocks noChangeArrowheads="1"/>
          </p:cNvSpPr>
          <p:nvPr/>
        </p:nvSpPr>
        <p:spPr bwMode="auto">
          <a:xfrm>
            <a:off x="7308850" y="2227263"/>
            <a:ext cx="1098550" cy="338137"/>
          </a:xfrm>
          <a:prstGeom prst="rect">
            <a:avLst/>
          </a:prstGeom>
          <a:noFill/>
          <a:ln w="9525">
            <a:noFill/>
            <a:miter lim="800000"/>
            <a:headEnd/>
            <a:tailEnd/>
          </a:ln>
        </p:spPr>
        <p:txBody>
          <a:bodyPr wrap="none">
            <a:spAutoFit/>
          </a:bodyPr>
          <a:lstStyle/>
          <a:p>
            <a:r>
              <a:rPr lang="en-GB" sz="1600" b="1">
                <a:solidFill>
                  <a:srgbClr val="FF9900"/>
                </a:solidFill>
              </a:rPr>
              <a:t>5    £2000</a:t>
            </a:r>
          </a:p>
        </p:txBody>
      </p:sp>
      <p:sp>
        <p:nvSpPr>
          <p:cNvPr id="39965" name="Text Box 50"/>
          <p:cNvSpPr txBox="1">
            <a:spLocks noChangeArrowheads="1"/>
          </p:cNvSpPr>
          <p:nvPr/>
        </p:nvSpPr>
        <p:spPr bwMode="auto">
          <a:xfrm>
            <a:off x="7308850" y="1989138"/>
            <a:ext cx="1098550" cy="338137"/>
          </a:xfrm>
          <a:prstGeom prst="rect">
            <a:avLst/>
          </a:prstGeom>
          <a:noFill/>
          <a:ln w="9525">
            <a:noFill/>
            <a:miter lim="800000"/>
            <a:headEnd/>
            <a:tailEnd/>
          </a:ln>
        </p:spPr>
        <p:txBody>
          <a:bodyPr wrap="none">
            <a:spAutoFit/>
          </a:bodyPr>
          <a:lstStyle/>
          <a:p>
            <a:r>
              <a:rPr lang="en-GB" sz="1600" b="1">
                <a:solidFill>
                  <a:srgbClr val="FF9900"/>
                </a:solidFill>
              </a:rPr>
              <a:t>6    £4000</a:t>
            </a:r>
          </a:p>
        </p:txBody>
      </p:sp>
      <p:sp>
        <p:nvSpPr>
          <p:cNvPr id="39966" name="Text Box 52"/>
          <p:cNvSpPr txBox="1">
            <a:spLocks noChangeArrowheads="1"/>
          </p:cNvSpPr>
          <p:nvPr/>
        </p:nvSpPr>
        <p:spPr bwMode="auto">
          <a:xfrm>
            <a:off x="7308850" y="1749425"/>
            <a:ext cx="1270000" cy="338138"/>
          </a:xfrm>
          <a:prstGeom prst="rect">
            <a:avLst/>
          </a:prstGeom>
          <a:noFill/>
          <a:ln w="9525">
            <a:noFill/>
            <a:miter lim="800000"/>
            <a:headEnd/>
            <a:tailEnd/>
          </a:ln>
        </p:spPr>
        <p:txBody>
          <a:bodyPr wrap="none">
            <a:spAutoFit/>
          </a:bodyPr>
          <a:lstStyle/>
          <a:p>
            <a:r>
              <a:rPr lang="en-GB" sz="1600" b="1">
                <a:solidFill>
                  <a:srgbClr val="FF9900"/>
                </a:solidFill>
              </a:rPr>
              <a:t>7    £16,000</a:t>
            </a:r>
          </a:p>
        </p:txBody>
      </p:sp>
      <p:sp>
        <p:nvSpPr>
          <p:cNvPr id="39967" name="Text Box 53"/>
          <p:cNvSpPr txBox="1">
            <a:spLocks noChangeArrowheads="1"/>
          </p:cNvSpPr>
          <p:nvPr/>
        </p:nvSpPr>
        <p:spPr bwMode="auto">
          <a:xfrm>
            <a:off x="7237413" y="1509713"/>
            <a:ext cx="1327150" cy="338137"/>
          </a:xfrm>
          <a:prstGeom prst="rect">
            <a:avLst/>
          </a:prstGeom>
          <a:noFill/>
          <a:ln w="9525">
            <a:noFill/>
            <a:miter lim="800000"/>
            <a:headEnd/>
            <a:tailEnd/>
          </a:ln>
        </p:spPr>
        <p:txBody>
          <a:bodyPr wrap="none">
            <a:spAutoFit/>
          </a:bodyPr>
          <a:lstStyle/>
          <a:p>
            <a:r>
              <a:rPr lang="en-GB" sz="1600" b="1">
                <a:solidFill>
                  <a:srgbClr val="FFFFFF"/>
                </a:solidFill>
              </a:rPr>
              <a:t> 8    £32,000</a:t>
            </a:r>
          </a:p>
        </p:txBody>
      </p:sp>
      <p:sp>
        <p:nvSpPr>
          <p:cNvPr id="39968" name="Text Box 54"/>
          <p:cNvSpPr txBox="1">
            <a:spLocks noChangeArrowheads="1"/>
          </p:cNvSpPr>
          <p:nvPr/>
        </p:nvSpPr>
        <p:spPr bwMode="auto">
          <a:xfrm>
            <a:off x="7237413" y="1244600"/>
            <a:ext cx="1327150" cy="338138"/>
          </a:xfrm>
          <a:prstGeom prst="rect">
            <a:avLst/>
          </a:prstGeom>
          <a:noFill/>
          <a:ln w="9525">
            <a:noFill/>
            <a:miter lim="800000"/>
            <a:headEnd/>
            <a:tailEnd/>
          </a:ln>
        </p:spPr>
        <p:txBody>
          <a:bodyPr wrap="none">
            <a:spAutoFit/>
          </a:bodyPr>
          <a:lstStyle/>
          <a:p>
            <a:r>
              <a:rPr lang="en-GB" sz="1600" b="1">
                <a:solidFill>
                  <a:srgbClr val="FF9900"/>
                </a:solidFill>
              </a:rPr>
              <a:t> 9    £64,000</a:t>
            </a:r>
          </a:p>
        </p:txBody>
      </p:sp>
      <p:sp>
        <p:nvSpPr>
          <p:cNvPr id="39969" name="Text Box 55"/>
          <p:cNvSpPr txBox="1">
            <a:spLocks noChangeArrowheads="1"/>
          </p:cNvSpPr>
          <p:nvPr/>
        </p:nvSpPr>
        <p:spPr bwMode="auto">
          <a:xfrm>
            <a:off x="7250113" y="957263"/>
            <a:ext cx="1439862" cy="338137"/>
          </a:xfrm>
          <a:prstGeom prst="rect">
            <a:avLst/>
          </a:prstGeom>
          <a:noFill/>
          <a:ln w="9525">
            <a:noFill/>
            <a:miter lim="800000"/>
            <a:headEnd/>
            <a:tailEnd/>
          </a:ln>
        </p:spPr>
        <p:txBody>
          <a:bodyPr wrap="none">
            <a:spAutoFit/>
          </a:bodyPr>
          <a:lstStyle/>
          <a:p>
            <a:r>
              <a:rPr lang="en-GB" sz="1600" b="1">
                <a:solidFill>
                  <a:srgbClr val="FF9900"/>
                </a:solidFill>
              </a:rPr>
              <a:t>10   £125,000</a:t>
            </a:r>
          </a:p>
        </p:txBody>
      </p:sp>
      <p:sp>
        <p:nvSpPr>
          <p:cNvPr id="39970" name="Text Box 56"/>
          <p:cNvSpPr txBox="1">
            <a:spLocks noChangeArrowheads="1"/>
          </p:cNvSpPr>
          <p:nvPr/>
        </p:nvSpPr>
        <p:spPr bwMode="auto">
          <a:xfrm>
            <a:off x="7237413" y="717550"/>
            <a:ext cx="1428750" cy="338138"/>
          </a:xfrm>
          <a:prstGeom prst="rect">
            <a:avLst/>
          </a:prstGeom>
          <a:noFill/>
          <a:ln w="9525">
            <a:noFill/>
            <a:miter lim="800000"/>
            <a:headEnd/>
            <a:tailEnd/>
          </a:ln>
        </p:spPr>
        <p:txBody>
          <a:bodyPr wrap="none">
            <a:spAutoFit/>
          </a:bodyPr>
          <a:lstStyle/>
          <a:p>
            <a:r>
              <a:rPr lang="en-GB" sz="1600" b="1">
                <a:solidFill>
                  <a:srgbClr val="FF9900"/>
                </a:solidFill>
              </a:rPr>
              <a:t>11   £250,000</a:t>
            </a:r>
          </a:p>
        </p:txBody>
      </p:sp>
      <p:sp>
        <p:nvSpPr>
          <p:cNvPr id="39971" name="Text Box 57"/>
          <p:cNvSpPr txBox="1">
            <a:spLocks noChangeArrowheads="1"/>
          </p:cNvSpPr>
          <p:nvPr/>
        </p:nvSpPr>
        <p:spPr bwMode="auto">
          <a:xfrm>
            <a:off x="7237413" y="452438"/>
            <a:ext cx="1439862" cy="338137"/>
          </a:xfrm>
          <a:prstGeom prst="rect">
            <a:avLst/>
          </a:prstGeom>
          <a:noFill/>
          <a:ln w="9525">
            <a:noFill/>
            <a:miter lim="800000"/>
            <a:headEnd/>
            <a:tailEnd/>
          </a:ln>
        </p:spPr>
        <p:txBody>
          <a:bodyPr wrap="none">
            <a:spAutoFit/>
          </a:bodyPr>
          <a:lstStyle/>
          <a:p>
            <a:r>
              <a:rPr lang="en-GB" sz="1600" b="1">
                <a:solidFill>
                  <a:srgbClr val="FF9900"/>
                </a:solidFill>
              </a:rPr>
              <a:t>12   £500,000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4112"/>
                                        </p:tgtEl>
                                        <p:attrNameLst>
                                          <p:attrName>style.visibility</p:attrName>
                                        </p:attrNameLst>
                                      </p:cBhvr>
                                      <p:to>
                                        <p:strVal val="visible"/>
                                      </p:to>
                                    </p:set>
                                    <p:anim calcmode="lin" valueType="num">
                                      <p:cBhvr additive="base">
                                        <p:cTn id="7" dur="500" fill="hold"/>
                                        <p:tgtEl>
                                          <p:spTgt spid="4112"/>
                                        </p:tgtEl>
                                        <p:attrNameLst>
                                          <p:attrName>ppt_x</p:attrName>
                                        </p:attrNameLst>
                                      </p:cBhvr>
                                      <p:tavLst>
                                        <p:tav tm="0">
                                          <p:val>
                                            <p:strVal val="0-#ppt_w/2"/>
                                          </p:val>
                                        </p:tav>
                                        <p:tav tm="100000">
                                          <p:val>
                                            <p:strVal val="#ppt_x"/>
                                          </p:val>
                                        </p:tav>
                                      </p:tavLst>
                                    </p:anim>
                                    <p:anim calcmode="lin" valueType="num">
                                      <p:cBhvr additive="base">
                                        <p:cTn id="8" dur="500" fill="hold"/>
                                        <p:tgtEl>
                                          <p:spTgt spid="4112"/>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4116"/>
                                        </p:tgtEl>
                                        <p:attrNameLst>
                                          <p:attrName>style.visibility</p:attrName>
                                        </p:attrNameLst>
                                      </p:cBhvr>
                                      <p:to>
                                        <p:strVal val="visible"/>
                                      </p:to>
                                    </p:set>
                                    <p:anim calcmode="lin" valueType="num">
                                      <p:cBhvr additive="base">
                                        <p:cTn id="11" dur="500" fill="hold"/>
                                        <p:tgtEl>
                                          <p:spTgt spid="4116"/>
                                        </p:tgtEl>
                                        <p:attrNameLst>
                                          <p:attrName>ppt_x</p:attrName>
                                        </p:attrNameLst>
                                      </p:cBhvr>
                                      <p:tavLst>
                                        <p:tav tm="0">
                                          <p:val>
                                            <p:strVal val="0-#ppt_w/2"/>
                                          </p:val>
                                        </p:tav>
                                        <p:tav tm="100000">
                                          <p:val>
                                            <p:strVal val="#ppt_x"/>
                                          </p:val>
                                        </p:tav>
                                      </p:tavLst>
                                    </p:anim>
                                    <p:anim calcmode="lin" valueType="num">
                                      <p:cBhvr additive="base">
                                        <p:cTn id="12" dur="500" fill="hold"/>
                                        <p:tgtEl>
                                          <p:spTgt spid="4116"/>
                                        </p:tgtEl>
                                        <p:attrNameLst>
                                          <p:attrName>ppt_y</p:attrName>
                                        </p:attrNameLst>
                                      </p:cBhvr>
                                      <p:tavLst>
                                        <p:tav tm="0">
                                          <p:val>
                                            <p:strVal val="#ppt_y"/>
                                          </p:val>
                                        </p:tav>
                                        <p:tav tm="100000">
                                          <p:val>
                                            <p:strVal val="#ppt_y"/>
                                          </p:val>
                                        </p:tav>
                                      </p:tavLst>
                                    </p:anim>
                                  </p:childTnLst>
                                </p:cTn>
                              </p:par>
                              <p:par>
                                <p:cTn id="13" presetID="2" presetClass="entr" presetSubtype="8" fill="hold" grpId="0" nodeType="withEffect">
                                  <p:stCondLst>
                                    <p:cond delay="0"/>
                                  </p:stCondLst>
                                  <p:childTnLst>
                                    <p:set>
                                      <p:cBhvr>
                                        <p:cTn id="14" dur="1" fill="hold">
                                          <p:stCondLst>
                                            <p:cond delay="0"/>
                                          </p:stCondLst>
                                        </p:cTn>
                                        <p:tgtEl>
                                          <p:spTgt spid="4120"/>
                                        </p:tgtEl>
                                        <p:attrNameLst>
                                          <p:attrName>style.visibility</p:attrName>
                                        </p:attrNameLst>
                                      </p:cBhvr>
                                      <p:to>
                                        <p:strVal val="visible"/>
                                      </p:to>
                                    </p:set>
                                    <p:anim calcmode="lin" valueType="num">
                                      <p:cBhvr additive="base">
                                        <p:cTn id="15" dur="500" fill="hold"/>
                                        <p:tgtEl>
                                          <p:spTgt spid="4120"/>
                                        </p:tgtEl>
                                        <p:attrNameLst>
                                          <p:attrName>ppt_x</p:attrName>
                                        </p:attrNameLst>
                                      </p:cBhvr>
                                      <p:tavLst>
                                        <p:tav tm="0">
                                          <p:val>
                                            <p:strVal val="0-#ppt_w/2"/>
                                          </p:val>
                                        </p:tav>
                                        <p:tav tm="100000">
                                          <p:val>
                                            <p:strVal val="#ppt_x"/>
                                          </p:val>
                                        </p:tav>
                                      </p:tavLst>
                                    </p:anim>
                                    <p:anim calcmode="lin" valueType="num">
                                      <p:cBhvr additive="base">
                                        <p:cTn id="16" dur="500" fill="hold"/>
                                        <p:tgtEl>
                                          <p:spTgt spid="4120"/>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500"/>
                                  </p:stCondLst>
                                  <p:childTnLst>
                                    <p:set>
                                      <p:cBhvr>
                                        <p:cTn id="18" dur="1" fill="hold">
                                          <p:stCondLst>
                                            <p:cond delay="0"/>
                                          </p:stCondLst>
                                        </p:cTn>
                                        <p:tgtEl>
                                          <p:spTgt spid="4114"/>
                                        </p:tgtEl>
                                        <p:attrNameLst>
                                          <p:attrName>style.visibility</p:attrName>
                                        </p:attrNameLst>
                                      </p:cBhvr>
                                      <p:to>
                                        <p:strVal val="visible"/>
                                      </p:to>
                                    </p:set>
                                    <p:anim calcmode="lin" valueType="num">
                                      <p:cBhvr additive="base">
                                        <p:cTn id="19" dur="500" fill="hold"/>
                                        <p:tgtEl>
                                          <p:spTgt spid="4114"/>
                                        </p:tgtEl>
                                        <p:attrNameLst>
                                          <p:attrName>ppt_x</p:attrName>
                                        </p:attrNameLst>
                                      </p:cBhvr>
                                      <p:tavLst>
                                        <p:tav tm="0">
                                          <p:val>
                                            <p:strVal val="1+#ppt_w/2"/>
                                          </p:val>
                                        </p:tav>
                                        <p:tav tm="100000">
                                          <p:val>
                                            <p:strVal val="#ppt_x"/>
                                          </p:val>
                                        </p:tav>
                                      </p:tavLst>
                                    </p:anim>
                                    <p:anim calcmode="lin" valueType="num">
                                      <p:cBhvr additive="base">
                                        <p:cTn id="20" dur="500" fill="hold"/>
                                        <p:tgtEl>
                                          <p:spTgt spid="4114"/>
                                        </p:tgtEl>
                                        <p:attrNameLst>
                                          <p:attrName>ppt_y</p:attrName>
                                        </p:attrNameLst>
                                      </p:cBhvr>
                                      <p:tavLst>
                                        <p:tav tm="0">
                                          <p:val>
                                            <p:strVal val="#ppt_y"/>
                                          </p:val>
                                        </p:tav>
                                        <p:tav tm="100000">
                                          <p:val>
                                            <p:strVal val="#ppt_y"/>
                                          </p:val>
                                        </p:tav>
                                      </p:tavLst>
                                    </p:anim>
                                  </p:childTnLst>
                                </p:cTn>
                              </p:par>
                              <p:par>
                                <p:cTn id="21" presetID="2" presetClass="entr" presetSubtype="2" fill="hold" grpId="0" nodeType="withEffect">
                                  <p:stCondLst>
                                    <p:cond delay="500"/>
                                  </p:stCondLst>
                                  <p:childTnLst>
                                    <p:set>
                                      <p:cBhvr>
                                        <p:cTn id="22" dur="1" fill="hold">
                                          <p:stCondLst>
                                            <p:cond delay="0"/>
                                          </p:stCondLst>
                                        </p:cTn>
                                        <p:tgtEl>
                                          <p:spTgt spid="4118"/>
                                        </p:tgtEl>
                                        <p:attrNameLst>
                                          <p:attrName>style.visibility</p:attrName>
                                        </p:attrNameLst>
                                      </p:cBhvr>
                                      <p:to>
                                        <p:strVal val="visible"/>
                                      </p:to>
                                    </p:set>
                                    <p:anim calcmode="lin" valueType="num">
                                      <p:cBhvr additive="base">
                                        <p:cTn id="23" dur="500" fill="hold"/>
                                        <p:tgtEl>
                                          <p:spTgt spid="4118"/>
                                        </p:tgtEl>
                                        <p:attrNameLst>
                                          <p:attrName>ppt_x</p:attrName>
                                        </p:attrNameLst>
                                      </p:cBhvr>
                                      <p:tavLst>
                                        <p:tav tm="0">
                                          <p:val>
                                            <p:strVal val="1+#ppt_w/2"/>
                                          </p:val>
                                        </p:tav>
                                        <p:tav tm="100000">
                                          <p:val>
                                            <p:strVal val="#ppt_x"/>
                                          </p:val>
                                        </p:tav>
                                      </p:tavLst>
                                    </p:anim>
                                    <p:anim calcmode="lin" valueType="num">
                                      <p:cBhvr additive="base">
                                        <p:cTn id="24" dur="500" fill="hold"/>
                                        <p:tgtEl>
                                          <p:spTgt spid="4118"/>
                                        </p:tgtEl>
                                        <p:attrNameLst>
                                          <p:attrName>ppt_y</p:attrName>
                                        </p:attrNameLst>
                                      </p:cBhvr>
                                      <p:tavLst>
                                        <p:tav tm="0">
                                          <p:val>
                                            <p:strVal val="#ppt_y"/>
                                          </p:val>
                                        </p:tav>
                                        <p:tav tm="100000">
                                          <p:val>
                                            <p:strVal val="#ppt_y"/>
                                          </p:val>
                                        </p:tav>
                                      </p:tavLst>
                                    </p:anim>
                                  </p:childTnLst>
                                </p:cTn>
                              </p:par>
                            </p:childTnLst>
                          </p:cTn>
                        </p:par>
                        <p:par>
                          <p:cTn id="25" fill="hold">
                            <p:stCondLst>
                              <p:cond delay="1000"/>
                            </p:stCondLst>
                            <p:childTnLst>
                              <p:par>
                                <p:cTn id="26" presetID="1" presetClass="mediacall" presetSubtype="0" fill="hold" nodeType="afterEffect">
                                  <p:stCondLst>
                                    <p:cond delay="0"/>
                                  </p:stCondLst>
                                  <p:childTnLst>
                                    <p:cmd type="call" cmd="playFrom(0.0)">
                                      <p:cBhvr>
                                        <p:cTn id="27" dur="2416" fill="hold"/>
                                        <p:tgtEl>
                                          <p:spTgt spid="3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8" fill="hold" display="0">
                  <p:stCondLst>
                    <p:cond delay="indefinite"/>
                  </p:stCondLst>
                  <p:endCondLst>
                    <p:cond evt="onNext" delay="0">
                      <p:tgtEl>
                        <p:sldTgt/>
                      </p:tgtEl>
                    </p:cond>
                    <p:cond evt="onPrev" delay="0">
                      <p:tgtEl>
                        <p:sldTgt/>
                      </p:tgtEl>
                    </p:cond>
                    <p:cond evt="onStopAudio" delay="0">
                      <p:tgtEl>
                        <p:sldTgt/>
                      </p:tgtEl>
                    </p:cond>
                  </p:endCondLst>
                </p:cTn>
                <p:tgtEl>
                  <p:spTgt spid="35"/>
                </p:tgtEl>
              </p:cMediaNode>
            </p:audio>
          </p:childTnLst>
        </p:cTn>
      </p:par>
    </p:tnLst>
    <p:bldLst>
      <p:bldP spid="4116" grpId="0" animBg="1"/>
      <p:bldP spid="4118" grpId="0" animBg="1"/>
      <p:bldP spid="4120" grpId="0" animBg="1"/>
      <p:bldP spid="4112" grpId="0" animBg="1"/>
      <p:bldP spid="41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ctrTitle" idx="4294967295"/>
          </p:nvPr>
        </p:nvSpPr>
        <p:spPr>
          <a:xfrm>
            <a:off x="900113" y="549275"/>
            <a:ext cx="7343775" cy="1470025"/>
          </a:xfrm>
        </p:spPr>
        <p:txBody>
          <a:bodyPr/>
          <a:lstStyle/>
          <a:p>
            <a:pPr algn="ctr" eaLnBrk="1" hangingPunct="1"/>
            <a:r>
              <a:rPr lang="en-GB" sz="4000" smtClean="0">
                <a:latin typeface="TheSans B5 Plain" pitchFamily="34" charset="0"/>
              </a:rPr>
              <a:t>Student Discounts</a:t>
            </a:r>
          </a:p>
        </p:txBody>
      </p:sp>
      <p:sp>
        <p:nvSpPr>
          <p:cNvPr id="40963" name="Rectangle 3"/>
          <p:cNvSpPr>
            <a:spLocks noGrp="1" noChangeArrowheads="1"/>
          </p:cNvSpPr>
          <p:nvPr>
            <p:ph type="subTitle" idx="4294967295"/>
          </p:nvPr>
        </p:nvSpPr>
        <p:spPr>
          <a:xfrm>
            <a:off x="539750" y="1916113"/>
            <a:ext cx="8604250" cy="4724400"/>
          </a:xfrm>
        </p:spPr>
        <p:txBody>
          <a:bodyPr/>
          <a:lstStyle/>
          <a:p>
            <a:pPr marL="0" indent="0" eaLnBrk="1" hangingPunct="1">
              <a:buFontTx/>
              <a:buNone/>
            </a:pPr>
            <a:endParaRPr lang="en-GB" sz="3600" smtClean="0"/>
          </a:p>
          <a:p>
            <a:pPr marL="0" indent="0" eaLnBrk="1" hangingPunct="1">
              <a:buFontTx/>
              <a:buNone/>
            </a:pPr>
            <a:r>
              <a:rPr lang="en-GB" smtClean="0"/>
              <a:t>Your student ID card can be used to obtain discounts at shops, restaurants, cinemas etc.</a:t>
            </a:r>
          </a:p>
          <a:p>
            <a:pPr marL="0" indent="0" eaLnBrk="1" hangingPunct="1">
              <a:buFontTx/>
              <a:buNone/>
            </a:pPr>
            <a:endParaRPr lang="en-GB" smtClean="0"/>
          </a:p>
          <a:p>
            <a:pPr marL="0" indent="0" eaLnBrk="1" hangingPunct="1">
              <a:buFontTx/>
              <a:buNone/>
            </a:pPr>
            <a:r>
              <a:rPr lang="en-GB" smtClean="0"/>
              <a:t>Remember to have your student ID card with you at all times, and don’t be afraid to ask if there are any discounts on offer for students. </a:t>
            </a:r>
            <a:endParaRPr lang="en-GB" sz="3600" smtClean="0"/>
          </a:p>
          <a:p>
            <a:pPr marL="0" indent="0" eaLnBrk="1" hangingPunct="1">
              <a:buFontTx/>
              <a:buNone/>
            </a:pPr>
            <a:endParaRPr lang="en-GB" sz="3600" smtClean="0"/>
          </a:p>
          <a:p>
            <a:pPr marL="0" indent="0" eaLnBrk="1" hangingPunct="1">
              <a:buFontTx/>
              <a:buNone/>
            </a:pPr>
            <a:endParaRPr lang="en-GB" sz="3600" smtClean="0"/>
          </a:p>
          <a:p>
            <a:pPr marL="0" indent="0" eaLnBrk="1" hangingPunct="1">
              <a:buFontTx/>
              <a:buNone/>
            </a:pPr>
            <a:endParaRPr lang="en-GB" sz="2500" smtClean="0"/>
          </a:p>
          <a:p>
            <a:pPr marL="0" indent="0" eaLnBrk="1" hangingPunct="1">
              <a:buFontTx/>
              <a:buNone/>
            </a:pPr>
            <a:endParaRPr lang="en-GB" sz="2000" b="1" smtClean="0"/>
          </a:p>
          <a:p>
            <a:pPr marL="0" indent="0" eaLnBrk="1" hangingPunct="1">
              <a:buFontTx/>
              <a:buNone/>
            </a:pPr>
            <a:endParaRPr lang="en-GB" sz="2000" b="1" smtClean="0"/>
          </a:p>
          <a:p>
            <a:pPr marL="0" indent="0" eaLnBrk="1" hangingPunct="1">
              <a:buFontTx/>
              <a:buNone/>
            </a:pPr>
            <a:endParaRPr lang="en-GB" sz="2000" b="1" smtClean="0"/>
          </a:p>
          <a:p>
            <a:pPr marL="0" indent="0" eaLnBrk="1" hangingPunct="1">
              <a:buFontTx/>
              <a:buNone/>
            </a:pPr>
            <a:endParaRPr lang="en-GB" sz="2000" b="1" smtClean="0"/>
          </a:p>
          <a:p>
            <a:pPr marL="0" indent="0" eaLnBrk="1" hangingPunct="1">
              <a:buFontTx/>
              <a:buNone/>
            </a:pPr>
            <a:endParaRPr lang="en-GB" sz="2500" smtClean="0"/>
          </a:p>
          <a:p>
            <a:pPr marL="0" indent="0" eaLnBrk="1" hangingPunct="1">
              <a:buFontTx/>
              <a:buNone/>
            </a:pPr>
            <a:endParaRPr lang="en-GB" sz="2500" smtClean="0"/>
          </a:p>
        </p:txBody>
      </p:sp>
      <p:pic>
        <p:nvPicPr>
          <p:cNvPr id="40964"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algn="ctr" eaLnBrk="1" hangingPunct="1"/>
            <a:r>
              <a:rPr lang="en-GB" smtClean="0"/>
              <a:t>Other Budgeting Tips</a:t>
            </a:r>
          </a:p>
        </p:txBody>
      </p:sp>
      <p:sp>
        <p:nvSpPr>
          <p:cNvPr id="41987" name="Rectangle 3"/>
          <p:cNvSpPr>
            <a:spLocks noGrp="1" noChangeArrowheads="1"/>
          </p:cNvSpPr>
          <p:nvPr>
            <p:ph type="body" idx="1"/>
          </p:nvPr>
        </p:nvSpPr>
        <p:spPr>
          <a:xfrm>
            <a:off x="468313" y="1844675"/>
            <a:ext cx="8675687" cy="4281488"/>
          </a:xfrm>
        </p:spPr>
        <p:txBody>
          <a:bodyPr/>
          <a:lstStyle/>
          <a:p>
            <a:pPr eaLnBrk="1" hangingPunct="1">
              <a:lnSpc>
                <a:spcPct val="80000"/>
              </a:lnSpc>
            </a:pPr>
            <a:r>
              <a:rPr lang="en-GB" sz="2400" smtClean="0"/>
              <a:t>Use internet call providers like Skype </a:t>
            </a:r>
            <a:r>
              <a:rPr lang="en-GB" sz="2400" smtClean="0">
                <a:hlinkClick r:id="rId2"/>
              </a:rPr>
              <a:t>www.skype.com/intl/en-gb</a:t>
            </a:r>
            <a:r>
              <a:rPr lang="en-GB" sz="2400" smtClean="0"/>
              <a:t> </a:t>
            </a:r>
          </a:p>
          <a:p>
            <a:pPr eaLnBrk="1" hangingPunct="1">
              <a:lnSpc>
                <a:spcPct val="80000"/>
              </a:lnSpc>
            </a:pPr>
            <a:endParaRPr lang="en-GB" sz="2400" smtClean="0"/>
          </a:p>
          <a:p>
            <a:pPr eaLnBrk="1" hangingPunct="1">
              <a:lnSpc>
                <a:spcPct val="80000"/>
              </a:lnSpc>
            </a:pPr>
            <a:r>
              <a:rPr lang="en-GB" sz="2400" smtClean="0"/>
              <a:t>International phone cards available from the Post Office for cheaper calls</a:t>
            </a:r>
          </a:p>
          <a:p>
            <a:pPr eaLnBrk="1" hangingPunct="1">
              <a:lnSpc>
                <a:spcPct val="80000"/>
              </a:lnSpc>
              <a:buFontTx/>
              <a:buNone/>
            </a:pPr>
            <a:endParaRPr lang="en-GB" sz="2400" smtClean="0"/>
          </a:p>
          <a:p>
            <a:pPr eaLnBrk="1" hangingPunct="1">
              <a:lnSpc>
                <a:spcPct val="80000"/>
              </a:lnSpc>
            </a:pPr>
            <a:r>
              <a:rPr lang="en-GB" sz="2400" smtClean="0"/>
              <a:t>If you get a mobile phone, think about how much you will use it and find the best deal. (If you get a contract, you will need a bank account)</a:t>
            </a:r>
          </a:p>
          <a:p>
            <a:pPr eaLnBrk="1" hangingPunct="1">
              <a:lnSpc>
                <a:spcPct val="80000"/>
              </a:lnSpc>
              <a:buFontTx/>
              <a:buNone/>
            </a:pPr>
            <a:endParaRPr lang="en-GB" sz="2000" smtClean="0"/>
          </a:p>
        </p:txBody>
      </p:sp>
      <p:pic>
        <p:nvPicPr>
          <p:cNvPr id="41988"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algn="ctr" eaLnBrk="1" hangingPunct="1"/>
            <a:r>
              <a:rPr lang="en-GB" smtClean="0"/>
              <a:t>Other Budgeting Tips</a:t>
            </a:r>
          </a:p>
        </p:txBody>
      </p:sp>
      <p:sp>
        <p:nvSpPr>
          <p:cNvPr id="43011" name="Rectangle 3"/>
          <p:cNvSpPr>
            <a:spLocks noGrp="1" noChangeArrowheads="1"/>
          </p:cNvSpPr>
          <p:nvPr>
            <p:ph type="body" idx="1"/>
          </p:nvPr>
        </p:nvSpPr>
        <p:spPr>
          <a:xfrm>
            <a:off x="468313" y="1844675"/>
            <a:ext cx="8675687" cy="4281488"/>
          </a:xfrm>
        </p:spPr>
        <p:txBody>
          <a:bodyPr/>
          <a:lstStyle/>
          <a:p>
            <a:pPr eaLnBrk="1" hangingPunct="1">
              <a:lnSpc>
                <a:spcPct val="80000"/>
              </a:lnSpc>
            </a:pPr>
            <a:r>
              <a:rPr lang="en-GB" sz="2400" smtClean="0"/>
              <a:t>You can usually get a discount for paying monthly household bills using Direct Debit from a UK account</a:t>
            </a:r>
          </a:p>
          <a:p>
            <a:pPr eaLnBrk="1" hangingPunct="1">
              <a:lnSpc>
                <a:spcPct val="80000"/>
              </a:lnSpc>
              <a:buFontTx/>
              <a:buNone/>
            </a:pPr>
            <a:endParaRPr lang="en-GB" sz="2400" smtClean="0"/>
          </a:p>
          <a:p>
            <a:pPr eaLnBrk="1" hangingPunct="1">
              <a:lnSpc>
                <a:spcPct val="80000"/>
              </a:lnSpc>
            </a:pPr>
            <a:r>
              <a:rPr lang="en-GB" sz="2400" smtClean="0"/>
              <a:t>Save energy costs by: drawing curtains, have heating on a timer</a:t>
            </a:r>
          </a:p>
          <a:p>
            <a:pPr eaLnBrk="1" hangingPunct="1">
              <a:lnSpc>
                <a:spcPct val="80000"/>
              </a:lnSpc>
              <a:buFontTx/>
              <a:buNone/>
            </a:pPr>
            <a:endParaRPr lang="en-GB" sz="2400" smtClean="0"/>
          </a:p>
          <a:p>
            <a:pPr eaLnBrk="1" hangingPunct="1">
              <a:lnSpc>
                <a:spcPct val="80000"/>
              </a:lnSpc>
            </a:pPr>
            <a:r>
              <a:rPr lang="en-GB" sz="2400" smtClean="0"/>
              <a:t>If you are having financial difficulties (eg problems paying your fees) speak to a University representative as soon as possible so they can help you.  Ask for help.  Don’t struggle on your own.</a:t>
            </a:r>
          </a:p>
          <a:p>
            <a:pPr eaLnBrk="1" hangingPunct="1">
              <a:lnSpc>
                <a:spcPct val="80000"/>
              </a:lnSpc>
              <a:buFontTx/>
              <a:buNone/>
            </a:pPr>
            <a:endParaRPr lang="en-GB" sz="2000" smtClean="0"/>
          </a:p>
        </p:txBody>
      </p:sp>
      <p:pic>
        <p:nvPicPr>
          <p:cNvPr id="43012" name="Picture 4" descr="TUOM_2SPE_TY_NEG_U_cropped_300"/>
          <p:cNvPicPr>
            <a:picLocks noChangeAspect="1" noChangeArrowheads="1"/>
          </p:cNvPicPr>
          <p:nvPr/>
        </p:nvPicPr>
        <p:blipFill>
          <a:blip r:embed="rId2"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228" name="Picture 60">
            <a:hlinkClick r:id="" action="ppaction://media"/>
          </p:cNvPr>
          <p:cNvPicPr>
            <a:picLocks noRot="1" noChangeAspect="1" noChangeArrowheads="1"/>
          </p:cNvPicPr>
          <p:nvPr>
            <a:wavAudioFile r:embed="rId1" name="ding3xs.wav"/>
          </p:nvPr>
        </p:nvPicPr>
        <p:blipFill>
          <a:blip r:embed="rId4" cstate="print"/>
          <a:srcRect/>
          <a:stretch>
            <a:fillRect/>
          </a:stretch>
        </p:blipFill>
        <p:spPr bwMode="auto">
          <a:xfrm>
            <a:off x="468313" y="4221163"/>
            <a:ext cx="304800" cy="304800"/>
          </a:xfrm>
          <a:prstGeom prst="rect">
            <a:avLst/>
          </a:prstGeom>
          <a:noFill/>
          <a:ln w="9525">
            <a:noFill/>
            <a:miter lim="800000"/>
            <a:headEnd/>
            <a:tailEnd/>
          </a:ln>
        </p:spPr>
      </p:pic>
      <p:sp>
        <p:nvSpPr>
          <p:cNvPr id="4116" name="Line 35"/>
          <p:cNvSpPr>
            <a:spLocks noChangeShapeType="1"/>
          </p:cNvSpPr>
          <p:nvPr/>
        </p:nvSpPr>
        <p:spPr bwMode="auto">
          <a:xfrm flipH="1">
            <a:off x="0"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7" name="Line 36"/>
          <p:cNvSpPr>
            <a:spLocks noChangeShapeType="1"/>
          </p:cNvSpPr>
          <p:nvPr/>
        </p:nvSpPr>
        <p:spPr bwMode="auto">
          <a:xfrm flipH="1">
            <a:off x="0" y="6453188"/>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8" name="Line 37"/>
          <p:cNvSpPr>
            <a:spLocks noChangeShapeType="1"/>
          </p:cNvSpPr>
          <p:nvPr/>
        </p:nvSpPr>
        <p:spPr bwMode="auto">
          <a:xfrm flipH="1">
            <a:off x="8785225"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9" name="Line 38"/>
          <p:cNvSpPr>
            <a:spLocks noChangeShapeType="1"/>
          </p:cNvSpPr>
          <p:nvPr/>
        </p:nvSpPr>
        <p:spPr bwMode="auto">
          <a:xfrm flipH="1">
            <a:off x="8785225" y="6453188"/>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20" name="Line 39"/>
          <p:cNvSpPr>
            <a:spLocks noChangeShapeType="1"/>
          </p:cNvSpPr>
          <p:nvPr/>
        </p:nvSpPr>
        <p:spPr bwMode="auto">
          <a:xfrm flipH="1">
            <a:off x="4465638" y="5734050"/>
            <a:ext cx="322262"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21" name="Line 40"/>
          <p:cNvSpPr>
            <a:spLocks noChangeShapeType="1"/>
          </p:cNvSpPr>
          <p:nvPr/>
        </p:nvSpPr>
        <p:spPr bwMode="auto">
          <a:xfrm flipH="1">
            <a:off x="4500563" y="6453188"/>
            <a:ext cx="322262"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098" name="Text Box 5"/>
          <p:cNvSpPr txBox="1">
            <a:spLocks noChangeArrowheads="1"/>
          </p:cNvSpPr>
          <p:nvPr/>
        </p:nvSpPr>
        <p:spPr bwMode="auto">
          <a:xfrm>
            <a:off x="250825" y="236538"/>
            <a:ext cx="1133475" cy="457200"/>
          </a:xfrm>
          <a:prstGeom prst="rect">
            <a:avLst/>
          </a:prstGeom>
          <a:noFill/>
          <a:ln w="9525">
            <a:noFill/>
            <a:miter lim="800000"/>
            <a:headEnd/>
            <a:tailEnd/>
          </a:ln>
        </p:spPr>
        <p:txBody>
          <a:bodyPr wrap="none">
            <a:spAutoFit/>
          </a:bodyPr>
          <a:lstStyle/>
          <a:p>
            <a:pPr>
              <a:defRPr/>
            </a:pPr>
            <a:r>
              <a:rPr lang="en-GB" sz="2400" b="1">
                <a:solidFill>
                  <a:srgbClr val="FFFFFF"/>
                </a:solidFill>
                <a:latin typeface="Arial" charset="0"/>
                <a:cs typeface="+mn-cs"/>
              </a:rPr>
              <a:t>50 : 50</a:t>
            </a:r>
          </a:p>
        </p:txBody>
      </p:sp>
      <p:sp>
        <p:nvSpPr>
          <p:cNvPr id="4099" name="Oval 7"/>
          <p:cNvSpPr>
            <a:spLocks noChangeArrowheads="1"/>
          </p:cNvSpPr>
          <p:nvPr/>
        </p:nvSpPr>
        <p:spPr bwMode="auto">
          <a:xfrm>
            <a:off x="107950" y="18462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00" name="AutoShape 9"/>
          <p:cNvSpPr>
            <a:spLocks noChangeArrowheads="1"/>
          </p:cNvSpPr>
          <p:nvPr/>
        </p:nvSpPr>
        <p:spPr bwMode="auto">
          <a:xfrm>
            <a:off x="0" y="3573463"/>
            <a:ext cx="9144000" cy="1223962"/>
          </a:xfrm>
          <a:prstGeom prst="hexagon">
            <a:avLst>
              <a:gd name="adj" fmla="val 76666"/>
              <a:gd name="vf" fmla="val 115470"/>
            </a:avLst>
          </a:prstGeom>
          <a:solidFill>
            <a:schemeClr val="tx1"/>
          </a:solidFill>
          <a:ln w="38100">
            <a:solidFill>
              <a:srgbClr val="0000FF"/>
            </a:solidFill>
            <a:miter lim="800000"/>
            <a:headEnd/>
            <a:tailEnd/>
          </a:ln>
        </p:spPr>
        <p:txBody>
          <a:bodyPr wrap="none" anchor="ctr"/>
          <a:lstStyle/>
          <a:p>
            <a:pPr algn="ctr">
              <a:defRPr/>
            </a:pPr>
            <a:r>
              <a:rPr lang="en-GB" sz="2000" dirty="0">
                <a:solidFill>
                  <a:srgbClr val="FFFFFF"/>
                </a:solidFill>
                <a:latin typeface="Arial" charset="0"/>
                <a:cs typeface="+mn-cs"/>
              </a:rPr>
              <a:t> </a:t>
            </a:r>
            <a:r>
              <a:rPr lang="en-GB" sz="2000" dirty="0">
                <a:solidFill>
                  <a:srgbClr val="FFFFFF"/>
                </a:solidFill>
              </a:rPr>
              <a:t>What is required to open a UK bank account?</a:t>
            </a:r>
            <a:endParaRPr lang="en-GB" sz="2000" dirty="0">
              <a:solidFill>
                <a:srgbClr val="FFFFFF"/>
              </a:solidFill>
            </a:endParaRPr>
          </a:p>
        </p:txBody>
      </p:sp>
      <p:sp>
        <p:nvSpPr>
          <p:cNvPr id="4101" name="Text Box 11"/>
          <p:cNvSpPr txBox="1">
            <a:spLocks noChangeArrowheads="1"/>
          </p:cNvSpPr>
          <p:nvPr/>
        </p:nvSpPr>
        <p:spPr bwMode="auto">
          <a:xfrm rot="-1911335">
            <a:off x="544513" y="838200"/>
            <a:ext cx="539750" cy="976313"/>
          </a:xfrm>
          <a:prstGeom prst="rect">
            <a:avLst/>
          </a:prstGeom>
          <a:noFill/>
          <a:ln w="9525">
            <a:noFill/>
            <a:miter lim="800000"/>
            <a:headEnd/>
            <a:tailEnd/>
          </a:ln>
        </p:spPr>
        <p:txBody>
          <a:bodyPr wrap="none">
            <a:spAutoFit/>
          </a:bodyPr>
          <a:lstStyle/>
          <a:p>
            <a:pPr>
              <a:defRPr/>
            </a:pPr>
            <a:r>
              <a:rPr lang="en-GB" sz="5800">
                <a:solidFill>
                  <a:srgbClr val="FFFFFF"/>
                </a:solidFill>
                <a:latin typeface="Arial" charset="0"/>
                <a:cs typeface="+mn-cs"/>
                <a:sym typeface="Wingdings 2" pitchFamily="18" charset="2"/>
              </a:rPr>
              <a:t></a:t>
            </a:r>
            <a:endParaRPr lang="en-GB" sz="5800">
              <a:solidFill>
                <a:srgbClr val="FFFFFF"/>
              </a:solidFill>
              <a:latin typeface="Arial" charset="0"/>
              <a:cs typeface="+mn-cs"/>
            </a:endParaRPr>
          </a:p>
        </p:txBody>
      </p:sp>
      <p:sp>
        <p:nvSpPr>
          <p:cNvPr id="4102" name="Line 13"/>
          <p:cNvSpPr>
            <a:spLocks noChangeShapeType="1"/>
          </p:cNvSpPr>
          <p:nvPr/>
        </p:nvSpPr>
        <p:spPr bwMode="auto">
          <a:xfrm flipH="1">
            <a:off x="0" y="4797425"/>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3" name="Line 15"/>
          <p:cNvSpPr>
            <a:spLocks noChangeShapeType="1"/>
          </p:cNvSpPr>
          <p:nvPr/>
        </p:nvSpPr>
        <p:spPr bwMode="auto">
          <a:xfrm flipH="1">
            <a:off x="8748713" y="4797425"/>
            <a:ext cx="431800"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4" name="AutoShape 21"/>
          <p:cNvSpPr>
            <a:spLocks noChangeArrowheads="1"/>
          </p:cNvSpPr>
          <p:nvPr/>
        </p:nvSpPr>
        <p:spPr bwMode="auto">
          <a:xfrm rot="5400000">
            <a:off x="3238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5" name="Oval 22"/>
          <p:cNvSpPr>
            <a:spLocks noChangeArrowheads="1"/>
          </p:cNvSpPr>
          <p:nvPr/>
        </p:nvSpPr>
        <p:spPr bwMode="auto">
          <a:xfrm>
            <a:off x="4000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6" name="AutoShape 23"/>
          <p:cNvSpPr>
            <a:spLocks noChangeArrowheads="1"/>
          </p:cNvSpPr>
          <p:nvPr/>
        </p:nvSpPr>
        <p:spPr bwMode="auto">
          <a:xfrm rot="5400000">
            <a:off x="628650" y="21891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7" name="Oval 24"/>
          <p:cNvSpPr>
            <a:spLocks noChangeArrowheads="1"/>
          </p:cNvSpPr>
          <p:nvPr/>
        </p:nvSpPr>
        <p:spPr bwMode="auto">
          <a:xfrm>
            <a:off x="704850" y="20367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8" name="AutoShape 25"/>
          <p:cNvSpPr>
            <a:spLocks noChangeArrowheads="1"/>
          </p:cNvSpPr>
          <p:nvPr/>
        </p:nvSpPr>
        <p:spPr bwMode="auto">
          <a:xfrm rot="5400000">
            <a:off x="9334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9" name="Oval 26"/>
          <p:cNvSpPr>
            <a:spLocks noChangeArrowheads="1"/>
          </p:cNvSpPr>
          <p:nvPr/>
        </p:nvSpPr>
        <p:spPr bwMode="auto">
          <a:xfrm>
            <a:off x="10096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10" name="Oval 27"/>
          <p:cNvSpPr>
            <a:spLocks noChangeArrowheads="1"/>
          </p:cNvSpPr>
          <p:nvPr/>
        </p:nvSpPr>
        <p:spPr bwMode="auto">
          <a:xfrm>
            <a:off x="107950" y="9826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1" name="Oval 28"/>
          <p:cNvSpPr>
            <a:spLocks noChangeArrowheads="1"/>
          </p:cNvSpPr>
          <p:nvPr/>
        </p:nvSpPr>
        <p:spPr bwMode="auto">
          <a:xfrm>
            <a:off x="107950" y="117475"/>
            <a:ext cx="1368425" cy="719138"/>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2" name="AutoShape 29"/>
          <p:cNvSpPr>
            <a:spLocks noChangeArrowheads="1"/>
          </p:cNvSpPr>
          <p:nvPr/>
        </p:nvSpPr>
        <p:spPr bwMode="auto">
          <a:xfrm>
            <a:off x="323850" y="5445125"/>
            <a:ext cx="4105275" cy="576263"/>
          </a:xfrm>
          <a:prstGeom prst="hexagon">
            <a:avLst>
              <a:gd name="adj" fmla="val 67546"/>
              <a:gd name="vf" fmla="val 115470"/>
            </a:avLst>
          </a:prstGeom>
          <a:solidFill>
            <a:schemeClr val="tx1"/>
          </a:solidFill>
          <a:ln w="38100">
            <a:solidFill>
              <a:srgbClr val="0000FF"/>
            </a:solidFill>
            <a:miter lim="800000"/>
            <a:headEnd/>
            <a:tailEnd/>
          </a:ln>
        </p:spPr>
        <p:txBody>
          <a:bodyPr wrap="none" anchor="ctr"/>
          <a:lstStyle/>
          <a:p>
            <a:pPr algn="ctr">
              <a:defRPr/>
            </a:pPr>
            <a:r>
              <a:rPr lang="en-GB" dirty="0">
                <a:solidFill>
                  <a:srgbClr val="FF9900"/>
                </a:solidFill>
                <a:latin typeface="Arial" charset="0"/>
                <a:cs typeface="+mn-cs"/>
              </a:rPr>
              <a:t>A: Your passport</a:t>
            </a:r>
            <a:endParaRPr lang="en-GB" dirty="0">
              <a:solidFill>
                <a:srgbClr val="FFFFFF"/>
              </a:solidFill>
              <a:latin typeface="Arial" charset="0"/>
              <a:cs typeface="+mn-cs"/>
            </a:endParaRPr>
          </a:p>
        </p:txBody>
      </p:sp>
      <p:sp>
        <p:nvSpPr>
          <p:cNvPr id="4113" name="AutoShape 31"/>
          <p:cNvSpPr>
            <a:spLocks noChangeArrowheads="1"/>
          </p:cNvSpPr>
          <p:nvPr/>
        </p:nvSpPr>
        <p:spPr bwMode="auto">
          <a:xfrm>
            <a:off x="395288" y="6165850"/>
            <a:ext cx="4105275" cy="576263"/>
          </a:xfrm>
          <a:prstGeom prst="hexagon">
            <a:avLst>
              <a:gd name="adj" fmla="val 67546"/>
              <a:gd name="vf" fmla="val 115470"/>
            </a:avLst>
          </a:prstGeom>
          <a:solidFill>
            <a:schemeClr val="tx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C</a:t>
            </a:r>
            <a:r>
              <a:rPr lang="en-GB" sz="2000" dirty="0">
                <a:solidFill>
                  <a:srgbClr val="FF9900"/>
                </a:solidFill>
                <a:latin typeface="Arial" charset="0"/>
                <a:cs typeface="+mn-cs"/>
              </a:rPr>
              <a:t>: Proof of term time address</a:t>
            </a:r>
            <a:endParaRPr lang="en-GB" sz="2000" dirty="0">
              <a:solidFill>
                <a:srgbClr val="FFFFFF"/>
              </a:solidFill>
              <a:latin typeface="Arial" charset="0"/>
              <a:cs typeface="+mn-cs"/>
            </a:endParaRPr>
          </a:p>
        </p:txBody>
      </p:sp>
      <p:sp>
        <p:nvSpPr>
          <p:cNvPr id="4114" name="AutoShape 32"/>
          <p:cNvSpPr>
            <a:spLocks noChangeArrowheads="1"/>
          </p:cNvSpPr>
          <p:nvPr/>
        </p:nvSpPr>
        <p:spPr bwMode="auto">
          <a:xfrm>
            <a:off x="4716463" y="5373688"/>
            <a:ext cx="4427537" cy="577850"/>
          </a:xfrm>
          <a:prstGeom prst="hexagon">
            <a:avLst>
              <a:gd name="adj" fmla="val 66162"/>
              <a:gd name="vf" fmla="val 115470"/>
            </a:avLst>
          </a:prstGeom>
          <a:solidFill>
            <a:schemeClr val="tx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B:</a:t>
            </a:r>
            <a:r>
              <a:rPr lang="en-GB" sz="2000" dirty="0">
                <a:solidFill>
                  <a:srgbClr val="FFFFFF"/>
                </a:solidFill>
                <a:latin typeface="Arial" charset="0"/>
                <a:cs typeface="+mn-cs"/>
              </a:rPr>
              <a:t> </a:t>
            </a:r>
            <a:r>
              <a:rPr lang="en-GB" sz="2000" dirty="0">
                <a:solidFill>
                  <a:srgbClr val="FFC000"/>
                </a:solidFill>
                <a:latin typeface="Arial" charset="0"/>
                <a:cs typeface="+mn-cs"/>
              </a:rPr>
              <a:t>Proof of home address</a:t>
            </a:r>
            <a:endParaRPr lang="en-GB" sz="2000" dirty="0">
              <a:solidFill>
                <a:srgbClr val="FFC000"/>
              </a:solidFill>
              <a:latin typeface="Arial" charset="0"/>
              <a:cs typeface="+mn-cs"/>
            </a:endParaRPr>
          </a:p>
        </p:txBody>
      </p:sp>
      <p:sp>
        <p:nvSpPr>
          <p:cNvPr id="4115" name="AutoShape 33"/>
          <p:cNvSpPr>
            <a:spLocks noChangeArrowheads="1"/>
          </p:cNvSpPr>
          <p:nvPr/>
        </p:nvSpPr>
        <p:spPr bwMode="auto">
          <a:xfrm>
            <a:off x="4787900" y="6167438"/>
            <a:ext cx="4032250" cy="576262"/>
          </a:xfrm>
          <a:prstGeom prst="hexagon">
            <a:avLst>
              <a:gd name="adj" fmla="val 66344"/>
              <a:gd name="vf" fmla="val 115470"/>
            </a:avLst>
          </a:prstGeom>
          <a:solidFill>
            <a:schemeClr val="tx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D: All of the other options</a:t>
            </a:r>
            <a:endParaRPr lang="en-GB" sz="2000" dirty="0">
              <a:solidFill>
                <a:srgbClr val="FFFFFF"/>
              </a:solidFill>
              <a:latin typeface="Arial" charset="0"/>
              <a:cs typeface="+mn-cs"/>
            </a:endParaRPr>
          </a:p>
        </p:txBody>
      </p:sp>
      <p:sp>
        <p:nvSpPr>
          <p:cNvPr id="4122" name="Rectangle 41"/>
          <p:cNvSpPr>
            <a:spLocks noChangeArrowheads="1"/>
          </p:cNvSpPr>
          <p:nvPr/>
        </p:nvSpPr>
        <p:spPr bwMode="auto">
          <a:xfrm>
            <a:off x="7164388" y="115888"/>
            <a:ext cx="1906587" cy="3600450"/>
          </a:xfrm>
          <a:prstGeom prst="rect">
            <a:avLst/>
          </a:prstGeom>
          <a:solidFill>
            <a:schemeClr val="tx1"/>
          </a:solidFill>
          <a:ln w="28575">
            <a:solidFill>
              <a:srgbClr val="0000FF"/>
            </a:solidFill>
            <a:miter lim="800000"/>
            <a:headEnd/>
            <a:tailEnd/>
          </a:ln>
        </p:spPr>
        <p:txBody>
          <a:bodyPr wrap="none" anchor="ctr"/>
          <a:lstStyle/>
          <a:p>
            <a:pPr algn="ctr">
              <a:defRPr/>
            </a:pPr>
            <a:endParaRPr lang="en-US">
              <a:solidFill>
                <a:srgbClr val="FFFFFF"/>
              </a:solidFill>
              <a:latin typeface="Arial" charset="0"/>
              <a:cs typeface="+mn-cs"/>
            </a:endParaRPr>
          </a:p>
        </p:txBody>
      </p:sp>
      <p:sp>
        <p:nvSpPr>
          <p:cNvPr id="4123" name="Text Box 43"/>
          <p:cNvSpPr txBox="1">
            <a:spLocks noChangeArrowheads="1"/>
          </p:cNvSpPr>
          <p:nvPr/>
        </p:nvSpPr>
        <p:spPr bwMode="auto">
          <a:xfrm>
            <a:off x="7308850" y="3260725"/>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    £100</a:t>
            </a:r>
          </a:p>
        </p:txBody>
      </p:sp>
      <p:sp>
        <p:nvSpPr>
          <p:cNvPr id="4124" name="Text Box 44"/>
          <p:cNvSpPr txBox="1">
            <a:spLocks noChangeArrowheads="1"/>
          </p:cNvSpPr>
          <p:nvPr/>
        </p:nvSpPr>
        <p:spPr bwMode="auto">
          <a:xfrm>
            <a:off x="7237413" y="212725"/>
            <a:ext cx="1716087"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13   £1 MILLION</a:t>
            </a:r>
          </a:p>
        </p:txBody>
      </p:sp>
      <p:sp>
        <p:nvSpPr>
          <p:cNvPr id="4125" name="Text Box 45"/>
          <p:cNvSpPr txBox="1">
            <a:spLocks noChangeArrowheads="1"/>
          </p:cNvSpPr>
          <p:nvPr/>
        </p:nvSpPr>
        <p:spPr bwMode="auto">
          <a:xfrm>
            <a:off x="7308850" y="2997200"/>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2    £200</a:t>
            </a:r>
          </a:p>
        </p:txBody>
      </p:sp>
      <p:sp>
        <p:nvSpPr>
          <p:cNvPr id="4127" name="Text Box 47"/>
          <p:cNvSpPr txBox="1">
            <a:spLocks noChangeArrowheads="1"/>
          </p:cNvSpPr>
          <p:nvPr/>
        </p:nvSpPr>
        <p:spPr bwMode="auto">
          <a:xfrm>
            <a:off x="7308850" y="2732088"/>
            <a:ext cx="9842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3    £500</a:t>
            </a:r>
          </a:p>
        </p:txBody>
      </p:sp>
      <p:sp>
        <p:nvSpPr>
          <p:cNvPr id="4128" name="Text Box 48"/>
          <p:cNvSpPr txBox="1">
            <a:spLocks noChangeArrowheads="1"/>
          </p:cNvSpPr>
          <p:nvPr/>
        </p:nvSpPr>
        <p:spPr bwMode="auto">
          <a:xfrm>
            <a:off x="7308850" y="2492375"/>
            <a:ext cx="1098550"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4    £1000</a:t>
            </a:r>
          </a:p>
        </p:txBody>
      </p:sp>
      <p:sp>
        <p:nvSpPr>
          <p:cNvPr id="4129" name="Text Box 49"/>
          <p:cNvSpPr txBox="1">
            <a:spLocks noChangeArrowheads="1"/>
          </p:cNvSpPr>
          <p:nvPr/>
        </p:nvSpPr>
        <p:spPr bwMode="auto">
          <a:xfrm>
            <a:off x="7308850" y="2227263"/>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5    £2000</a:t>
            </a:r>
          </a:p>
        </p:txBody>
      </p:sp>
      <p:sp>
        <p:nvSpPr>
          <p:cNvPr id="4130" name="Text Box 50"/>
          <p:cNvSpPr txBox="1">
            <a:spLocks noChangeArrowheads="1"/>
          </p:cNvSpPr>
          <p:nvPr/>
        </p:nvSpPr>
        <p:spPr bwMode="auto">
          <a:xfrm>
            <a:off x="7308850" y="1989138"/>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6    £4000</a:t>
            </a:r>
          </a:p>
        </p:txBody>
      </p:sp>
      <p:sp>
        <p:nvSpPr>
          <p:cNvPr id="4132" name="Text Box 52"/>
          <p:cNvSpPr txBox="1">
            <a:spLocks noChangeArrowheads="1"/>
          </p:cNvSpPr>
          <p:nvPr/>
        </p:nvSpPr>
        <p:spPr bwMode="auto">
          <a:xfrm>
            <a:off x="7308850" y="1749425"/>
            <a:ext cx="127000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7    £16,000</a:t>
            </a:r>
          </a:p>
        </p:txBody>
      </p:sp>
      <p:sp>
        <p:nvSpPr>
          <p:cNvPr id="4133" name="Text Box 53"/>
          <p:cNvSpPr txBox="1">
            <a:spLocks noChangeArrowheads="1"/>
          </p:cNvSpPr>
          <p:nvPr/>
        </p:nvSpPr>
        <p:spPr bwMode="auto">
          <a:xfrm>
            <a:off x="7237413" y="1509713"/>
            <a:ext cx="1327150" cy="338137"/>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 8    £32,000</a:t>
            </a:r>
          </a:p>
        </p:txBody>
      </p:sp>
      <p:sp>
        <p:nvSpPr>
          <p:cNvPr id="4134" name="Text Box 54"/>
          <p:cNvSpPr txBox="1">
            <a:spLocks noChangeArrowheads="1"/>
          </p:cNvSpPr>
          <p:nvPr/>
        </p:nvSpPr>
        <p:spPr bwMode="auto">
          <a:xfrm>
            <a:off x="7237413" y="1244600"/>
            <a:ext cx="13271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 9    £64,000</a:t>
            </a:r>
          </a:p>
        </p:txBody>
      </p:sp>
      <p:sp>
        <p:nvSpPr>
          <p:cNvPr id="4135" name="Text Box 55"/>
          <p:cNvSpPr txBox="1">
            <a:spLocks noChangeArrowheads="1"/>
          </p:cNvSpPr>
          <p:nvPr/>
        </p:nvSpPr>
        <p:spPr bwMode="auto">
          <a:xfrm>
            <a:off x="7250113" y="957263"/>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10   £125,000</a:t>
            </a:r>
          </a:p>
        </p:txBody>
      </p:sp>
      <p:sp>
        <p:nvSpPr>
          <p:cNvPr id="4136" name="Text Box 56"/>
          <p:cNvSpPr txBox="1">
            <a:spLocks noChangeArrowheads="1"/>
          </p:cNvSpPr>
          <p:nvPr/>
        </p:nvSpPr>
        <p:spPr bwMode="auto">
          <a:xfrm>
            <a:off x="7237413" y="717550"/>
            <a:ext cx="14287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11   £250,000</a:t>
            </a:r>
          </a:p>
        </p:txBody>
      </p:sp>
      <p:sp>
        <p:nvSpPr>
          <p:cNvPr id="4137" name="Text Box 57"/>
          <p:cNvSpPr txBox="1">
            <a:spLocks noChangeArrowheads="1"/>
          </p:cNvSpPr>
          <p:nvPr/>
        </p:nvSpPr>
        <p:spPr bwMode="auto">
          <a:xfrm>
            <a:off x="7237413" y="452438"/>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12   £500,000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416" fill="hold"/>
                                        <p:tgtEl>
                                          <p:spTgt spid="7228"/>
                                        </p:tgtEl>
                                      </p:cBhvr>
                                    </p:cmd>
                                  </p:childTnLst>
                                </p:cTn>
                              </p:par>
                              <p:par>
                                <p:cTn id="7" presetID="2" presetClass="entr" presetSubtype="8" fill="hold" grpId="0" nodeType="withEffect">
                                  <p:stCondLst>
                                    <p:cond delay="0"/>
                                  </p:stCondLst>
                                  <p:childTnLst>
                                    <p:set>
                                      <p:cBhvr>
                                        <p:cTn id="8" dur="1" fill="hold">
                                          <p:stCondLst>
                                            <p:cond delay="0"/>
                                          </p:stCondLst>
                                        </p:cTn>
                                        <p:tgtEl>
                                          <p:spTgt spid="4112"/>
                                        </p:tgtEl>
                                        <p:attrNameLst>
                                          <p:attrName>style.visibility</p:attrName>
                                        </p:attrNameLst>
                                      </p:cBhvr>
                                      <p:to>
                                        <p:strVal val="visible"/>
                                      </p:to>
                                    </p:set>
                                    <p:anim calcmode="lin" valueType="num">
                                      <p:cBhvr additive="base">
                                        <p:cTn id="9" dur="500" fill="hold"/>
                                        <p:tgtEl>
                                          <p:spTgt spid="4112"/>
                                        </p:tgtEl>
                                        <p:attrNameLst>
                                          <p:attrName>ppt_x</p:attrName>
                                        </p:attrNameLst>
                                      </p:cBhvr>
                                      <p:tavLst>
                                        <p:tav tm="0">
                                          <p:val>
                                            <p:strVal val="0-#ppt_w/2"/>
                                          </p:val>
                                        </p:tav>
                                        <p:tav tm="100000">
                                          <p:val>
                                            <p:strVal val="#ppt_x"/>
                                          </p:val>
                                        </p:tav>
                                      </p:tavLst>
                                    </p:anim>
                                    <p:anim calcmode="lin" valueType="num">
                                      <p:cBhvr additive="base">
                                        <p:cTn id="10" dur="500" fill="hold"/>
                                        <p:tgtEl>
                                          <p:spTgt spid="4112"/>
                                        </p:tgtEl>
                                        <p:attrNameLst>
                                          <p:attrName>ppt_y</p:attrName>
                                        </p:attrNameLst>
                                      </p:cBhvr>
                                      <p:tavLst>
                                        <p:tav tm="0">
                                          <p:val>
                                            <p:strVal val="#ppt_y"/>
                                          </p:val>
                                        </p:tav>
                                        <p:tav tm="100000">
                                          <p:val>
                                            <p:strVal val="#ppt_y"/>
                                          </p:val>
                                        </p:tav>
                                      </p:tavLst>
                                    </p:anim>
                                  </p:childTnLst>
                                </p:cTn>
                              </p:par>
                              <p:par>
                                <p:cTn id="11" presetID="2" presetClass="entr" presetSubtype="8" fill="hold" nodeType="withEffect">
                                  <p:stCondLst>
                                    <p:cond delay="0"/>
                                  </p:stCondLst>
                                  <p:childTnLst>
                                    <p:set>
                                      <p:cBhvr>
                                        <p:cTn id="12" dur="1" fill="hold">
                                          <p:stCondLst>
                                            <p:cond delay="0"/>
                                          </p:stCondLst>
                                        </p:cTn>
                                        <p:tgtEl>
                                          <p:spTgt spid="4116"/>
                                        </p:tgtEl>
                                        <p:attrNameLst>
                                          <p:attrName>style.visibility</p:attrName>
                                        </p:attrNameLst>
                                      </p:cBhvr>
                                      <p:to>
                                        <p:strVal val="visible"/>
                                      </p:to>
                                    </p:set>
                                    <p:anim calcmode="lin" valueType="num">
                                      <p:cBhvr additive="base">
                                        <p:cTn id="13" dur="500" fill="hold"/>
                                        <p:tgtEl>
                                          <p:spTgt spid="4116"/>
                                        </p:tgtEl>
                                        <p:attrNameLst>
                                          <p:attrName>ppt_x</p:attrName>
                                        </p:attrNameLst>
                                      </p:cBhvr>
                                      <p:tavLst>
                                        <p:tav tm="0">
                                          <p:val>
                                            <p:strVal val="0-#ppt_w/2"/>
                                          </p:val>
                                        </p:tav>
                                        <p:tav tm="100000">
                                          <p:val>
                                            <p:strVal val="#ppt_x"/>
                                          </p:val>
                                        </p:tav>
                                      </p:tavLst>
                                    </p:anim>
                                    <p:anim calcmode="lin" valueType="num">
                                      <p:cBhvr additive="base">
                                        <p:cTn id="14" dur="500" fill="hold"/>
                                        <p:tgtEl>
                                          <p:spTgt spid="4116"/>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4120"/>
                                        </p:tgtEl>
                                        <p:attrNameLst>
                                          <p:attrName>style.visibility</p:attrName>
                                        </p:attrNameLst>
                                      </p:cBhvr>
                                      <p:to>
                                        <p:strVal val="visible"/>
                                      </p:to>
                                    </p:set>
                                    <p:anim calcmode="lin" valueType="num">
                                      <p:cBhvr additive="base">
                                        <p:cTn id="17" dur="500" fill="hold"/>
                                        <p:tgtEl>
                                          <p:spTgt spid="4120"/>
                                        </p:tgtEl>
                                        <p:attrNameLst>
                                          <p:attrName>ppt_x</p:attrName>
                                        </p:attrNameLst>
                                      </p:cBhvr>
                                      <p:tavLst>
                                        <p:tav tm="0">
                                          <p:val>
                                            <p:strVal val="0-#ppt_w/2"/>
                                          </p:val>
                                        </p:tav>
                                        <p:tav tm="100000">
                                          <p:val>
                                            <p:strVal val="#ppt_x"/>
                                          </p:val>
                                        </p:tav>
                                      </p:tavLst>
                                    </p:anim>
                                    <p:anim calcmode="lin" valueType="num">
                                      <p:cBhvr additive="base">
                                        <p:cTn id="18" dur="500" fill="hold"/>
                                        <p:tgtEl>
                                          <p:spTgt spid="4120"/>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500"/>
                                  </p:stCondLst>
                                  <p:childTnLst>
                                    <p:set>
                                      <p:cBhvr>
                                        <p:cTn id="20" dur="1" fill="hold">
                                          <p:stCondLst>
                                            <p:cond delay="0"/>
                                          </p:stCondLst>
                                        </p:cTn>
                                        <p:tgtEl>
                                          <p:spTgt spid="4114"/>
                                        </p:tgtEl>
                                        <p:attrNameLst>
                                          <p:attrName>style.visibility</p:attrName>
                                        </p:attrNameLst>
                                      </p:cBhvr>
                                      <p:to>
                                        <p:strVal val="visible"/>
                                      </p:to>
                                    </p:set>
                                    <p:anim calcmode="lin" valueType="num">
                                      <p:cBhvr additive="base">
                                        <p:cTn id="21" dur="500" fill="hold"/>
                                        <p:tgtEl>
                                          <p:spTgt spid="4114"/>
                                        </p:tgtEl>
                                        <p:attrNameLst>
                                          <p:attrName>ppt_x</p:attrName>
                                        </p:attrNameLst>
                                      </p:cBhvr>
                                      <p:tavLst>
                                        <p:tav tm="0">
                                          <p:val>
                                            <p:strVal val="1+#ppt_w/2"/>
                                          </p:val>
                                        </p:tav>
                                        <p:tav tm="100000">
                                          <p:val>
                                            <p:strVal val="#ppt_x"/>
                                          </p:val>
                                        </p:tav>
                                      </p:tavLst>
                                    </p:anim>
                                    <p:anim calcmode="lin" valueType="num">
                                      <p:cBhvr additive="base">
                                        <p:cTn id="22" dur="500" fill="hold"/>
                                        <p:tgtEl>
                                          <p:spTgt spid="4114"/>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500"/>
                                  </p:stCondLst>
                                  <p:childTnLst>
                                    <p:set>
                                      <p:cBhvr>
                                        <p:cTn id="24" dur="1" fill="hold">
                                          <p:stCondLst>
                                            <p:cond delay="0"/>
                                          </p:stCondLst>
                                        </p:cTn>
                                        <p:tgtEl>
                                          <p:spTgt spid="4118"/>
                                        </p:tgtEl>
                                        <p:attrNameLst>
                                          <p:attrName>style.visibility</p:attrName>
                                        </p:attrNameLst>
                                      </p:cBhvr>
                                      <p:to>
                                        <p:strVal val="visible"/>
                                      </p:to>
                                    </p:set>
                                    <p:anim calcmode="lin" valueType="num">
                                      <p:cBhvr additive="base">
                                        <p:cTn id="25" dur="500" fill="hold"/>
                                        <p:tgtEl>
                                          <p:spTgt spid="4118"/>
                                        </p:tgtEl>
                                        <p:attrNameLst>
                                          <p:attrName>ppt_x</p:attrName>
                                        </p:attrNameLst>
                                      </p:cBhvr>
                                      <p:tavLst>
                                        <p:tav tm="0">
                                          <p:val>
                                            <p:strVal val="1+#ppt_w/2"/>
                                          </p:val>
                                        </p:tav>
                                        <p:tav tm="100000">
                                          <p:val>
                                            <p:strVal val="#ppt_x"/>
                                          </p:val>
                                        </p:tav>
                                      </p:tavLst>
                                    </p:anim>
                                    <p:anim calcmode="lin" valueType="num">
                                      <p:cBhvr additive="base">
                                        <p:cTn id="26" dur="500" fill="hold"/>
                                        <p:tgtEl>
                                          <p:spTgt spid="4118"/>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1000"/>
                                  </p:stCondLst>
                                  <p:childTnLst>
                                    <p:set>
                                      <p:cBhvr>
                                        <p:cTn id="28" dur="1" fill="hold">
                                          <p:stCondLst>
                                            <p:cond delay="0"/>
                                          </p:stCondLst>
                                        </p:cTn>
                                        <p:tgtEl>
                                          <p:spTgt spid="4113"/>
                                        </p:tgtEl>
                                        <p:attrNameLst>
                                          <p:attrName>style.visibility</p:attrName>
                                        </p:attrNameLst>
                                      </p:cBhvr>
                                      <p:to>
                                        <p:strVal val="visible"/>
                                      </p:to>
                                    </p:set>
                                    <p:anim calcmode="lin" valueType="num">
                                      <p:cBhvr additive="base">
                                        <p:cTn id="29" dur="500" fill="hold"/>
                                        <p:tgtEl>
                                          <p:spTgt spid="4113"/>
                                        </p:tgtEl>
                                        <p:attrNameLst>
                                          <p:attrName>ppt_x</p:attrName>
                                        </p:attrNameLst>
                                      </p:cBhvr>
                                      <p:tavLst>
                                        <p:tav tm="0">
                                          <p:val>
                                            <p:strVal val="0-#ppt_w/2"/>
                                          </p:val>
                                        </p:tav>
                                        <p:tav tm="100000">
                                          <p:val>
                                            <p:strVal val="#ppt_x"/>
                                          </p:val>
                                        </p:tav>
                                      </p:tavLst>
                                    </p:anim>
                                    <p:anim calcmode="lin" valueType="num">
                                      <p:cBhvr additive="base">
                                        <p:cTn id="30" dur="500" fill="hold"/>
                                        <p:tgtEl>
                                          <p:spTgt spid="4113"/>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1000"/>
                                  </p:stCondLst>
                                  <p:childTnLst>
                                    <p:set>
                                      <p:cBhvr>
                                        <p:cTn id="32" dur="1" fill="hold">
                                          <p:stCondLst>
                                            <p:cond delay="0"/>
                                          </p:stCondLst>
                                        </p:cTn>
                                        <p:tgtEl>
                                          <p:spTgt spid="4117"/>
                                        </p:tgtEl>
                                        <p:attrNameLst>
                                          <p:attrName>style.visibility</p:attrName>
                                        </p:attrNameLst>
                                      </p:cBhvr>
                                      <p:to>
                                        <p:strVal val="visible"/>
                                      </p:to>
                                    </p:set>
                                    <p:anim calcmode="lin" valueType="num">
                                      <p:cBhvr additive="base">
                                        <p:cTn id="33" dur="500" fill="hold"/>
                                        <p:tgtEl>
                                          <p:spTgt spid="4117"/>
                                        </p:tgtEl>
                                        <p:attrNameLst>
                                          <p:attrName>ppt_x</p:attrName>
                                        </p:attrNameLst>
                                      </p:cBhvr>
                                      <p:tavLst>
                                        <p:tav tm="0">
                                          <p:val>
                                            <p:strVal val="0-#ppt_w/2"/>
                                          </p:val>
                                        </p:tav>
                                        <p:tav tm="100000">
                                          <p:val>
                                            <p:strVal val="#ppt_x"/>
                                          </p:val>
                                        </p:tav>
                                      </p:tavLst>
                                    </p:anim>
                                    <p:anim calcmode="lin" valueType="num">
                                      <p:cBhvr additive="base">
                                        <p:cTn id="34" dur="500" fill="hold"/>
                                        <p:tgtEl>
                                          <p:spTgt spid="4117"/>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1000"/>
                                  </p:stCondLst>
                                  <p:childTnLst>
                                    <p:set>
                                      <p:cBhvr>
                                        <p:cTn id="36" dur="1" fill="hold">
                                          <p:stCondLst>
                                            <p:cond delay="0"/>
                                          </p:stCondLst>
                                        </p:cTn>
                                        <p:tgtEl>
                                          <p:spTgt spid="4121"/>
                                        </p:tgtEl>
                                        <p:attrNameLst>
                                          <p:attrName>style.visibility</p:attrName>
                                        </p:attrNameLst>
                                      </p:cBhvr>
                                      <p:to>
                                        <p:strVal val="visible"/>
                                      </p:to>
                                    </p:set>
                                    <p:anim calcmode="lin" valueType="num">
                                      <p:cBhvr additive="base">
                                        <p:cTn id="37" dur="500" fill="hold"/>
                                        <p:tgtEl>
                                          <p:spTgt spid="4121"/>
                                        </p:tgtEl>
                                        <p:attrNameLst>
                                          <p:attrName>ppt_x</p:attrName>
                                        </p:attrNameLst>
                                      </p:cBhvr>
                                      <p:tavLst>
                                        <p:tav tm="0">
                                          <p:val>
                                            <p:strVal val="0-#ppt_w/2"/>
                                          </p:val>
                                        </p:tav>
                                        <p:tav tm="100000">
                                          <p:val>
                                            <p:strVal val="#ppt_x"/>
                                          </p:val>
                                        </p:tav>
                                      </p:tavLst>
                                    </p:anim>
                                    <p:anim calcmode="lin" valueType="num">
                                      <p:cBhvr additive="base">
                                        <p:cTn id="38" dur="500" fill="hold"/>
                                        <p:tgtEl>
                                          <p:spTgt spid="4121"/>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1500"/>
                                  </p:stCondLst>
                                  <p:childTnLst>
                                    <p:set>
                                      <p:cBhvr>
                                        <p:cTn id="40" dur="1" fill="hold">
                                          <p:stCondLst>
                                            <p:cond delay="0"/>
                                          </p:stCondLst>
                                        </p:cTn>
                                        <p:tgtEl>
                                          <p:spTgt spid="4115"/>
                                        </p:tgtEl>
                                        <p:attrNameLst>
                                          <p:attrName>style.visibility</p:attrName>
                                        </p:attrNameLst>
                                      </p:cBhvr>
                                      <p:to>
                                        <p:strVal val="visible"/>
                                      </p:to>
                                    </p:set>
                                    <p:anim calcmode="lin" valueType="num">
                                      <p:cBhvr additive="base">
                                        <p:cTn id="41" dur="500" fill="hold"/>
                                        <p:tgtEl>
                                          <p:spTgt spid="4115"/>
                                        </p:tgtEl>
                                        <p:attrNameLst>
                                          <p:attrName>ppt_x</p:attrName>
                                        </p:attrNameLst>
                                      </p:cBhvr>
                                      <p:tavLst>
                                        <p:tav tm="0">
                                          <p:val>
                                            <p:strVal val="1+#ppt_w/2"/>
                                          </p:val>
                                        </p:tav>
                                        <p:tav tm="100000">
                                          <p:val>
                                            <p:strVal val="#ppt_x"/>
                                          </p:val>
                                        </p:tav>
                                      </p:tavLst>
                                    </p:anim>
                                    <p:anim calcmode="lin" valueType="num">
                                      <p:cBhvr additive="base">
                                        <p:cTn id="42" dur="500" fill="hold"/>
                                        <p:tgtEl>
                                          <p:spTgt spid="4115"/>
                                        </p:tgtEl>
                                        <p:attrNameLst>
                                          <p:attrName>ppt_y</p:attrName>
                                        </p:attrNameLst>
                                      </p:cBhvr>
                                      <p:tavLst>
                                        <p:tav tm="0">
                                          <p:val>
                                            <p:strVal val="#ppt_y"/>
                                          </p:val>
                                        </p:tav>
                                        <p:tav tm="100000">
                                          <p:val>
                                            <p:strVal val="#ppt_y"/>
                                          </p:val>
                                        </p:tav>
                                      </p:tavLst>
                                    </p:anim>
                                  </p:childTnLst>
                                </p:cTn>
                              </p:par>
                              <p:par>
                                <p:cTn id="43" presetID="2" presetClass="entr" presetSubtype="2" fill="hold" nodeType="withEffect">
                                  <p:stCondLst>
                                    <p:cond delay="1500"/>
                                  </p:stCondLst>
                                  <p:childTnLst>
                                    <p:set>
                                      <p:cBhvr>
                                        <p:cTn id="44" dur="1" fill="hold">
                                          <p:stCondLst>
                                            <p:cond delay="0"/>
                                          </p:stCondLst>
                                        </p:cTn>
                                        <p:tgtEl>
                                          <p:spTgt spid="4119"/>
                                        </p:tgtEl>
                                        <p:attrNameLst>
                                          <p:attrName>style.visibility</p:attrName>
                                        </p:attrNameLst>
                                      </p:cBhvr>
                                      <p:to>
                                        <p:strVal val="visible"/>
                                      </p:to>
                                    </p:set>
                                    <p:anim calcmode="lin" valueType="num">
                                      <p:cBhvr additive="base">
                                        <p:cTn id="45" dur="500" fill="hold"/>
                                        <p:tgtEl>
                                          <p:spTgt spid="4119"/>
                                        </p:tgtEl>
                                        <p:attrNameLst>
                                          <p:attrName>ppt_x</p:attrName>
                                        </p:attrNameLst>
                                      </p:cBhvr>
                                      <p:tavLst>
                                        <p:tav tm="0">
                                          <p:val>
                                            <p:strVal val="1+#ppt_w/2"/>
                                          </p:val>
                                        </p:tav>
                                        <p:tav tm="100000">
                                          <p:val>
                                            <p:strVal val="#ppt_x"/>
                                          </p:val>
                                        </p:tav>
                                      </p:tavLst>
                                    </p:anim>
                                    <p:anim calcmode="lin" valueType="num">
                                      <p:cBhvr additive="base">
                                        <p:cTn id="46" dur="500" fill="hold"/>
                                        <p:tgtEl>
                                          <p:spTgt spid="41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47" fill="hold" display="0">
                  <p:stCondLst>
                    <p:cond delay="indefinite"/>
                  </p:stCondLst>
                  <p:endCondLst>
                    <p:cond evt="onNext" delay="0">
                      <p:tgtEl>
                        <p:sldTgt/>
                      </p:tgtEl>
                    </p:cond>
                    <p:cond evt="onPrev" delay="0">
                      <p:tgtEl>
                        <p:sldTgt/>
                      </p:tgtEl>
                    </p:cond>
                    <p:cond evt="onStopAudio" delay="0">
                      <p:tgtEl>
                        <p:sldTgt/>
                      </p:tgtEl>
                    </p:cond>
                  </p:endCondLst>
                </p:cTn>
                <p:tgtEl>
                  <p:spTgt spid="7228"/>
                </p:tgtEl>
              </p:cMediaNode>
            </p:audio>
          </p:childTnLst>
        </p:cTn>
      </p:par>
    </p:tnLst>
    <p:bldLst>
      <p:bldP spid="4112" grpId="0" animBg="1"/>
      <p:bldP spid="4113" grpId="0" animBg="1"/>
      <p:bldP spid="4114" grpId="0" animBg="1"/>
      <p:bldP spid="4115"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84213" y="620713"/>
            <a:ext cx="8229600" cy="792162"/>
          </a:xfrm>
        </p:spPr>
        <p:txBody>
          <a:bodyPr/>
          <a:lstStyle/>
          <a:p>
            <a:pPr algn="ctr" eaLnBrk="1" hangingPunct="1"/>
            <a:r>
              <a:rPr lang="en-GB" sz="2800" smtClean="0"/>
              <a:t>What is required to open a UK bank account</a:t>
            </a:r>
          </a:p>
        </p:txBody>
      </p:sp>
      <p:sp>
        <p:nvSpPr>
          <p:cNvPr id="248835" name="Rectangle 3"/>
          <p:cNvSpPr>
            <a:spLocks noGrp="1" noChangeArrowheads="1"/>
          </p:cNvSpPr>
          <p:nvPr>
            <p:ph type="body" idx="1"/>
          </p:nvPr>
        </p:nvSpPr>
        <p:spPr/>
        <p:txBody>
          <a:bodyPr/>
          <a:lstStyle/>
          <a:p>
            <a:pPr indent="12700" eaLnBrk="1" hangingPunct="1">
              <a:defRPr/>
            </a:pPr>
            <a:r>
              <a:rPr lang="en-GB" dirty="0" smtClean="0"/>
              <a:t>	Need to prove who you are - </a:t>
            </a:r>
          </a:p>
          <a:p>
            <a:pPr indent="12700" eaLnBrk="1" hangingPunct="1">
              <a:buFontTx/>
              <a:buNone/>
              <a:defRPr/>
            </a:pPr>
            <a:r>
              <a:rPr lang="en-GB" dirty="0" smtClean="0">
                <a:solidFill>
                  <a:srgbClr val="339933"/>
                </a:solidFill>
              </a:rPr>
              <a:t>	</a:t>
            </a:r>
            <a:r>
              <a:rPr lang="en-GB" dirty="0" smtClean="0">
                <a:solidFill>
                  <a:srgbClr val="92D050"/>
                </a:solidFill>
              </a:rPr>
              <a:t>your passport</a:t>
            </a:r>
          </a:p>
          <a:p>
            <a:pPr indent="12700" eaLnBrk="1" hangingPunct="1">
              <a:defRPr/>
            </a:pPr>
            <a:r>
              <a:rPr lang="en-GB" dirty="0" smtClean="0"/>
              <a:t>	Need to prove where you live</a:t>
            </a:r>
          </a:p>
          <a:p>
            <a:pPr lvl="1" indent="12700" eaLnBrk="1" hangingPunct="1">
              <a:buFontTx/>
              <a:buNone/>
              <a:defRPr/>
            </a:pPr>
            <a:r>
              <a:rPr lang="en-GB" i="1" dirty="0" smtClean="0"/>
              <a:t>Proof of both of the following addresses may be required</a:t>
            </a:r>
          </a:p>
          <a:p>
            <a:pPr marL="915988" lvl="1" eaLnBrk="1" hangingPunct="1">
              <a:defRPr/>
            </a:pPr>
            <a:r>
              <a:rPr lang="en-GB" dirty="0" smtClean="0"/>
              <a:t>Home address – </a:t>
            </a:r>
            <a:r>
              <a:rPr lang="en-GB" dirty="0" smtClean="0">
                <a:solidFill>
                  <a:srgbClr val="92D050"/>
                </a:solidFill>
              </a:rPr>
              <a:t>copy of unconditional offer letter (not a PO box or agent’s address) </a:t>
            </a:r>
          </a:p>
          <a:p>
            <a:pPr marL="915988" lvl="1" eaLnBrk="1" hangingPunct="1">
              <a:defRPr/>
            </a:pPr>
            <a:r>
              <a:rPr lang="en-GB" dirty="0" smtClean="0"/>
              <a:t>Term time address - </a:t>
            </a:r>
            <a:r>
              <a:rPr lang="en-GB" dirty="0" smtClean="0">
                <a:solidFill>
                  <a:srgbClr val="92D050"/>
                </a:solidFill>
              </a:rPr>
              <a:t>copy of University accommodation contract</a:t>
            </a:r>
          </a:p>
          <a:p>
            <a:pPr indent="12700" eaLnBrk="1" hangingPunct="1">
              <a:buFontTx/>
              <a:buNone/>
              <a:defRPr/>
            </a:pPr>
            <a:endParaRPr lang="en-GB" dirty="0" smtClean="0"/>
          </a:p>
        </p:txBody>
      </p:sp>
      <p:pic>
        <p:nvPicPr>
          <p:cNvPr id="45060"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84213" y="908050"/>
            <a:ext cx="8002587" cy="720725"/>
          </a:xfrm>
        </p:spPr>
        <p:txBody>
          <a:bodyPr/>
          <a:lstStyle/>
          <a:p>
            <a:pPr algn="ctr" eaLnBrk="1" hangingPunct="1"/>
            <a:r>
              <a:rPr lang="en-GB" sz="3200" smtClean="0"/>
              <a:t>Proof of your address</a:t>
            </a:r>
          </a:p>
        </p:txBody>
      </p:sp>
      <p:sp>
        <p:nvSpPr>
          <p:cNvPr id="46083" name="Rectangle 3"/>
          <p:cNvSpPr>
            <a:spLocks noGrp="1" noChangeArrowheads="1"/>
          </p:cNvSpPr>
          <p:nvPr>
            <p:ph type="body" idx="1"/>
          </p:nvPr>
        </p:nvSpPr>
        <p:spPr>
          <a:xfrm>
            <a:off x="684213" y="1700213"/>
            <a:ext cx="8002587" cy="4525962"/>
          </a:xfrm>
        </p:spPr>
        <p:txBody>
          <a:bodyPr/>
          <a:lstStyle/>
          <a:p>
            <a:pPr eaLnBrk="1" hangingPunct="1">
              <a:lnSpc>
                <a:spcPct val="80000"/>
              </a:lnSpc>
            </a:pPr>
            <a:endParaRPr lang="en-GB" sz="2000" smtClean="0"/>
          </a:p>
          <a:p>
            <a:pPr eaLnBrk="1" hangingPunct="1">
              <a:lnSpc>
                <a:spcPct val="80000"/>
              </a:lnSpc>
              <a:buFontTx/>
              <a:buNone/>
            </a:pPr>
            <a:r>
              <a:rPr lang="en-GB" sz="2000" smtClean="0"/>
              <a:t>	</a:t>
            </a:r>
          </a:p>
          <a:p>
            <a:pPr eaLnBrk="1" hangingPunct="1">
              <a:lnSpc>
                <a:spcPct val="80000"/>
              </a:lnSpc>
              <a:buFontTx/>
              <a:buNone/>
            </a:pPr>
            <a:r>
              <a:rPr lang="en-GB" sz="800" smtClean="0"/>
              <a:t>				</a:t>
            </a:r>
          </a:p>
        </p:txBody>
      </p:sp>
      <p:sp>
        <p:nvSpPr>
          <p:cNvPr id="46084" name="Text Box 4"/>
          <p:cNvSpPr txBox="1">
            <a:spLocks noChangeArrowheads="1"/>
          </p:cNvSpPr>
          <p:nvPr/>
        </p:nvSpPr>
        <p:spPr bwMode="auto">
          <a:xfrm>
            <a:off x="684213" y="1844675"/>
            <a:ext cx="7704137" cy="366713"/>
          </a:xfrm>
          <a:prstGeom prst="rect">
            <a:avLst/>
          </a:prstGeom>
          <a:noFill/>
          <a:ln w="9525">
            <a:noFill/>
            <a:miter lim="800000"/>
            <a:headEnd/>
            <a:tailEnd/>
          </a:ln>
        </p:spPr>
        <p:txBody>
          <a:bodyPr>
            <a:spAutoFit/>
          </a:bodyPr>
          <a:lstStyle/>
          <a:p>
            <a:endParaRPr lang="en-US"/>
          </a:p>
        </p:txBody>
      </p:sp>
      <p:sp>
        <p:nvSpPr>
          <p:cNvPr id="46085" name="Text Box 5"/>
          <p:cNvSpPr txBox="1">
            <a:spLocks noChangeArrowheads="1"/>
          </p:cNvSpPr>
          <p:nvPr/>
        </p:nvSpPr>
        <p:spPr bwMode="auto">
          <a:xfrm>
            <a:off x="719138" y="5589588"/>
            <a:ext cx="8424862" cy="366712"/>
          </a:xfrm>
          <a:prstGeom prst="rect">
            <a:avLst/>
          </a:prstGeom>
          <a:noFill/>
          <a:ln w="9525">
            <a:noFill/>
            <a:miter lim="800000"/>
            <a:headEnd/>
            <a:tailEnd/>
          </a:ln>
        </p:spPr>
        <p:txBody>
          <a:bodyPr>
            <a:spAutoFit/>
          </a:bodyPr>
          <a:lstStyle/>
          <a:p>
            <a:endParaRPr lang="en-US"/>
          </a:p>
        </p:txBody>
      </p:sp>
      <p:sp>
        <p:nvSpPr>
          <p:cNvPr id="46086" name="Rectangle 6"/>
          <p:cNvSpPr>
            <a:spLocks noChangeArrowheads="1"/>
          </p:cNvSpPr>
          <p:nvPr/>
        </p:nvSpPr>
        <p:spPr bwMode="auto">
          <a:xfrm>
            <a:off x="684213" y="2009775"/>
            <a:ext cx="7991475" cy="4308475"/>
          </a:xfrm>
          <a:prstGeom prst="rect">
            <a:avLst/>
          </a:prstGeom>
          <a:noFill/>
          <a:ln w="9525">
            <a:noFill/>
            <a:miter lim="800000"/>
            <a:headEnd/>
            <a:tailEnd/>
          </a:ln>
        </p:spPr>
        <p:txBody>
          <a:bodyPr>
            <a:spAutoFit/>
          </a:bodyPr>
          <a:lstStyle/>
          <a:p>
            <a:r>
              <a:rPr lang="en-GB" sz="3200">
                <a:solidFill>
                  <a:schemeClr val="bg1"/>
                </a:solidFill>
              </a:rPr>
              <a:t>The University can help you if you have lost or forgotten your proof of address documents.</a:t>
            </a:r>
          </a:p>
          <a:p>
            <a:endParaRPr lang="en-GB" sz="3200">
              <a:solidFill>
                <a:schemeClr val="bg1"/>
              </a:solidFill>
            </a:endParaRPr>
          </a:p>
          <a:p>
            <a:r>
              <a:rPr lang="en-GB" sz="3200">
                <a:solidFill>
                  <a:schemeClr val="bg1"/>
                </a:solidFill>
              </a:rPr>
              <a:t>You can attend a number of our student card issue venues to obtain a bank letter confirming your details. </a:t>
            </a:r>
          </a:p>
          <a:p>
            <a:endParaRPr lang="en-GB" sz="3200"/>
          </a:p>
          <a:p>
            <a:endParaRPr lang="en-GB"/>
          </a:p>
        </p:txBody>
      </p:sp>
      <p:pic>
        <p:nvPicPr>
          <p:cNvPr id="46087"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1116013" y="836613"/>
            <a:ext cx="6913562" cy="1470025"/>
          </a:xfrm>
        </p:spPr>
        <p:txBody>
          <a:bodyPr/>
          <a:lstStyle/>
          <a:p>
            <a:pPr eaLnBrk="1" hangingPunct="1"/>
            <a:r>
              <a:rPr lang="en-GB" sz="4400" smtClean="0">
                <a:latin typeface="TheSans B5 Plain" pitchFamily="34" charset="0"/>
              </a:rPr>
              <a:t>Your Money and Banking </a:t>
            </a:r>
            <a:r>
              <a:rPr lang="en-GB" sz="2000" smtClean="0">
                <a:latin typeface="TheSans B5 Plain" pitchFamily="34" charset="0"/>
              </a:rPr>
              <a:t/>
            </a:r>
            <a:br>
              <a:rPr lang="en-GB" sz="2000" smtClean="0">
                <a:latin typeface="TheSans B5 Plain" pitchFamily="34" charset="0"/>
              </a:rPr>
            </a:br>
            <a:endParaRPr lang="en-GB" sz="2000" smtClean="0">
              <a:latin typeface="TheSans B5 Plain" pitchFamily="34" charset="0"/>
            </a:endParaRPr>
          </a:p>
        </p:txBody>
      </p:sp>
      <p:sp>
        <p:nvSpPr>
          <p:cNvPr id="28675" name="Rectangle 3"/>
          <p:cNvSpPr>
            <a:spLocks noGrp="1" noChangeArrowheads="1"/>
          </p:cNvSpPr>
          <p:nvPr>
            <p:ph type="subTitle" idx="1"/>
          </p:nvPr>
        </p:nvSpPr>
        <p:spPr>
          <a:xfrm>
            <a:off x="827088" y="2349500"/>
            <a:ext cx="7993062" cy="3887788"/>
          </a:xfrm>
        </p:spPr>
        <p:txBody>
          <a:bodyPr/>
          <a:lstStyle/>
          <a:p>
            <a:pPr algn="l" eaLnBrk="1" hangingPunct="1">
              <a:lnSpc>
                <a:spcPct val="90000"/>
              </a:lnSpc>
            </a:pPr>
            <a:r>
              <a:rPr lang="en-GB" sz="2400" b="1" smtClean="0"/>
              <a:t>This session will: </a:t>
            </a:r>
          </a:p>
          <a:p>
            <a:pPr algn="l" eaLnBrk="1" hangingPunct="1">
              <a:lnSpc>
                <a:spcPct val="90000"/>
              </a:lnSpc>
            </a:pPr>
            <a:endParaRPr lang="en-GB" sz="2400" b="1" smtClean="0"/>
          </a:p>
          <a:p>
            <a:pPr algn="l" eaLnBrk="1" hangingPunct="1">
              <a:lnSpc>
                <a:spcPct val="90000"/>
              </a:lnSpc>
            </a:pPr>
            <a:r>
              <a:rPr lang="en-GB" sz="2400" b="1" smtClean="0"/>
              <a:t>Examine the costs of living in Manchester</a:t>
            </a:r>
          </a:p>
          <a:p>
            <a:pPr algn="l" eaLnBrk="1" hangingPunct="1">
              <a:lnSpc>
                <a:spcPct val="90000"/>
              </a:lnSpc>
            </a:pPr>
            <a:endParaRPr lang="en-GB" sz="2400" b="1" smtClean="0"/>
          </a:p>
          <a:p>
            <a:pPr algn="l" eaLnBrk="1" hangingPunct="1">
              <a:lnSpc>
                <a:spcPct val="90000"/>
              </a:lnSpc>
            </a:pPr>
            <a:r>
              <a:rPr lang="en-GB" sz="2400" b="1" smtClean="0"/>
              <a:t>Discuss budgeting and offer tips on managing your finances</a:t>
            </a:r>
          </a:p>
          <a:p>
            <a:pPr algn="l" eaLnBrk="1" hangingPunct="1">
              <a:lnSpc>
                <a:spcPct val="90000"/>
              </a:lnSpc>
            </a:pPr>
            <a:r>
              <a:rPr lang="en-GB" sz="2400" b="1" smtClean="0"/>
              <a:t/>
            </a:r>
            <a:br>
              <a:rPr lang="en-GB" sz="2400" b="1" smtClean="0"/>
            </a:br>
            <a:r>
              <a:rPr lang="en-GB" sz="2400" b="1" smtClean="0"/>
              <a:t>Provide information on banking </a:t>
            </a:r>
          </a:p>
          <a:p>
            <a:pPr algn="l" eaLnBrk="1" hangingPunct="1">
              <a:lnSpc>
                <a:spcPct val="90000"/>
              </a:lnSpc>
            </a:pPr>
            <a:endParaRPr lang="en-GB" sz="2400" b="1" smtClean="0"/>
          </a:p>
          <a:p>
            <a:pPr algn="l" eaLnBrk="1" hangingPunct="1">
              <a:lnSpc>
                <a:spcPct val="90000"/>
              </a:lnSpc>
            </a:pPr>
            <a:endParaRPr lang="en-GB" sz="2400" b="1" smtClean="0"/>
          </a:p>
        </p:txBody>
      </p:sp>
      <p:pic>
        <p:nvPicPr>
          <p:cNvPr id="28676"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684213" y="908050"/>
            <a:ext cx="8002587" cy="1296988"/>
          </a:xfrm>
        </p:spPr>
        <p:txBody>
          <a:bodyPr/>
          <a:lstStyle/>
          <a:p>
            <a:pPr algn="ctr" eaLnBrk="1" hangingPunct="1"/>
            <a:r>
              <a:rPr lang="en-GB" smtClean="0"/>
              <a:t>Why you need a UK bank account</a:t>
            </a:r>
            <a:endParaRPr lang="en-US" smtClean="0"/>
          </a:p>
        </p:txBody>
      </p:sp>
      <p:sp>
        <p:nvSpPr>
          <p:cNvPr id="47107" name="Rectangle 3"/>
          <p:cNvSpPr>
            <a:spLocks noGrp="1" noChangeArrowheads="1"/>
          </p:cNvSpPr>
          <p:nvPr>
            <p:ph type="body" idx="1"/>
          </p:nvPr>
        </p:nvSpPr>
        <p:spPr/>
        <p:txBody>
          <a:bodyPr/>
          <a:lstStyle/>
          <a:p>
            <a:pPr algn="ctr" eaLnBrk="1" hangingPunct="1">
              <a:buFontTx/>
              <a:buNone/>
            </a:pPr>
            <a:endParaRPr lang="en-GB" smtClean="0"/>
          </a:p>
          <a:p>
            <a:pPr eaLnBrk="1" hangingPunct="1"/>
            <a:r>
              <a:rPr lang="en-GB" smtClean="0"/>
              <a:t>To set up a Direct Debit if you want to pay your fees or accommodation by instalments</a:t>
            </a:r>
          </a:p>
          <a:p>
            <a:pPr eaLnBrk="1" hangingPunct="1"/>
            <a:r>
              <a:rPr lang="en-GB" smtClean="0"/>
              <a:t>Safety and security for your money</a:t>
            </a:r>
          </a:p>
          <a:p>
            <a:pPr eaLnBrk="1" hangingPunct="1"/>
            <a:r>
              <a:rPr lang="en-GB" smtClean="0"/>
              <a:t>Extending your visa</a:t>
            </a:r>
            <a:endParaRPr lang="en-US" smtClean="0"/>
          </a:p>
        </p:txBody>
      </p:sp>
      <p:pic>
        <p:nvPicPr>
          <p:cNvPr id="47108"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8130" name="Title 1"/>
          <p:cNvSpPr>
            <a:spLocks noGrp="1"/>
          </p:cNvSpPr>
          <p:nvPr>
            <p:ph type="title"/>
          </p:nvPr>
        </p:nvSpPr>
        <p:spPr>
          <a:xfrm>
            <a:off x="611188" y="981075"/>
            <a:ext cx="8229600" cy="792163"/>
          </a:xfrm>
        </p:spPr>
        <p:txBody>
          <a:bodyPr/>
          <a:lstStyle/>
          <a:p>
            <a:pPr algn="ctr"/>
            <a:r>
              <a:rPr lang="en-GB" smtClean="0"/>
              <a:t>Direct Debit</a:t>
            </a:r>
          </a:p>
        </p:txBody>
      </p:sp>
      <p:sp>
        <p:nvSpPr>
          <p:cNvPr id="48131" name="Content Placeholder 2"/>
          <p:cNvSpPr>
            <a:spLocks noGrp="1"/>
          </p:cNvSpPr>
          <p:nvPr>
            <p:ph idx="1"/>
          </p:nvPr>
        </p:nvSpPr>
        <p:spPr/>
        <p:txBody>
          <a:bodyPr/>
          <a:lstStyle/>
          <a:p>
            <a:endParaRPr lang="en-GB" smtClean="0"/>
          </a:p>
          <a:p>
            <a:r>
              <a:rPr lang="en-GB" smtClean="0"/>
              <a:t>A Direct Debit is an instruction that you provide to your bank allowing the University to collect an amount directly from your bank on an agreed date. You may also find that you set up direct debits for other services such as a mobile phone contract</a:t>
            </a:r>
          </a:p>
        </p:txBody>
      </p:sp>
      <p:pic>
        <p:nvPicPr>
          <p:cNvPr id="48132" name="Picture 4" descr="TUOM_2SPE_TY_NEG_U_cropped_300"/>
          <p:cNvPicPr>
            <a:picLocks noChangeAspect="1" noChangeArrowheads="1"/>
          </p:cNvPicPr>
          <p:nvPr/>
        </p:nvPicPr>
        <p:blipFill>
          <a:blip r:embed="rId2"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539750" y="620713"/>
            <a:ext cx="8229600" cy="792162"/>
          </a:xfrm>
        </p:spPr>
        <p:txBody>
          <a:bodyPr/>
          <a:lstStyle/>
          <a:p>
            <a:pPr algn="ctr" eaLnBrk="1" hangingPunct="1"/>
            <a:r>
              <a:rPr lang="en-GB" smtClean="0"/>
              <a:t>Main banks near the Campus</a:t>
            </a:r>
          </a:p>
        </p:txBody>
      </p:sp>
      <p:sp>
        <p:nvSpPr>
          <p:cNvPr id="49155" name="Rectangle 3"/>
          <p:cNvSpPr>
            <a:spLocks noGrp="1" noChangeArrowheads="1"/>
          </p:cNvSpPr>
          <p:nvPr>
            <p:ph type="body" idx="1"/>
          </p:nvPr>
        </p:nvSpPr>
        <p:spPr/>
        <p:txBody>
          <a:bodyPr/>
          <a:lstStyle/>
          <a:p>
            <a:pPr eaLnBrk="1" hangingPunct="1">
              <a:lnSpc>
                <a:spcPct val="90000"/>
              </a:lnSpc>
            </a:pPr>
            <a:r>
              <a:rPr lang="en-GB" sz="2600" smtClean="0"/>
              <a:t>Barclays </a:t>
            </a:r>
            <a:r>
              <a:rPr lang="en-GB" sz="2600" smtClean="0">
                <a:solidFill>
                  <a:srgbClr val="92D050"/>
                </a:solidFill>
                <a:hlinkClick r:id="rId2"/>
              </a:rPr>
              <a:t>www.barclays.com</a:t>
            </a:r>
            <a:r>
              <a:rPr lang="en-GB" sz="2600" smtClean="0"/>
              <a:t> </a:t>
            </a:r>
          </a:p>
          <a:p>
            <a:pPr eaLnBrk="1" hangingPunct="1">
              <a:lnSpc>
                <a:spcPct val="90000"/>
              </a:lnSpc>
            </a:pPr>
            <a:r>
              <a:rPr lang="en-GB" sz="2600" smtClean="0"/>
              <a:t>HSBC </a:t>
            </a:r>
            <a:r>
              <a:rPr lang="en-GB" sz="2600" smtClean="0">
                <a:hlinkClick r:id="rId3"/>
              </a:rPr>
              <a:t>www.hsbc.co.uk</a:t>
            </a:r>
            <a:r>
              <a:rPr lang="en-GB" sz="2600" smtClean="0"/>
              <a:t> </a:t>
            </a:r>
          </a:p>
          <a:p>
            <a:pPr eaLnBrk="1" hangingPunct="1">
              <a:lnSpc>
                <a:spcPct val="90000"/>
              </a:lnSpc>
            </a:pPr>
            <a:r>
              <a:rPr lang="en-GB" sz="2600" smtClean="0"/>
              <a:t>Lloyds TSB </a:t>
            </a:r>
            <a:r>
              <a:rPr lang="en-GB" sz="2600" smtClean="0">
                <a:hlinkClick r:id="rId4"/>
              </a:rPr>
              <a:t>www.lloydstsbgroup.co.uk</a:t>
            </a:r>
            <a:r>
              <a:rPr lang="en-GB" sz="2600" smtClean="0"/>
              <a:t> </a:t>
            </a:r>
          </a:p>
          <a:p>
            <a:pPr eaLnBrk="1" hangingPunct="1">
              <a:lnSpc>
                <a:spcPct val="90000"/>
              </a:lnSpc>
            </a:pPr>
            <a:r>
              <a:rPr lang="en-GB" sz="2600" smtClean="0"/>
              <a:t>Nat-West </a:t>
            </a:r>
            <a:r>
              <a:rPr lang="en-GB" sz="2600" smtClean="0">
                <a:hlinkClick r:id="rId5"/>
              </a:rPr>
              <a:t>www.natwest.com</a:t>
            </a:r>
            <a:r>
              <a:rPr lang="en-GB" sz="2600" smtClean="0"/>
              <a:t> </a:t>
            </a:r>
          </a:p>
          <a:p>
            <a:pPr eaLnBrk="1" hangingPunct="1">
              <a:lnSpc>
                <a:spcPct val="90000"/>
              </a:lnSpc>
            </a:pPr>
            <a:r>
              <a:rPr lang="en-GB" sz="2600" smtClean="0"/>
              <a:t>Royal Bank of Scotland </a:t>
            </a:r>
            <a:r>
              <a:rPr lang="en-GB" sz="2600" smtClean="0">
                <a:hlinkClick r:id="rId6"/>
              </a:rPr>
              <a:t>www.rbs.co.uk</a:t>
            </a:r>
            <a:endParaRPr lang="en-GB" sz="2600" smtClean="0"/>
          </a:p>
          <a:p>
            <a:pPr eaLnBrk="1" hangingPunct="1">
              <a:lnSpc>
                <a:spcPct val="90000"/>
              </a:lnSpc>
              <a:buFontTx/>
              <a:buNone/>
            </a:pPr>
            <a:r>
              <a:rPr lang="en-GB" sz="2600" b="1" smtClean="0"/>
              <a:t>   Branches of international banks in or around Manchester include:</a:t>
            </a:r>
          </a:p>
          <a:p>
            <a:pPr eaLnBrk="1" hangingPunct="1">
              <a:lnSpc>
                <a:spcPct val="90000"/>
              </a:lnSpc>
            </a:pPr>
            <a:r>
              <a:rPr lang="en-GB" sz="2600" smtClean="0"/>
              <a:t>Bank of China  </a:t>
            </a:r>
            <a:r>
              <a:rPr lang="en-GB" sz="2600" smtClean="0">
                <a:hlinkClick r:id="rId7"/>
              </a:rPr>
              <a:t>www.bankofchina.com/uk/</a:t>
            </a:r>
            <a:endParaRPr lang="en-GB" sz="2600" smtClean="0"/>
          </a:p>
          <a:p>
            <a:pPr eaLnBrk="1" hangingPunct="1">
              <a:lnSpc>
                <a:spcPct val="90000"/>
              </a:lnSpc>
            </a:pPr>
            <a:r>
              <a:rPr lang="en-GB" sz="2600" smtClean="0"/>
              <a:t>State Bank of India </a:t>
            </a:r>
            <a:r>
              <a:rPr lang="en-GB" sz="2600" smtClean="0">
                <a:hlinkClick r:id="rId8"/>
              </a:rPr>
              <a:t>www.sbiuk.com</a:t>
            </a:r>
            <a:endParaRPr lang="en-GB" sz="2400" smtClean="0"/>
          </a:p>
        </p:txBody>
      </p:sp>
      <p:pic>
        <p:nvPicPr>
          <p:cNvPr id="49156" name="Picture 4" descr="TUOM_2SPE_TY_NEG_U_cropped_300"/>
          <p:cNvPicPr>
            <a:picLocks noChangeAspect="1" noChangeArrowheads="1"/>
          </p:cNvPicPr>
          <p:nvPr/>
        </p:nvPicPr>
        <p:blipFill>
          <a:blip r:embed="rId9"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539750" y="765175"/>
            <a:ext cx="8229600" cy="792163"/>
          </a:xfrm>
        </p:spPr>
        <p:txBody>
          <a:bodyPr/>
          <a:lstStyle/>
          <a:p>
            <a:pPr algn="ctr" eaLnBrk="1" hangingPunct="1"/>
            <a:r>
              <a:rPr lang="en-GB" smtClean="0"/>
              <a:t>Things to consider</a:t>
            </a:r>
          </a:p>
        </p:txBody>
      </p:sp>
      <p:sp>
        <p:nvSpPr>
          <p:cNvPr id="50179" name="Rectangle 3"/>
          <p:cNvSpPr>
            <a:spLocks noGrp="1" noChangeArrowheads="1"/>
          </p:cNvSpPr>
          <p:nvPr>
            <p:ph type="body" idx="1"/>
          </p:nvPr>
        </p:nvSpPr>
        <p:spPr/>
        <p:txBody>
          <a:bodyPr/>
          <a:lstStyle/>
          <a:p>
            <a:pPr eaLnBrk="1" hangingPunct="1">
              <a:lnSpc>
                <a:spcPct val="90000"/>
              </a:lnSpc>
            </a:pPr>
            <a:endParaRPr lang="en-GB" sz="2400" smtClean="0"/>
          </a:p>
          <a:p>
            <a:pPr eaLnBrk="1" hangingPunct="1">
              <a:lnSpc>
                <a:spcPct val="90000"/>
              </a:lnSpc>
            </a:pPr>
            <a:r>
              <a:rPr lang="en-GB" sz="2400" smtClean="0"/>
              <a:t>Branches closest to campus will have staff who best understand your needs</a:t>
            </a:r>
          </a:p>
          <a:p>
            <a:pPr eaLnBrk="1" hangingPunct="1">
              <a:lnSpc>
                <a:spcPct val="90000"/>
              </a:lnSpc>
            </a:pPr>
            <a:r>
              <a:rPr lang="en-GB" sz="2400" smtClean="0"/>
              <a:t>Read publicity material carefully (eg ‘student’ accounts may only apply to UK/EU residents)</a:t>
            </a:r>
          </a:p>
          <a:p>
            <a:pPr eaLnBrk="1" hangingPunct="1">
              <a:lnSpc>
                <a:spcPct val="90000"/>
              </a:lnSpc>
            </a:pPr>
            <a:r>
              <a:rPr lang="en-GB" sz="2400" smtClean="0"/>
              <a:t>Most banks open Monday to Friday during business hours.  Some may be open on Saturday mornings</a:t>
            </a:r>
          </a:p>
          <a:p>
            <a:pPr eaLnBrk="1" hangingPunct="1">
              <a:lnSpc>
                <a:spcPct val="90000"/>
              </a:lnSpc>
            </a:pPr>
            <a:r>
              <a:rPr lang="en-GB" sz="2400" smtClean="0"/>
              <a:t>Some of the campus banks are represented at the Services Fair for International Students and will have a presence at the Welcome Week fair</a:t>
            </a:r>
          </a:p>
        </p:txBody>
      </p:sp>
      <p:pic>
        <p:nvPicPr>
          <p:cNvPr id="50180" name="Picture 4" descr="TUOM_2SPE_TY_NEG_U_cropped_300"/>
          <p:cNvPicPr>
            <a:picLocks noChangeAspect="1" noChangeArrowheads="1"/>
          </p:cNvPicPr>
          <p:nvPr/>
        </p:nvPicPr>
        <p:blipFill>
          <a:blip r:embed="rId2"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7228" name="Picture 60">
            <a:hlinkClick r:id="" action="ppaction://media"/>
          </p:cNvPr>
          <p:cNvPicPr>
            <a:picLocks noRot="1" noChangeAspect="1" noChangeArrowheads="1"/>
          </p:cNvPicPr>
          <p:nvPr>
            <a:wavAudioFile r:embed="rId1" name="ding3xs.wav"/>
          </p:nvPr>
        </p:nvPicPr>
        <p:blipFill>
          <a:blip r:embed="rId4" cstate="print"/>
          <a:srcRect/>
          <a:stretch>
            <a:fillRect/>
          </a:stretch>
        </p:blipFill>
        <p:spPr bwMode="auto">
          <a:xfrm>
            <a:off x="468313" y="4221163"/>
            <a:ext cx="304800" cy="304800"/>
          </a:xfrm>
          <a:prstGeom prst="rect">
            <a:avLst/>
          </a:prstGeom>
          <a:noFill/>
          <a:ln w="9525">
            <a:noFill/>
            <a:miter lim="800000"/>
            <a:headEnd/>
            <a:tailEnd/>
          </a:ln>
        </p:spPr>
      </p:pic>
      <p:sp>
        <p:nvSpPr>
          <p:cNvPr id="4116" name="Line 35"/>
          <p:cNvSpPr>
            <a:spLocks noChangeShapeType="1"/>
          </p:cNvSpPr>
          <p:nvPr/>
        </p:nvSpPr>
        <p:spPr bwMode="auto">
          <a:xfrm flipH="1">
            <a:off x="0"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7" name="Line 36"/>
          <p:cNvSpPr>
            <a:spLocks noChangeShapeType="1"/>
          </p:cNvSpPr>
          <p:nvPr/>
        </p:nvSpPr>
        <p:spPr bwMode="auto">
          <a:xfrm flipH="1">
            <a:off x="0" y="6453188"/>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8" name="Line 37"/>
          <p:cNvSpPr>
            <a:spLocks noChangeShapeType="1"/>
          </p:cNvSpPr>
          <p:nvPr/>
        </p:nvSpPr>
        <p:spPr bwMode="auto">
          <a:xfrm flipH="1">
            <a:off x="8785225"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9" name="Line 38"/>
          <p:cNvSpPr>
            <a:spLocks noChangeShapeType="1"/>
          </p:cNvSpPr>
          <p:nvPr/>
        </p:nvSpPr>
        <p:spPr bwMode="auto">
          <a:xfrm flipH="1">
            <a:off x="8785225" y="6453188"/>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20" name="Line 39"/>
          <p:cNvSpPr>
            <a:spLocks noChangeShapeType="1"/>
          </p:cNvSpPr>
          <p:nvPr/>
        </p:nvSpPr>
        <p:spPr bwMode="auto">
          <a:xfrm flipH="1">
            <a:off x="4465638" y="5734050"/>
            <a:ext cx="322262"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21" name="Line 40"/>
          <p:cNvSpPr>
            <a:spLocks noChangeShapeType="1"/>
          </p:cNvSpPr>
          <p:nvPr/>
        </p:nvSpPr>
        <p:spPr bwMode="auto">
          <a:xfrm flipH="1">
            <a:off x="4500563" y="6453188"/>
            <a:ext cx="322262"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098" name="Text Box 5"/>
          <p:cNvSpPr txBox="1">
            <a:spLocks noChangeArrowheads="1"/>
          </p:cNvSpPr>
          <p:nvPr/>
        </p:nvSpPr>
        <p:spPr bwMode="auto">
          <a:xfrm>
            <a:off x="250825" y="236538"/>
            <a:ext cx="1133475" cy="457200"/>
          </a:xfrm>
          <a:prstGeom prst="rect">
            <a:avLst/>
          </a:prstGeom>
          <a:noFill/>
          <a:ln w="9525">
            <a:noFill/>
            <a:miter lim="800000"/>
            <a:headEnd/>
            <a:tailEnd/>
          </a:ln>
        </p:spPr>
        <p:txBody>
          <a:bodyPr wrap="none">
            <a:spAutoFit/>
          </a:bodyPr>
          <a:lstStyle/>
          <a:p>
            <a:pPr>
              <a:defRPr/>
            </a:pPr>
            <a:r>
              <a:rPr lang="en-GB" sz="2400" b="1">
                <a:solidFill>
                  <a:srgbClr val="FFFFFF"/>
                </a:solidFill>
                <a:latin typeface="Arial" charset="0"/>
                <a:cs typeface="+mn-cs"/>
              </a:rPr>
              <a:t>50 : 50</a:t>
            </a:r>
          </a:p>
        </p:txBody>
      </p:sp>
      <p:sp>
        <p:nvSpPr>
          <p:cNvPr id="4099" name="Oval 7"/>
          <p:cNvSpPr>
            <a:spLocks noChangeArrowheads="1"/>
          </p:cNvSpPr>
          <p:nvPr/>
        </p:nvSpPr>
        <p:spPr bwMode="auto">
          <a:xfrm>
            <a:off x="107950" y="18462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00" name="AutoShape 9"/>
          <p:cNvSpPr>
            <a:spLocks noChangeArrowheads="1"/>
          </p:cNvSpPr>
          <p:nvPr/>
        </p:nvSpPr>
        <p:spPr bwMode="auto">
          <a:xfrm>
            <a:off x="0" y="3573463"/>
            <a:ext cx="9144000" cy="1223962"/>
          </a:xfrm>
          <a:prstGeom prst="hexagon">
            <a:avLst>
              <a:gd name="adj" fmla="val 76666"/>
              <a:gd name="vf" fmla="val 115470"/>
            </a:avLst>
          </a:prstGeom>
          <a:solidFill>
            <a:schemeClr val="tx1"/>
          </a:solidFill>
          <a:ln w="38100">
            <a:solidFill>
              <a:srgbClr val="0000FF"/>
            </a:solidFill>
            <a:miter lim="800000"/>
            <a:headEnd/>
            <a:tailEnd/>
          </a:ln>
        </p:spPr>
        <p:txBody>
          <a:bodyPr wrap="none" anchor="ctr"/>
          <a:lstStyle/>
          <a:p>
            <a:pPr algn="ctr">
              <a:defRPr/>
            </a:pPr>
            <a:r>
              <a:rPr lang="en-GB" sz="2000" dirty="0">
                <a:solidFill>
                  <a:srgbClr val="FFFFFF"/>
                </a:solidFill>
                <a:latin typeface="Arial" charset="0"/>
                <a:cs typeface="+mn-cs"/>
              </a:rPr>
              <a:t> </a:t>
            </a:r>
            <a:r>
              <a:rPr lang="en-GB" sz="2000" dirty="0">
                <a:solidFill>
                  <a:srgbClr val="FFFFFF"/>
                </a:solidFill>
                <a:latin typeface="Arial" charset="0"/>
                <a:cs typeface="+mn-cs"/>
              </a:rPr>
              <a:t>What type of card allows you to both withdraw funds from</a:t>
            </a:r>
          </a:p>
          <a:p>
            <a:pPr algn="ctr">
              <a:defRPr/>
            </a:pPr>
            <a:r>
              <a:rPr lang="en-GB" sz="2000" dirty="0">
                <a:solidFill>
                  <a:srgbClr val="FFFFFF"/>
                </a:solidFill>
                <a:latin typeface="Arial" charset="0"/>
                <a:cs typeface="+mn-cs"/>
              </a:rPr>
              <a:t> cash machines and pay in shops or on-line?</a:t>
            </a:r>
            <a:endParaRPr lang="en-GB" sz="2000" dirty="0">
              <a:solidFill>
                <a:srgbClr val="FFFFFF"/>
              </a:solidFill>
            </a:endParaRPr>
          </a:p>
        </p:txBody>
      </p:sp>
      <p:sp>
        <p:nvSpPr>
          <p:cNvPr id="4101" name="Text Box 11"/>
          <p:cNvSpPr txBox="1">
            <a:spLocks noChangeArrowheads="1"/>
          </p:cNvSpPr>
          <p:nvPr/>
        </p:nvSpPr>
        <p:spPr bwMode="auto">
          <a:xfrm rot="-1911335">
            <a:off x="544513" y="838200"/>
            <a:ext cx="539750" cy="976313"/>
          </a:xfrm>
          <a:prstGeom prst="rect">
            <a:avLst/>
          </a:prstGeom>
          <a:noFill/>
          <a:ln w="9525">
            <a:noFill/>
            <a:miter lim="800000"/>
            <a:headEnd/>
            <a:tailEnd/>
          </a:ln>
        </p:spPr>
        <p:txBody>
          <a:bodyPr wrap="none">
            <a:spAutoFit/>
          </a:bodyPr>
          <a:lstStyle/>
          <a:p>
            <a:pPr>
              <a:defRPr/>
            </a:pPr>
            <a:r>
              <a:rPr lang="en-GB" sz="5800">
                <a:solidFill>
                  <a:srgbClr val="FFFFFF"/>
                </a:solidFill>
                <a:latin typeface="Arial" charset="0"/>
                <a:cs typeface="+mn-cs"/>
                <a:sym typeface="Wingdings 2" pitchFamily="18" charset="2"/>
              </a:rPr>
              <a:t></a:t>
            </a:r>
            <a:endParaRPr lang="en-GB" sz="5800">
              <a:solidFill>
                <a:srgbClr val="FFFFFF"/>
              </a:solidFill>
              <a:latin typeface="Arial" charset="0"/>
              <a:cs typeface="+mn-cs"/>
            </a:endParaRPr>
          </a:p>
        </p:txBody>
      </p:sp>
      <p:sp>
        <p:nvSpPr>
          <p:cNvPr id="4102" name="Line 13"/>
          <p:cNvSpPr>
            <a:spLocks noChangeShapeType="1"/>
          </p:cNvSpPr>
          <p:nvPr/>
        </p:nvSpPr>
        <p:spPr bwMode="auto">
          <a:xfrm flipH="1">
            <a:off x="0" y="4797425"/>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3" name="Line 15"/>
          <p:cNvSpPr>
            <a:spLocks noChangeShapeType="1"/>
          </p:cNvSpPr>
          <p:nvPr/>
        </p:nvSpPr>
        <p:spPr bwMode="auto">
          <a:xfrm flipH="1">
            <a:off x="8748713" y="4797425"/>
            <a:ext cx="431800"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4" name="AutoShape 21"/>
          <p:cNvSpPr>
            <a:spLocks noChangeArrowheads="1"/>
          </p:cNvSpPr>
          <p:nvPr/>
        </p:nvSpPr>
        <p:spPr bwMode="auto">
          <a:xfrm rot="5400000">
            <a:off x="3238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5" name="Oval 22"/>
          <p:cNvSpPr>
            <a:spLocks noChangeArrowheads="1"/>
          </p:cNvSpPr>
          <p:nvPr/>
        </p:nvSpPr>
        <p:spPr bwMode="auto">
          <a:xfrm>
            <a:off x="4000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6" name="AutoShape 23"/>
          <p:cNvSpPr>
            <a:spLocks noChangeArrowheads="1"/>
          </p:cNvSpPr>
          <p:nvPr/>
        </p:nvSpPr>
        <p:spPr bwMode="auto">
          <a:xfrm rot="5400000">
            <a:off x="628650" y="21891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7" name="Oval 24"/>
          <p:cNvSpPr>
            <a:spLocks noChangeArrowheads="1"/>
          </p:cNvSpPr>
          <p:nvPr/>
        </p:nvSpPr>
        <p:spPr bwMode="auto">
          <a:xfrm>
            <a:off x="704850" y="20367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8" name="AutoShape 25"/>
          <p:cNvSpPr>
            <a:spLocks noChangeArrowheads="1"/>
          </p:cNvSpPr>
          <p:nvPr/>
        </p:nvSpPr>
        <p:spPr bwMode="auto">
          <a:xfrm rot="5400000">
            <a:off x="9334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9" name="Oval 26"/>
          <p:cNvSpPr>
            <a:spLocks noChangeArrowheads="1"/>
          </p:cNvSpPr>
          <p:nvPr/>
        </p:nvSpPr>
        <p:spPr bwMode="auto">
          <a:xfrm>
            <a:off x="10096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10" name="Oval 27"/>
          <p:cNvSpPr>
            <a:spLocks noChangeArrowheads="1"/>
          </p:cNvSpPr>
          <p:nvPr/>
        </p:nvSpPr>
        <p:spPr bwMode="auto">
          <a:xfrm>
            <a:off x="107950" y="9826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1" name="Oval 28"/>
          <p:cNvSpPr>
            <a:spLocks noChangeArrowheads="1"/>
          </p:cNvSpPr>
          <p:nvPr/>
        </p:nvSpPr>
        <p:spPr bwMode="auto">
          <a:xfrm>
            <a:off x="107950" y="117475"/>
            <a:ext cx="1368425" cy="719138"/>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2" name="AutoShape 29"/>
          <p:cNvSpPr>
            <a:spLocks noChangeArrowheads="1"/>
          </p:cNvSpPr>
          <p:nvPr/>
        </p:nvSpPr>
        <p:spPr bwMode="auto">
          <a:xfrm>
            <a:off x="323850" y="5445125"/>
            <a:ext cx="4105275" cy="576263"/>
          </a:xfrm>
          <a:prstGeom prst="hexagon">
            <a:avLst>
              <a:gd name="adj" fmla="val 67546"/>
              <a:gd name="vf" fmla="val 115470"/>
            </a:avLst>
          </a:prstGeom>
          <a:solidFill>
            <a:schemeClr val="tx1"/>
          </a:solidFill>
          <a:ln w="38100">
            <a:solidFill>
              <a:srgbClr val="0000FF"/>
            </a:solidFill>
            <a:miter lim="800000"/>
            <a:headEnd/>
            <a:tailEnd/>
          </a:ln>
        </p:spPr>
        <p:txBody>
          <a:bodyPr wrap="none" anchor="ctr"/>
          <a:lstStyle/>
          <a:p>
            <a:pPr algn="ctr">
              <a:defRPr/>
            </a:pPr>
            <a:r>
              <a:rPr lang="en-GB" dirty="0">
                <a:solidFill>
                  <a:srgbClr val="FF9900"/>
                </a:solidFill>
                <a:latin typeface="Arial" charset="0"/>
                <a:cs typeface="+mn-cs"/>
              </a:rPr>
              <a:t>A: Store Card</a:t>
            </a:r>
            <a:endParaRPr lang="en-GB" dirty="0">
              <a:solidFill>
                <a:srgbClr val="FFFFFF"/>
              </a:solidFill>
              <a:latin typeface="Arial" charset="0"/>
              <a:cs typeface="+mn-cs"/>
            </a:endParaRPr>
          </a:p>
        </p:txBody>
      </p:sp>
      <p:sp>
        <p:nvSpPr>
          <p:cNvPr id="4113" name="AutoShape 31"/>
          <p:cNvSpPr>
            <a:spLocks noChangeArrowheads="1"/>
          </p:cNvSpPr>
          <p:nvPr/>
        </p:nvSpPr>
        <p:spPr bwMode="auto">
          <a:xfrm>
            <a:off x="395288" y="6165850"/>
            <a:ext cx="4105275" cy="576263"/>
          </a:xfrm>
          <a:prstGeom prst="hexagon">
            <a:avLst>
              <a:gd name="adj" fmla="val 67546"/>
              <a:gd name="vf" fmla="val 115470"/>
            </a:avLst>
          </a:prstGeom>
          <a:solidFill>
            <a:schemeClr val="tx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C</a:t>
            </a:r>
            <a:r>
              <a:rPr lang="en-GB" sz="2000" dirty="0">
                <a:solidFill>
                  <a:srgbClr val="FF9900"/>
                </a:solidFill>
                <a:latin typeface="Arial" charset="0"/>
                <a:cs typeface="+mn-cs"/>
              </a:rPr>
              <a:t>: Cash Card</a:t>
            </a:r>
            <a:endParaRPr lang="en-GB" sz="2000" dirty="0">
              <a:solidFill>
                <a:srgbClr val="FFFFFF"/>
              </a:solidFill>
              <a:latin typeface="Arial" charset="0"/>
              <a:cs typeface="+mn-cs"/>
            </a:endParaRPr>
          </a:p>
        </p:txBody>
      </p:sp>
      <p:sp>
        <p:nvSpPr>
          <p:cNvPr id="4114" name="AutoShape 32"/>
          <p:cNvSpPr>
            <a:spLocks noChangeArrowheads="1"/>
          </p:cNvSpPr>
          <p:nvPr/>
        </p:nvSpPr>
        <p:spPr bwMode="auto">
          <a:xfrm>
            <a:off x="4716463" y="5373688"/>
            <a:ext cx="4427537" cy="577850"/>
          </a:xfrm>
          <a:prstGeom prst="hexagon">
            <a:avLst>
              <a:gd name="adj" fmla="val 66162"/>
              <a:gd name="vf" fmla="val 115470"/>
            </a:avLst>
          </a:prstGeom>
          <a:solidFill>
            <a:schemeClr val="tx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B:</a:t>
            </a:r>
            <a:r>
              <a:rPr lang="en-GB" sz="2000" dirty="0">
                <a:solidFill>
                  <a:srgbClr val="FFFFFF"/>
                </a:solidFill>
                <a:latin typeface="Arial" charset="0"/>
                <a:cs typeface="+mn-cs"/>
              </a:rPr>
              <a:t> </a:t>
            </a:r>
            <a:r>
              <a:rPr lang="en-GB" sz="2000" dirty="0">
                <a:solidFill>
                  <a:srgbClr val="FFC000"/>
                </a:solidFill>
                <a:latin typeface="Arial" charset="0"/>
                <a:cs typeface="+mn-cs"/>
              </a:rPr>
              <a:t>Debit Card</a:t>
            </a:r>
            <a:endParaRPr lang="en-GB" sz="2000" dirty="0">
              <a:solidFill>
                <a:srgbClr val="FFC000"/>
              </a:solidFill>
              <a:latin typeface="Arial" charset="0"/>
              <a:cs typeface="+mn-cs"/>
            </a:endParaRPr>
          </a:p>
        </p:txBody>
      </p:sp>
      <p:sp>
        <p:nvSpPr>
          <p:cNvPr id="4115" name="AutoShape 33"/>
          <p:cNvSpPr>
            <a:spLocks noChangeArrowheads="1"/>
          </p:cNvSpPr>
          <p:nvPr/>
        </p:nvSpPr>
        <p:spPr bwMode="auto">
          <a:xfrm>
            <a:off x="4787900" y="6167438"/>
            <a:ext cx="4032250" cy="576262"/>
          </a:xfrm>
          <a:prstGeom prst="hexagon">
            <a:avLst>
              <a:gd name="adj" fmla="val 66344"/>
              <a:gd name="vf" fmla="val 115470"/>
            </a:avLst>
          </a:prstGeom>
          <a:solidFill>
            <a:schemeClr val="tx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D: None of these</a:t>
            </a:r>
            <a:endParaRPr lang="en-GB" sz="2000" dirty="0">
              <a:solidFill>
                <a:srgbClr val="FFFFFF"/>
              </a:solidFill>
              <a:latin typeface="Arial" charset="0"/>
              <a:cs typeface="+mn-cs"/>
            </a:endParaRPr>
          </a:p>
        </p:txBody>
      </p:sp>
      <p:sp>
        <p:nvSpPr>
          <p:cNvPr id="4122" name="Rectangle 41"/>
          <p:cNvSpPr>
            <a:spLocks noChangeArrowheads="1"/>
          </p:cNvSpPr>
          <p:nvPr/>
        </p:nvSpPr>
        <p:spPr bwMode="auto">
          <a:xfrm>
            <a:off x="7164388" y="115888"/>
            <a:ext cx="1906587" cy="3600450"/>
          </a:xfrm>
          <a:prstGeom prst="rect">
            <a:avLst/>
          </a:prstGeom>
          <a:solidFill>
            <a:schemeClr val="tx1"/>
          </a:solidFill>
          <a:ln w="28575">
            <a:solidFill>
              <a:srgbClr val="0000FF"/>
            </a:solidFill>
            <a:miter lim="800000"/>
            <a:headEnd/>
            <a:tailEnd/>
          </a:ln>
        </p:spPr>
        <p:txBody>
          <a:bodyPr wrap="none" anchor="ctr"/>
          <a:lstStyle/>
          <a:p>
            <a:pPr algn="ctr">
              <a:defRPr/>
            </a:pPr>
            <a:endParaRPr lang="en-US">
              <a:solidFill>
                <a:srgbClr val="FFFFFF"/>
              </a:solidFill>
              <a:latin typeface="Arial" charset="0"/>
              <a:cs typeface="+mn-cs"/>
            </a:endParaRPr>
          </a:p>
        </p:txBody>
      </p:sp>
      <p:sp>
        <p:nvSpPr>
          <p:cNvPr id="4123" name="Text Box 43"/>
          <p:cNvSpPr txBox="1">
            <a:spLocks noChangeArrowheads="1"/>
          </p:cNvSpPr>
          <p:nvPr/>
        </p:nvSpPr>
        <p:spPr bwMode="auto">
          <a:xfrm>
            <a:off x="7308850" y="3260725"/>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    £100</a:t>
            </a:r>
          </a:p>
        </p:txBody>
      </p:sp>
      <p:sp>
        <p:nvSpPr>
          <p:cNvPr id="4124" name="Text Box 44"/>
          <p:cNvSpPr txBox="1">
            <a:spLocks noChangeArrowheads="1"/>
          </p:cNvSpPr>
          <p:nvPr/>
        </p:nvSpPr>
        <p:spPr bwMode="auto">
          <a:xfrm>
            <a:off x="7237413" y="212725"/>
            <a:ext cx="1716087"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13   £1 MILLION</a:t>
            </a:r>
          </a:p>
        </p:txBody>
      </p:sp>
      <p:sp>
        <p:nvSpPr>
          <p:cNvPr id="4125" name="Text Box 45"/>
          <p:cNvSpPr txBox="1">
            <a:spLocks noChangeArrowheads="1"/>
          </p:cNvSpPr>
          <p:nvPr/>
        </p:nvSpPr>
        <p:spPr bwMode="auto">
          <a:xfrm>
            <a:off x="7308850" y="2997200"/>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2    £200</a:t>
            </a:r>
          </a:p>
        </p:txBody>
      </p:sp>
      <p:sp>
        <p:nvSpPr>
          <p:cNvPr id="4127" name="Text Box 47"/>
          <p:cNvSpPr txBox="1">
            <a:spLocks noChangeArrowheads="1"/>
          </p:cNvSpPr>
          <p:nvPr/>
        </p:nvSpPr>
        <p:spPr bwMode="auto">
          <a:xfrm>
            <a:off x="7308850" y="2732088"/>
            <a:ext cx="9842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3    £500</a:t>
            </a:r>
          </a:p>
        </p:txBody>
      </p:sp>
      <p:sp>
        <p:nvSpPr>
          <p:cNvPr id="4128" name="Text Box 48"/>
          <p:cNvSpPr txBox="1">
            <a:spLocks noChangeArrowheads="1"/>
          </p:cNvSpPr>
          <p:nvPr/>
        </p:nvSpPr>
        <p:spPr bwMode="auto">
          <a:xfrm>
            <a:off x="7308850" y="2492375"/>
            <a:ext cx="1098550"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4    £1000</a:t>
            </a:r>
          </a:p>
        </p:txBody>
      </p:sp>
      <p:sp>
        <p:nvSpPr>
          <p:cNvPr id="4129" name="Text Box 49"/>
          <p:cNvSpPr txBox="1">
            <a:spLocks noChangeArrowheads="1"/>
          </p:cNvSpPr>
          <p:nvPr/>
        </p:nvSpPr>
        <p:spPr bwMode="auto">
          <a:xfrm>
            <a:off x="7308850" y="2227263"/>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5    £2000</a:t>
            </a:r>
          </a:p>
        </p:txBody>
      </p:sp>
      <p:sp>
        <p:nvSpPr>
          <p:cNvPr id="4130" name="Text Box 50"/>
          <p:cNvSpPr txBox="1">
            <a:spLocks noChangeArrowheads="1"/>
          </p:cNvSpPr>
          <p:nvPr/>
        </p:nvSpPr>
        <p:spPr bwMode="auto">
          <a:xfrm>
            <a:off x="7308850" y="1989138"/>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6    £4000</a:t>
            </a:r>
          </a:p>
        </p:txBody>
      </p:sp>
      <p:sp>
        <p:nvSpPr>
          <p:cNvPr id="4132" name="Text Box 52"/>
          <p:cNvSpPr txBox="1">
            <a:spLocks noChangeArrowheads="1"/>
          </p:cNvSpPr>
          <p:nvPr/>
        </p:nvSpPr>
        <p:spPr bwMode="auto">
          <a:xfrm>
            <a:off x="7308850" y="1749425"/>
            <a:ext cx="127000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7    £16,000</a:t>
            </a:r>
          </a:p>
        </p:txBody>
      </p:sp>
      <p:sp>
        <p:nvSpPr>
          <p:cNvPr id="4133" name="Text Box 53"/>
          <p:cNvSpPr txBox="1">
            <a:spLocks noChangeArrowheads="1"/>
          </p:cNvSpPr>
          <p:nvPr/>
        </p:nvSpPr>
        <p:spPr bwMode="auto">
          <a:xfrm>
            <a:off x="7237413" y="1509713"/>
            <a:ext cx="1327150" cy="338137"/>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 8    £32,000</a:t>
            </a:r>
          </a:p>
        </p:txBody>
      </p:sp>
      <p:sp>
        <p:nvSpPr>
          <p:cNvPr id="4134" name="Text Box 54"/>
          <p:cNvSpPr txBox="1">
            <a:spLocks noChangeArrowheads="1"/>
          </p:cNvSpPr>
          <p:nvPr/>
        </p:nvSpPr>
        <p:spPr bwMode="auto">
          <a:xfrm>
            <a:off x="7237413" y="1244600"/>
            <a:ext cx="13271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 9    £64,000</a:t>
            </a:r>
          </a:p>
        </p:txBody>
      </p:sp>
      <p:sp>
        <p:nvSpPr>
          <p:cNvPr id="4135" name="Text Box 55"/>
          <p:cNvSpPr txBox="1">
            <a:spLocks noChangeArrowheads="1"/>
          </p:cNvSpPr>
          <p:nvPr/>
        </p:nvSpPr>
        <p:spPr bwMode="auto">
          <a:xfrm>
            <a:off x="7250113" y="957263"/>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10   £125,000</a:t>
            </a:r>
          </a:p>
        </p:txBody>
      </p:sp>
      <p:sp>
        <p:nvSpPr>
          <p:cNvPr id="4136" name="Text Box 56"/>
          <p:cNvSpPr txBox="1">
            <a:spLocks noChangeArrowheads="1"/>
          </p:cNvSpPr>
          <p:nvPr/>
        </p:nvSpPr>
        <p:spPr bwMode="auto">
          <a:xfrm>
            <a:off x="7237413" y="717550"/>
            <a:ext cx="14287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11   £250,000</a:t>
            </a:r>
          </a:p>
        </p:txBody>
      </p:sp>
      <p:sp>
        <p:nvSpPr>
          <p:cNvPr id="4137" name="Text Box 57"/>
          <p:cNvSpPr txBox="1">
            <a:spLocks noChangeArrowheads="1"/>
          </p:cNvSpPr>
          <p:nvPr/>
        </p:nvSpPr>
        <p:spPr bwMode="auto">
          <a:xfrm>
            <a:off x="7237413" y="452438"/>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12   £500,000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416" fill="hold"/>
                                        <p:tgtEl>
                                          <p:spTgt spid="7228"/>
                                        </p:tgtEl>
                                      </p:cBhvr>
                                    </p:cmd>
                                  </p:childTnLst>
                                </p:cTn>
                              </p:par>
                              <p:par>
                                <p:cTn id="7" presetID="2" presetClass="entr" presetSubtype="8" fill="hold" grpId="0" nodeType="withEffect">
                                  <p:stCondLst>
                                    <p:cond delay="0"/>
                                  </p:stCondLst>
                                  <p:childTnLst>
                                    <p:set>
                                      <p:cBhvr>
                                        <p:cTn id="8" dur="1" fill="hold">
                                          <p:stCondLst>
                                            <p:cond delay="0"/>
                                          </p:stCondLst>
                                        </p:cTn>
                                        <p:tgtEl>
                                          <p:spTgt spid="4112"/>
                                        </p:tgtEl>
                                        <p:attrNameLst>
                                          <p:attrName>style.visibility</p:attrName>
                                        </p:attrNameLst>
                                      </p:cBhvr>
                                      <p:to>
                                        <p:strVal val="visible"/>
                                      </p:to>
                                    </p:set>
                                    <p:anim calcmode="lin" valueType="num">
                                      <p:cBhvr additive="base">
                                        <p:cTn id="9" dur="500" fill="hold"/>
                                        <p:tgtEl>
                                          <p:spTgt spid="4112"/>
                                        </p:tgtEl>
                                        <p:attrNameLst>
                                          <p:attrName>ppt_x</p:attrName>
                                        </p:attrNameLst>
                                      </p:cBhvr>
                                      <p:tavLst>
                                        <p:tav tm="0">
                                          <p:val>
                                            <p:strVal val="0-#ppt_w/2"/>
                                          </p:val>
                                        </p:tav>
                                        <p:tav tm="100000">
                                          <p:val>
                                            <p:strVal val="#ppt_x"/>
                                          </p:val>
                                        </p:tav>
                                      </p:tavLst>
                                    </p:anim>
                                    <p:anim calcmode="lin" valueType="num">
                                      <p:cBhvr additive="base">
                                        <p:cTn id="10" dur="500" fill="hold"/>
                                        <p:tgtEl>
                                          <p:spTgt spid="4112"/>
                                        </p:tgtEl>
                                        <p:attrNameLst>
                                          <p:attrName>ppt_y</p:attrName>
                                        </p:attrNameLst>
                                      </p:cBhvr>
                                      <p:tavLst>
                                        <p:tav tm="0">
                                          <p:val>
                                            <p:strVal val="#ppt_y"/>
                                          </p:val>
                                        </p:tav>
                                        <p:tav tm="100000">
                                          <p:val>
                                            <p:strVal val="#ppt_y"/>
                                          </p:val>
                                        </p:tav>
                                      </p:tavLst>
                                    </p:anim>
                                  </p:childTnLst>
                                </p:cTn>
                              </p:par>
                              <p:par>
                                <p:cTn id="11" presetID="2" presetClass="entr" presetSubtype="8" fill="hold" nodeType="withEffect">
                                  <p:stCondLst>
                                    <p:cond delay="0"/>
                                  </p:stCondLst>
                                  <p:childTnLst>
                                    <p:set>
                                      <p:cBhvr>
                                        <p:cTn id="12" dur="1" fill="hold">
                                          <p:stCondLst>
                                            <p:cond delay="0"/>
                                          </p:stCondLst>
                                        </p:cTn>
                                        <p:tgtEl>
                                          <p:spTgt spid="4116"/>
                                        </p:tgtEl>
                                        <p:attrNameLst>
                                          <p:attrName>style.visibility</p:attrName>
                                        </p:attrNameLst>
                                      </p:cBhvr>
                                      <p:to>
                                        <p:strVal val="visible"/>
                                      </p:to>
                                    </p:set>
                                    <p:anim calcmode="lin" valueType="num">
                                      <p:cBhvr additive="base">
                                        <p:cTn id="13" dur="500" fill="hold"/>
                                        <p:tgtEl>
                                          <p:spTgt spid="4116"/>
                                        </p:tgtEl>
                                        <p:attrNameLst>
                                          <p:attrName>ppt_x</p:attrName>
                                        </p:attrNameLst>
                                      </p:cBhvr>
                                      <p:tavLst>
                                        <p:tav tm="0">
                                          <p:val>
                                            <p:strVal val="0-#ppt_w/2"/>
                                          </p:val>
                                        </p:tav>
                                        <p:tav tm="100000">
                                          <p:val>
                                            <p:strVal val="#ppt_x"/>
                                          </p:val>
                                        </p:tav>
                                      </p:tavLst>
                                    </p:anim>
                                    <p:anim calcmode="lin" valueType="num">
                                      <p:cBhvr additive="base">
                                        <p:cTn id="14" dur="500" fill="hold"/>
                                        <p:tgtEl>
                                          <p:spTgt spid="4116"/>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4120"/>
                                        </p:tgtEl>
                                        <p:attrNameLst>
                                          <p:attrName>style.visibility</p:attrName>
                                        </p:attrNameLst>
                                      </p:cBhvr>
                                      <p:to>
                                        <p:strVal val="visible"/>
                                      </p:to>
                                    </p:set>
                                    <p:anim calcmode="lin" valueType="num">
                                      <p:cBhvr additive="base">
                                        <p:cTn id="17" dur="500" fill="hold"/>
                                        <p:tgtEl>
                                          <p:spTgt spid="4120"/>
                                        </p:tgtEl>
                                        <p:attrNameLst>
                                          <p:attrName>ppt_x</p:attrName>
                                        </p:attrNameLst>
                                      </p:cBhvr>
                                      <p:tavLst>
                                        <p:tav tm="0">
                                          <p:val>
                                            <p:strVal val="0-#ppt_w/2"/>
                                          </p:val>
                                        </p:tav>
                                        <p:tav tm="100000">
                                          <p:val>
                                            <p:strVal val="#ppt_x"/>
                                          </p:val>
                                        </p:tav>
                                      </p:tavLst>
                                    </p:anim>
                                    <p:anim calcmode="lin" valueType="num">
                                      <p:cBhvr additive="base">
                                        <p:cTn id="18" dur="500" fill="hold"/>
                                        <p:tgtEl>
                                          <p:spTgt spid="4120"/>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500"/>
                                  </p:stCondLst>
                                  <p:childTnLst>
                                    <p:set>
                                      <p:cBhvr>
                                        <p:cTn id="20" dur="1" fill="hold">
                                          <p:stCondLst>
                                            <p:cond delay="0"/>
                                          </p:stCondLst>
                                        </p:cTn>
                                        <p:tgtEl>
                                          <p:spTgt spid="4114"/>
                                        </p:tgtEl>
                                        <p:attrNameLst>
                                          <p:attrName>style.visibility</p:attrName>
                                        </p:attrNameLst>
                                      </p:cBhvr>
                                      <p:to>
                                        <p:strVal val="visible"/>
                                      </p:to>
                                    </p:set>
                                    <p:anim calcmode="lin" valueType="num">
                                      <p:cBhvr additive="base">
                                        <p:cTn id="21" dur="500" fill="hold"/>
                                        <p:tgtEl>
                                          <p:spTgt spid="4114"/>
                                        </p:tgtEl>
                                        <p:attrNameLst>
                                          <p:attrName>ppt_x</p:attrName>
                                        </p:attrNameLst>
                                      </p:cBhvr>
                                      <p:tavLst>
                                        <p:tav tm="0">
                                          <p:val>
                                            <p:strVal val="1+#ppt_w/2"/>
                                          </p:val>
                                        </p:tav>
                                        <p:tav tm="100000">
                                          <p:val>
                                            <p:strVal val="#ppt_x"/>
                                          </p:val>
                                        </p:tav>
                                      </p:tavLst>
                                    </p:anim>
                                    <p:anim calcmode="lin" valueType="num">
                                      <p:cBhvr additive="base">
                                        <p:cTn id="22" dur="500" fill="hold"/>
                                        <p:tgtEl>
                                          <p:spTgt spid="4114"/>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500"/>
                                  </p:stCondLst>
                                  <p:childTnLst>
                                    <p:set>
                                      <p:cBhvr>
                                        <p:cTn id="24" dur="1" fill="hold">
                                          <p:stCondLst>
                                            <p:cond delay="0"/>
                                          </p:stCondLst>
                                        </p:cTn>
                                        <p:tgtEl>
                                          <p:spTgt spid="4118"/>
                                        </p:tgtEl>
                                        <p:attrNameLst>
                                          <p:attrName>style.visibility</p:attrName>
                                        </p:attrNameLst>
                                      </p:cBhvr>
                                      <p:to>
                                        <p:strVal val="visible"/>
                                      </p:to>
                                    </p:set>
                                    <p:anim calcmode="lin" valueType="num">
                                      <p:cBhvr additive="base">
                                        <p:cTn id="25" dur="500" fill="hold"/>
                                        <p:tgtEl>
                                          <p:spTgt spid="4118"/>
                                        </p:tgtEl>
                                        <p:attrNameLst>
                                          <p:attrName>ppt_x</p:attrName>
                                        </p:attrNameLst>
                                      </p:cBhvr>
                                      <p:tavLst>
                                        <p:tav tm="0">
                                          <p:val>
                                            <p:strVal val="1+#ppt_w/2"/>
                                          </p:val>
                                        </p:tav>
                                        <p:tav tm="100000">
                                          <p:val>
                                            <p:strVal val="#ppt_x"/>
                                          </p:val>
                                        </p:tav>
                                      </p:tavLst>
                                    </p:anim>
                                    <p:anim calcmode="lin" valueType="num">
                                      <p:cBhvr additive="base">
                                        <p:cTn id="26" dur="500" fill="hold"/>
                                        <p:tgtEl>
                                          <p:spTgt spid="4118"/>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1000"/>
                                  </p:stCondLst>
                                  <p:childTnLst>
                                    <p:set>
                                      <p:cBhvr>
                                        <p:cTn id="28" dur="1" fill="hold">
                                          <p:stCondLst>
                                            <p:cond delay="0"/>
                                          </p:stCondLst>
                                        </p:cTn>
                                        <p:tgtEl>
                                          <p:spTgt spid="4113"/>
                                        </p:tgtEl>
                                        <p:attrNameLst>
                                          <p:attrName>style.visibility</p:attrName>
                                        </p:attrNameLst>
                                      </p:cBhvr>
                                      <p:to>
                                        <p:strVal val="visible"/>
                                      </p:to>
                                    </p:set>
                                    <p:anim calcmode="lin" valueType="num">
                                      <p:cBhvr additive="base">
                                        <p:cTn id="29" dur="500" fill="hold"/>
                                        <p:tgtEl>
                                          <p:spTgt spid="4113"/>
                                        </p:tgtEl>
                                        <p:attrNameLst>
                                          <p:attrName>ppt_x</p:attrName>
                                        </p:attrNameLst>
                                      </p:cBhvr>
                                      <p:tavLst>
                                        <p:tav tm="0">
                                          <p:val>
                                            <p:strVal val="0-#ppt_w/2"/>
                                          </p:val>
                                        </p:tav>
                                        <p:tav tm="100000">
                                          <p:val>
                                            <p:strVal val="#ppt_x"/>
                                          </p:val>
                                        </p:tav>
                                      </p:tavLst>
                                    </p:anim>
                                    <p:anim calcmode="lin" valueType="num">
                                      <p:cBhvr additive="base">
                                        <p:cTn id="30" dur="500" fill="hold"/>
                                        <p:tgtEl>
                                          <p:spTgt spid="4113"/>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1000"/>
                                  </p:stCondLst>
                                  <p:childTnLst>
                                    <p:set>
                                      <p:cBhvr>
                                        <p:cTn id="32" dur="1" fill="hold">
                                          <p:stCondLst>
                                            <p:cond delay="0"/>
                                          </p:stCondLst>
                                        </p:cTn>
                                        <p:tgtEl>
                                          <p:spTgt spid="4117"/>
                                        </p:tgtEl>
                                        <p:attrNameLst>
                                          <p:attrName>style.visibility</p:attrName>
                                        </p:attrNameLst>
                                      </p:cBhvr>
                                      <p:to>
                                        <p:strVal val="visible"/>
                                      </p:to>
                                    </p:set>
                                    <p:anim calcmode="lin" valueType="num">
                                      <p:cBhvr additive="base">
                                        <p:cTn id="33" dur="500" fill="hold"/>
                                        <p:tgtEl>
                                          <p:spTgt spid="4117"/>
                                        </p:tgtEl>
                                        <p:attrNameLst>
                                          <p:attrName>ppt_x</p:attrName>
                                        </p:attrNameLst>
                                      </p:cBhvr>
                                      <p:tavLst>
                                        <p:tav tm="0">
                                          <p:val>
                                            <p:strVal val="0-#ppt_w/2"/>
                                          </p:val>
                                        </p:tav>
                                        <p:tav tm="100000">
                                          <p:val>
                                            <p:strVal val="#ppt_x"/>
                                          </p:val>
                                        </p:tav>
                                      </p:tavLst>
                                    </p:anim>
                                    <p:anim calcmode="lin" valueType="num">
                                      <p:cBhvr additive="base">
                                        <p:cTn id="34" dur="500" fill="hold"/>
                                        <p:tgtEl>
                                          <p:spTgt spid="4117"/>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1000"/>
                                  </p:stCondLst>
                                  <p:childTnLst>
                                    <p:set>
                                      <p:cBhvr>
                                        <p:cTn id="36" dur="1" fill="hold">
                                          <p:stCondLst>
                                            <p:cond delay="0"/>
                                          </p:stCondLst>
                                        </p:cTn>
                                        <p:tgtEl>
                                          <p:spTgt spid="4121"/>
                                        </p:tgtEl>
                                        <p:attrNameLst>
                                          <p:attrName>style.visibility</p:attrName>
                                        </p:attrNameLst>
                                      </p:cBhvr>
                                      <p:to>
                                        <p:strVal val="visible"/>
                                      </p:to>
                                    </p:set>
                                    <p:anim calcmode="lin" valueType="num">
                                      <p:cBhvr additive="base">
                                        <p:cTn id="37" dur="500" fill="hold"/>
                                        <p:tgtEl>
                                          <p:spTgt spid="4121"/>
                                        </p:tgtEl>
                                        <p:attrNameLst>
                                          <p:attrName>ppt_x</p:attrName>
                                        </p:attrNameLst>
                                      </p:cBhvr>
                                      <p:tavLst>
                                        <p:tav tm="0">
                                          <p:val>
                                            <p:strVal val="0-#ppt_w/2"/>
                                          </p:val>
                                        </p:tav>
                                        <p:tav tm="100000">
                                          <p:val>
                                            <p:strVal val="#ppt_x"/>
                                          </p:val>
                                        </p:tav>
                                      </p:tavLst>
                                    </p:anim>
                                    <p:anim calcmode="lin" valueType="num">
                                      <p:cBhvr additive="base">
                                        <p:cTn id="38" dur="500" fill="hold"/>
                                        <p:tgtEl>
                                          <p:spTgt spid="4121"/>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1500"/>
                                  </p:stCondLst>
                                  <p:childTnLst>
                                    <p:set>
                                      <p:cBhvr>
                                        <p:cTn id="40" dur="1" fill="hold">
                                          <p:stCondLst>
                                            <p:cond delay="0"/>
                                          </p:stCondLst>
                                        </p:cTn>
                                        <p:tgtEl>
                                          <p:spTgt spid="4115"/>
                                        </p:tgtEl>
                                        <p:attrNameLst>
                                          <p:attrName>style.visibility</p:attrName>
                                        </p:attrNameLst>
                                      </p:cBhvr>
                                      <p:to>
                                        <p:strVal val="visible"/>
                                      </p:to>
                                    </p:set>
                                    <p:anim calcmode="lin" valueType="num">
                                      <p:cBhvr additive="base">
                                        <p:cTn id="41" dur="500" fill="hold"/>
                                        <p:tgtEl>
                                          <p:spTgt spid="4115"/>
                                        </p:tgtEl>
                                        <p:attrNameLst>
                                          <p:attrName>ppt_x</p:attrName>
                                        </p:attrNameLst>
                                      </p:cBhvr>
                                      <p:tavLst>
                                        <p:tav tm="0">
                                          <p:val>
                                            <p:strVal val="1+#ppt_w/2"/>
                                          </p:val>
                                        </p:tav>
                                        <p:tav tm="100000">
                                          <p:val>
                                            <p:strVal val="#ppt_x"/>
                                          </p:val>
                                        </p:tav>
                                      </p:tavLst>
                                    </p:anim>
                                    <p:anim calcmode="lin" valueType="num">
                                      <p:cBhvr additive="base">
                                        <p:cTn id="42" dur="500" fill="hold"/>
                                        <p:tgtEl>
                                          <p:spTgt spid="4115"/>
                                        </p:tgtEl>
                                        <p:attrNameLst>
                                          <p:attrName>ppt_y</p:attrName>
                                        </p:attrNameLst>
                                      </p:cBhvr>
                                      <p:tavLst>
                                        <p:tav tm="0">
                                          <p:val>
                                            <p:strVal val="#ppt_y"/>
                                          </p:val>
                                        </p:tav>
                                        <p:tav tm="100000">
                                          <p:val>
                                            <p:strVal val="#ppt_y"/>
                                          </p:val>
                                        </p:tav>
                                      </p:tavLst>
                                    </p:anim>
                                  </p:childTnLst>
                                </p:cTn>
                              </p:par>
                              <p:par>
                                <p:cTn id="43" presetID="2" presetClass="entr" presetSubtype="2" fill="hold" nodeType="withEffect">
                                  <p:stCondLst>
                                    <p:cond delay="1500"/>
                                  </p:stCondLst>
                                  <p:childTnLst>
                                    <p:set>
                                      <p:cBhvr>
                                        <p:cTn id="44" dur="1" fill="hold">
                                          <p:stCondLst>
                                            <p:cond delay="0"/>
                                          </p:stCondLst>
                                        </p:cTn>
                                        <p:tgtEl>
                                          <p:spTgt spid="4119"/>
                                        </p:tgtEl>
                                        <p:attrNameLst>
                                          <p:attrName>style.visibility</p:attrName>
                                        </p:attrNameLst>
                                      </p:cBhvr>
                                      <p:to>
                                        <p:strVal val="visible"/>
                                      </p:to>
                                    </p:set>
                                    <p:anim calcmode="lin" valueType="num">
                                      <p:cBhvr additive="base">
                                        <p:cTn id="45" dur="500" fill="hold"/>
                                        <p:tgtEl>
                                          <p:spTgt spid="4119"/>
                                        </p:tgtEl>
                                        <p:attrNameLst>
                                          <p:attrName>ppt_x</p:attrName>
                                        </p:attrNameLst>
                                      </p:cBhvr>
                                      <p:tavLst>
                                        <p:tav tm="0">
                                          <p:val>
                                            <p:strVal val="1+#ppt_w/2"/>
                                          </p:val>
                                        </p:tav>
                                        <p:tav tm="100000">
                                          <p:val>
                                            <p:strVal val="#ppt_x"/>
                                          </p:val>
                                        </p:tav>
                                      </p:tavLst>
                                    </p:anim>
                                    <p:anim calcmode="lin" valueType="num">
                                      <p:cBhvr additive="base">
                                        <p:cTn id="46" dur="500" fill="hold"/>
                                        <p:tgtEl>
                                          <p:spTgt spid="41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47" fill="hold" display="0">
                  <p:stCondLst>
                    <p:cond delay="indefinite"/>
                  </p:stCondLst>
                  <p:endCondLst>
                    <p:cond evt="onNext" delay="0">
                      <p:tgtEl>
                        <p:sldTgt/>
                      </p:tgtEl>
                    </p:cond>
                    <p:cond evt="onPrev" delay="0">
                      <p:tgtEl>
                        <p:sldTgt/>
                      </p:tgtEl>
                    </p:cond>
                    <p:cond evt="onStopAudio" delay="0">
                      <p:tgtEl>
                        <p:sldTgt/>
                      </p:tgtEl>
                    </p:cond>
                  </p:endCondLst>
                </p:cTn>
                <p:tgtEl>
                  <p:spTgt spid="7228"/>
                </p:tgtEl>
              </p:cMediaNode>
            </p:audio>
          </p:childTnLst>
        </p:cTn>
      </p:par>
    </p:tnLst>
    <p:bldLst>
      <p:bldP spid="4112" grpId="0" animBg="1"/>
      <p:bldP spid="4113" grpId="0" animBg="1"/>
      <p:bldP spid="4114" grpId="0" animBg="1"/>
      <p:bldP spid="411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2226" name="Title 1"/>
          <p:cNvSpPr>
            <a:spLocks noGrp="1"/>
          </p:cNvSpPr>
          <p:nvPr>
            <p:ph type="title"/>
          </p:nvPr>
        </p:nvSpPr>
        <p:spPr>
          <a:xfrm>
            <a:off x="611188" y="908050"/>
            <a:ext cx="8229600" cy="792163"/>
          </a:xfrm>
        </p:spPr>
        <p:txBody>
          <a:bodyPr/>
          <a:lstStyle/>
          <a:p>
            <a:pPr algn="ctr"/>
            <a:r>
              <a:rPr lang="en-GB" smtClean="0"/>
              <a:t>Banking Cards</a:t>
            </a:r>
          </a:p>
        </p:txBody>
      </p:sp>
      <p:sp>
        <p:nvSpPr>
          <p:cNvPr id="52227" name="Content Placeholder 2"/>
          <p:cNvSpPr>
            <a:spLocks noGrp="1"/>
          </p:cNvSpPr>
          <p:nvPr>
            <p:ph idx="1"/>
          </p:nvPr>
        </p:nvSpPr>
        <p:spPr/>
        <p:txBody>
          <a:bodyPr/>
          <a:lstStyle/>
          <a:p>
            <a:endParaRPr lang="en-GB" smtClean="0"/>
          </a:p>
          <a:p>
            <a:r>
              <a:rPr lang="en-GB" smtClean="0"/>
              <a:t>Debit cards can be used to withdraw cash and also pay for goods and services in a store or on-line.</a:t>
            </a:r>
          </a:p>
          <a:p>
            <a:r>
              <a:rPr lang="en-GB" smtClean="0"/>
              <a:t>Cash cards can normally only be used to withdraw cash</a:t>
            </a:r>
          </a:p>
          <a:p>
            <a:r>
              <a:rPr lang="en-GB" smtClean="0"/>
              <a:t>Store cards are a type of credit card specific to a particular store</a:t>
            </a:r>
          </a:p>
        </p:txBody>
      </p:sp>
      <p:pic>
        <p:nvPicPr>
          <p:cNvPr id="52228" name="Picture 4" descr="TUOM_2SPE_TY_NEG_U_cropped_300"/>
          <p:cNvPicPr>
            <a:picLocks noChangeAspect="1" noChangeArrowheads="1"/>
          </p:cNvPicPr>
          <p:nvPr/>
        </p:nvPicPr>
        <p:blipFill>
          <a:blip r:embed="rId2"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6" name="Line 35"/>
          <p:cNvSpPr>
            <a:spLocks noChangeShapeType="1"/>
          </p:cNvSpPr>
          <p:nvPr/>
        </p:nvSpPr>
        <p:spPr bwMode="auto">
          <a:xfrm flipH="1">
            <a:off x="0"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8" name="Line 37"/>
          <p:cNvSpPr>
            <a:spLocks noChangeShapeType="1"/>
          </p:cNvSpPr>
          <p:nvPr/>
        </p:nvSpPr>
        <p:spPr bwMode="auto">
          <a:xfrm flipH="1">
            <a:off x="8785225"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20" name="Line 39"/>
          <p:cNvSpPr>
            <a:spLocks noChangeShapeType="1"/>
          </p:cNvSpPr>
          <p:nvPr/>
        </p:nvSpPr>
        <p:spPr bwMode="auto">
          <a:xfrm flipH="1">
            <a:off x="4465638" y="5734050"/>
            <a:ext cx="322262"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098" name="Text Box 5"/>
          <p:cNvSpPr txBox="1">
            <a:spLocks noChangeArrowheads="1"/>
          </p:cNvSpPr>
          <p:nvPr/>
        </p:nvSpPr>
        <p:spPr bwMode="auto">
          <a:xfrm>
            <a:off x="250825" y="236538"/>
            <a:ext cx="1133475" cy="457200"/>
          </a:xfrm>
          <a:prstGeom prst="rect">
            <a:avLst/>
          </a:prstGeom>
          <a:noFill/>
          <a:ln w="9525">
            <a:noFill/>
            <a:miter lim="800000"/>
            <a:headEnd/>
            <a:tailEnd/>
          </a:ln>
        </p:spPr>
        <p:txBody>
          <a:bodyPr wrap="none">
            <a:spAutoFit/>
          </a:bodyPr>
          <a:lstStyle/>
          <a:p>
            <a:pPr>
              <a:defRPr/>
            </a:pPr>
            <a:r>
              <a:rPr lang="en-GB" sz="2400" b="1">
                <a:solidFill>
                  <a:srgbClr val="FFFFFF"/>
                </a:solidFill>
                <a:latin typeface="Arial" charset="0"/>
                <a:cs typeface="+mn-cs"/>
              </a:rPr>
              <a:t>50 : 50</a:t>
            </a:r>
          </a:p>
        </p:txBody>
      </p:sp>
      <p:sp>
        <p:nvSpPr>
          <p:cNvPr id="4099" name="Oval 7"/>
          <p:cNvSpPr>
            <a:spLocks noChangeArrowheads="1"/>
          </p:cNvSpPr>
          <p:nvPr/>
        </p:nvSpPr>
        <p:spPr bwMode="auto">
          <a:xfrm>
            <a:off x="107950" y="18462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00" name="AutoShape 9"/>
          <p:cNvSpPr>
            <a:spLocks noChangeArrowheads="1"/>
          </p:cNvSpPr>
          <p:nvPr/>
        </p:nvSpPr>
        <p:spPr bwMode="auto">
          <a:xfrm>
            <a:off x="0" y="3573463"/>
            <a:ext cx="9144000" cy="1223962"/>
          </a:xfrm>
          <a:prstGeom prst="hexagon">
            <a:avLst>
              <a:gd name="adj" fmla="val 76666"/>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FFFF"/>
                </a:solidFill>
                <a:latin typeface="Arial" charset="0"/>
                <a:cs typeface="+mn-cs"/>
              </a:rPr>
              <a:t>It is free to use the vast majority of </a:t>
            </a:r>
            <a:r>
              <a:rPr lang="en-GB" sz="2000" dirty="0">
                <a:solidFill>
                  <a:srgbClr val="FFFFFF"/>
                </a:solidFill>
                <a:latin typeface="Arial" charset="0"/>
                <a:cs typeface="+mn-cs"/>
              </a:rPr>
              <a:t>banks‘ </a:t>
            </a:r>
            <a:r>
              <a:rPr lang="en-GB" sz="2000" dirty="0">
                <a:solidFill>
                  <a:srgbClr val="FFFFFF"/>
                </a:solidFill>
                <a:latin typeface="Arial" charset="0"/>
                <a:cs typeface="+mn-cs"/>
              </a:rPr>
              <a:t>cash </a:t>
            </a:r>
            <a:r>
              <a:rPr lang="en-GB" sz="2000" dirty="0">
                <a:solidFill>
                  <a:srgbClr val="FFFFFF"/>
                </a:solidFill>
                <a:latin typeface="Arial" charset="0"/>
                <a:cs typeface="+mn-cs"/>
              </a:rPr>
              <a:t>machines</a:t>
            </a:r>
          </a:p>
          <a:p>
            <a:pPr algn="ctr">
              <a:defRPr/>
            </a:pPr>
            <a:r>
              <a:rPr lang="en-GB" sz="2000" dirty="0">
                <a:solidFill>
                  <a:srgbClr val="FFFFFF"/>
                </a:solidFill>
                <a:latin typeface="Arial" charset="0"/>
                <a:cs typeface="+mn-cs"/>
              </a:rPr>
              <a:t> </a:t>
            </a:r>
            <a:r>
              <a:rPr lang="en-GB" sz="2000" dirty="0">
                <a:solidFill>
                  <a:srgbClr val="FFFFFF"/>
                </a:solidFill>
                <a:latin typeface="Arial" charset="0"/>
                <a:cs typeface="+mn-cs"/>
              </a:rPr>
              <a:t>no matter who you bank </a:t>
            </a:r>
            <a:r>
              <a:rPr lang="en-GB" sz="2000" dirty="0">
                <a:solidFill>
                  <a:srgbClr val="FFFFFF"/>
                </a:solidFill>
                <a:latin typeface="Arial" charset="0"/>
                <a:cs typeface="+mn-cs"/>
              </a:rPr>
              <a:t>with?</a:t>
            </a:r>
            <a:endParaRPr lang="en-GB" sz="2000" dirty="0">
              <a:solidFill>
                <a:srgbClr val="FFFFFF"/>
              </a:solidFill>
              <a:latin typeface="Arial" charset="0"/>
              <a:cs typeface="+mn-cs"/>
            </a:endParaRPr>
          </a:p>
        </p:txBody>
      </p:sp>
      <p:sp>
        <p:nvSpPr>
          <p:cNvPr id="4101" name="Text Box 11"/>
          <p:cNvSpPr txBox="1">
            <a:spLocks noChangeArrowheads="1"/>
          </p:cNvSpPr>
          <p:nvPr/>
        </p:nvSpPr>
        <p:spPr bwMode="auto">
          <a:xfrm rot="-1911335">
            <a:off x="544513" y="838200"/>
            <a:ext cx="539750" cy="976313"/>
          </a:xfrm>
          <a:prstGeom prst="rect">
            <a:avLst/>
          </a:prstGeom>
          <a:noFill/>
          <a:ln w="9525">
            <a:noFill/>
            <a:miter lim="800000"/>
            <a:headEnd/>
            <a:tailEnd/>
          </a:ln>
        </p:spPr>
        <p:txBody>
          <a:bodyPr wrap="none">
            <a:spAutoFit/>
          </a:bodyPr>
          <a:lstStyle/>
          <a:p>
            <a:pPr>
              <a:defRPr/>
            </a:pPr>
            <a:r>
              <a:rPr lang="en-GB" sz="5800">
                <a:solidFill>
                  <a:srgbClr val="FFFFFF"/>
                </a:solidFill>
                <a:latin typeface="Arial" charset="0"/>
                <a:cs typeface="+mn-cs"/>
                <a:sym typeface="Wingdings 2" pitchFamily="18" charset="2"/>
              </a:rPr>
              <a:t></a:t>
            </a:r>
            <a:endParaRPr lang="en-GB" sz="5800">
              <a:solidFill>
                <a:srgbClr val="FFFFFF"/>
              </a:solidFill>
              <a:latin typeface="Arial" charset="0"/>
              <a:cs typeface="+mn-cs"/>
            </a:endParaRPr>
          </a:p>
        </p:txBody>
      </p:sp>
      <p:sp>
        <p:nvSpPr>
          <p:cNvPr id="4102" name="Line 13"/>
          <p:cNvSpPr>
            <a:spLocks noChangeShapeType="1"/>
          </p:cNvSpPr>
          <p:nvPr/>
        </p:nvSpPr>
        <p:spPr bwMode="auto">
          <a:xfrm flipH="1">
            <a:off x="0" y="4797425"/>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3" name="Line 15"/>
          <p:cNvSpPr>
            <a:spLocks noChangeShapeType="1"/>
          </p:cNvSpPr>
          <p:nvPr/>
        </p:nvSpPr>
        <p:spPr bwMode="auto">
          <a:xfrm flipH="1">
            <a:off x="8748713" y="4797425"/>
            <a:ext cx="431800"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4" name="AutoShape 21"/>
          <p:cNvSpPr>
            <a:spLocks noChangeArrowheads="1"/>
          </p:cNvSpPr>
          <p:nvPr/>
        </p:nvSpPr>
        <p:spPr bwMode="auto">
          <a:xfrm rot="5400000">
            <a:off x="3238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5" name="Oval 22"/>
          <p:cNvSpPr>
            <a:spLocks noChangeArrowheads="1"/>
          </p:cNvSpPr>
          <p:nvPr/>
        </p:nvSpPr>
        <p:spPr bwMode="auto">
          <a:xfrm>
            <a:off x="4000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6" name="AutoShape 23"/>
          <p:cNvSpPr>
            <a:spLocks noChangeArrowheads="1"/>
          </p:cNvSpPr>
          <p:nvPr/>
        </p:nvSpPr>
        <p:spPr bwMode="auto">
          <a:xfrm rot="5400000">
            <a:off x="628650" y="21891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7" name="Oval 24"/>
          <p:cNvSpPr>
            <a:spLocks noChangeArrowheads="1"/>
          </p:cNvSpPr>
          <p:nvPr/>
        </p:nvSpPr>
        <p:spPr bwMode="auto">
          <a:xfrm>
            <a:off x="704850" y="20367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8" name="AutoShape 25"/>
          <p:cNvSpPr>
            <a:spLocks noChangeArrowheads="1"/>
          </p:cNvSpPr>
          <p:nvPr/>
        </p:nvSpPr>
        <p:spPr bwMode="auto">
          <a:xfrm rot="5400000">
            <a:off x="9334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9" name="Oval 26"/>
          <p:cNvSpPr>
            <a:spLocks noChangeArrowheads="1"/>
          </p:cNvSpPr>
          <p:nvPr/>
        </p:nvSpPr>
        <p:spPr bwMode="auto">
          <a:xfrm>
            <a:off x="10096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10" name="Oval 27"/>
          <p:cNvSpPr>
            <a:spLocks noChangeArrowheads="1"/>
          </p:cNvSpPr>
          <p:nvPr/>
        </p:nvSpPr>
        <p:spPr bwMode="auto">
          <a:xfrm>
            <a:off x="107950" y="9826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1" name="Oval 28"/>
          <p:cNvSpPr>
            <a:spLocks noChangeArrowheads="1"/>
          </p:cNvSpPr>
          <p:nvPr/>
        </p:nvSpPr>
        <p:spPr bwMode="auto">
          <a:xfrm>
            <a:off x="107950" y="117475"/>
            <a:ext cx="1368425" cy="719138"/>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2" name="AutoShape 29"/>
          <p:cNvSpPr>
            <a:spLocks noChangeArrowheads="1"/>
          </p:cNvSpPr>
          <p:nvPr/>
        </p:nvSpPr>
        <p:spPr bwMode="auto">
          <a:xfrm>
            <a:off x="323850" y="5445125"/>
            <a:ext cx="4105275" cy="576263"/>
          </a:xfrm>
          <a:prstGeom prst="hexagon">
            <a:avLst>
              <a:gd name="adj" fmla="val 67546"/>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A:TRUE</a:t>
            </a:r>
            <a:endParaRPr lang="en-GB" sz="2000" dirty="0">
              <a:solidFill>
                <a:srgbClr val="FFFFFF"/>
              </a:solidFill>
              <a:latin typeface="Arial" charset="0"/>
              <a:cs typeface="+mn-cs"/>
            </a:endParaRPr>
          </a:p>
        </p:txBody>
      </p:sp>
      <p:sp>
        <p:nvSpPr>
          <p:cNvPr id="4114" name="AutoShape 32"/>
          <p:cNvSpPr>
            <a:spLocks noChangeArrowheads="1"/>
          </p:cNvSpPr>
          <p:nvPr/>
        </p:nvSpPr>
        <p:spPr bwMode="auto">
          <a:xfrm>
            <a:off x="4716463" y="5373688"/>
            <a:ext cx="4427537" cy="577850"/>
          </a:xfrm>
          <a:prstGeom prst="hexagon">
            <a:avLst>
              <a:gd name="adj" fmla="val 66162"/>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B:</a:t>
            </a:r>
            <a:r>
              <a:rPr lang="en-GB" sz="2000" dirty="0">
                <a:solidFill>
                  <a:srgbClr val="FFFFFF"/>
                </a:solidFill>
                <a:latin typeface="Arial" charset="0"/>
                <a:cs typeface="+mn-cs"/>
              </a:rPr>
              <a:t> </a:t>
            </a:r>
            <a:r>
              <a:rPr lang="en-GB" sz="2000" dirty="0">
                <a:solidFill>
                  <a:srgbClr val="FFC000"/>
                </a:solidFill>
                <a:latin typeface="Arial" charset="0"/>
                <a:cs typeface="+mn-cs"/>
              </a:rPr>
              <a:t>FALSE</a:t>
            </a:r>
          </a:p>
        </p:txBody>
      </p:sp>
      <p:sp>
        <p:nvSpPr>
          <p:cNvPr id="4122" name="Rectangle 41"/>
          <p:cNvSpPr>
            <a:spLocks noChangeArrowheads="1"/>
          </p:cNvSpPr>
          <p:nvPr/>
        </p:nvSpPr>
        <p:spPr bwMode="auto">
          <a:xfrm>
            <a:off x="7164388" y="115888"/>
            <a:ext cx="1906587" cy="3600450"/>
          </a:xfrm>
          <a:prstGeom prst="rect">
            <a:avLst/>
          </a:prstGeom>
          <a:solidFill>
            <a:schemeClr val="bg1"/>
          </a:solidFill>
          <a:ln w="28575">
            <a:solidFill>
              <a:srgbClr val="0000FF"/>
            </a:solidFill>
            <a:miter lim="800000"/>
            <a:headEnd/>
            <a:tailEnd/>
          </a:ln>
        </p:spPr>
        <p:txBody>
          <a:bodyPr wrap="none" anchor="ctr"/>
          <a:lstStyle/>
          <a:p>
            <a:pPr algn="ctr">
              <a:defRPr/>
            </a:pPr>
            <a:endParaRPr lang="en-US">
              <a:solidFill>
                <a:srgbClr val="FFFFFF"/>
              </a:solidFill>
              <a:latin typeface="Arial" charset="0"/>
              <a:cs typeface="+mn-cs"/>
            </a:endParaRPr>
          </a:p>
        </p:txBody>
      </p:sp>
      <p:sp>
        <p:nvSpPr>
          <p:cNvPr id="4123" name="Text Box 43"/>
          <p:cNvSpPr txBox="1">
            <a:spLocks noChangeArrowheads="1"/>
          </p:cNvSpPr>
          <p:nvPr/>
        </p:nvSpPr>
        <p:spPr bwMode="auto">
          <a:xfrm>
            <a:off x="7308850" y="3260725"/>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    £100</a:t>
            </a:r>
          </a:p>
        </p:txBody>
      </p:sp>
      <p:sp>
        <p:nvSpPr>
          <p:cNvPr id="4124" name="Text Box 44"/>
          <p:cNvSpPr txBox="1">
            <a:spLocks noChangeArrowheads="1"/>
          </p:cNvSpPr>
          <p:nvPr/>
        </p:nvSpPr>
        <p:spPr bwMode="auto">
          <a:xfrm>
            <a:off x="7237413" y="212725"/>
            <a:ext cx="1716087"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13   £1 MILLION</a:t>
            </a:r>
          </a:p>
        </p:txBody>
      </p:sp>
      <p:sp>
        <p:nvSpPr>
          <p:cNvPr id="4125" name="Text Box 45"/>
          <p:cNvSpPr txBox="1">
            <a:spLocks noChangeArrowheads="1"/>
          </p:cNvSpPr>
          <p:nvPr/>
        </p:nvSpPr>
        <p:spPr bwMode="auto">
          <a:xfrm>
            <a:off x="7308850" y="2997200"/>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2    £200</a:t>
            </a:r>
          </a:p>
        </p:txBody>
      </p:sp>
      <p:sp>
        <p:nvSpPr>
          <p:cNvPr id="4127" name="Text Box 47"/>
          <p:cNvSpPr txBox="1">
            <a:spLocks noChangeArrowheads="1"/>
          </p:cNvSpPr>
          <p:nvPr/>
        </p:nvSpPr>
        <p:spPr bwMode="auto">
          <a:xfrm>
            <a:off x="7308850" y="2732088"/>
            <a:ext cx="9842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3    £500</a:t>
            </a:r>
          </a:p>
        </p:txBody>
      </p:sp>
      <p:sp>
        <p:nvSpPr>
          <p:cNvPr id="4128" name="Text Box 48"/>
          <p:cNvSpPr txBox="1">
            <a:spLocks noChangeArrowheads="1"/>
          </p:cNvSpPr>
          <p:nvPr/>
        </p:nvSpPr>
        <p:spPr bwMode="auto">
          <a:xfrm>
            <a:off x="7308850" y="2492375"/>
            <a:ext cx="1098550"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4    £1000</a:t>
            </a:r>
          </a:p>
        </p:txBody>
      </p:sp>
      <p:sp>
        <p:nvSpPr>
          <p:cNvPr id="4129" name="Text Box 49"/>
          <p:cNvSpPr txBox="1">
            <a:spLocks noChangeArrowheads="1"/>
          </p:cNvSpPr>
          <p:nvPr/>
        </p:nvSpPr>
        <p:spPr bwMode="auto">
          <a:xfrm>
            <a:off x="7308850" y="2227263"/>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5    £2000</a:t>
            </a:r>
          </a:p>
        </p:txBody>
      </p:sp>
      <p:sp>
        <p:nvSpPr>
          <p:cNvPr id="4130" name="Text Box 50"/>
          <p:cNvSpPr txBox="1">
            <a:spLocks noChangeArrowheads="1"/>
          </p:cNvSpPr>
          <p:nvPr/>
        </p:nvSpPr>
        <p:spPr bwMode="auto">
          <a:xfrm>
            <a:off x="7308850" y="1989138"/>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6    £4000</a:t>
            </a:r>
          </a:p>
        </p:txBody>
      </p:sp>
      <p:sp>
        <p:nvSpPr>
          <p:cNvPr id="4132" name="Text Box 52"/>
          <p:cNvSpPr txBox="1">
            <a:spLocks noChangeArrowheads="1"/>
          </p:cNvSpPr>
          <p:nvPr/>
        </p:nvSpPr>
        <p:spPr bwMode="auto">
          <a:xfrm>
            <a:off x="7308850" y="1749425"/>
            <a:ext cx="127000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7    £16,000</a:t>
            </a:r>
          </a:p>
        </p:txBody>
      </p:sp>
      <p:sp>
        <p:nvSpPr>
          <p:cNvPr id="4133" name="Text Box 53"/>
          <p:cNvSpPr txBox="1">
            <a:spLocks noChangeArrowheads="1"/>
          </p:cNvSpPr>
          <p:nvPr/>
        </p:nvSpPr>
        <p:spPr bwMode="auto">
          <a:xfrm>
            <a:off x="7237413" y="1509713"/>
            <a:ext cx="1327150" cy="338137"/>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 8    £32,000</a:t>
            </a:r>
          </a:p>
        </p:txBody>
      </p:sp>
      <p:sp>
        <p:nvSpPr>
          <p:cNvPr id="4134" name="Text Box 54"/>
          <p:cNvSpPr txBox="1">
            <a:spLocks noChangeArrowheads="1"/>
          </p:cNvSpPr>
          <p:nvPr/>
        </p:nvSpPr>
        <p:spPr bwMode="auto">
          <a:xfrm>
            <a:off x="7237413" y="1244600"/>
            <a:ext cx="13271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 9    £64,000</a:t>
            </a:r>
          </a:p>
        </p:txBody>
      </p:sp>
      <p:sp>
        <p:nvSpPr>
          <p:cNvPr id="4135" name="Text Box 55"/>
          <p:cNvSpPr txBox="1">
            <a:spLocks noChangeArrowheads="1"/>
          </p:cNvSpPr>
          <p:nvPr/>
        </p:nvSpPr>
        <p:spPr bwMode="auto">
          <a:xfrm>
            <a:off x="7250113" y="957263"/>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10   £125,000</a:t>
            </a:r>
          </a:p>
        </p:txBody>
      </p:sp>
      <p:sp>
        <p:nvSpPr>
          <p:cNvPr id="4136" name="Text Box 56"/>
          <p:cNvSpPr txBox="1">
            <a:spLocks noChangeArrowheads="1"/>
          </p:cNvSpPr>
          <p:nvPr/>
        </p:nvSpPr>
        <p:spPr bwMode="auto">
          <a:xfrm>
            <a:off x="7237413" y="717550"/>
            <a:ext cx="14287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11   £250,000</a:t>
            </a:r>
          </a:p>
        </p:txBody>
      </p:sp>
      <p:sp>
        <p:nvSpPr>
          <p:cNvPr id="4137" name="Text Box 57"/>
          <p:cNvSpPr txBox="1">
            <a:spLocks noChangeArrowheads="1"/>
          </p:cNvSpPr>
          <p:nvPr/>
        </p:nvSpPr>
        <p:spPr bwMode="auto">
          <a:xfrm>
            <a:off x="7237413" y="452438"/>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12   £500,000</a:t>
            </a:r>
          </a:p>
        </p:txBody>
      </p:sp>
      <p:pic>
        <p:nvPicPr>
          <p:cNvPr id="35" name="Picture 60">
            <a:hlinkClick r:id="" action="ppaction://media"/>
          </p:cNvPr>
          <p:cNvPicPr>
            <a:picLocks noRot="1" noChangeAspect="1" noChangeArrowheads="1"/>
          </p:cNvPicPr>
          <p:nvPr>
            <a:wavAudioFile r:embed="rId1" name="ding3xs.wav"/>
          </p:nvPr>
        </p:nvPicPr>
        <p:blipFill>
          <a:blip r:embed="rId4" cstate="print"/>
          <a:srcRect/>
          <a:stretch>
            <a:fillRect/>
          </a:stretch>
        </p:blipFill>
        <p:spPr bwMode="auto">
          <a:xfrm>
            <a:off x="323850" y="4437063"/>
            <a:ext cx="304800" cy="304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withEffect">
                                  <p:stCondLst>
                                    <p:cond delay="0"/>
                                  </p:stCondLst>
                                  <p:childTnLst>
                                    <p:set>
                                      <p:cBhvr>
                                        <p:cTn id="6" dur="1" fill="hold">
                                          <p:stCondLst>
                                            <p:cond delay="0"/>
                                          </p:stCondLst>
                                        </p:cTn>
                                        <p:tgtEl>
                                          <p:spTgt spid="4112"/>
                                        </p:tgtEl>
                                        <p:attrNameLst>
                                          <p:attrName>style.visibility</p:attrName>
                                        </p:attrNameLst>
                                      </p:cBhvr>
                                      <p:to>
                                        <p:strVal val="visible"/>
                                      </p:to>
                                    </p:set>
                                    <p:anim calcmode="lin" valueType="num">
                                      <p:cBhvr additive="base">
                                        <p:cTn id="7" dur="500" fill="hold"/>
                                        <p:tgtEl>
                                          <p:spTgt spid="4112"/>
                                        </p:tgtEl>
                                        <p:attrNameLst>
                                          <p:attrName>ppt_x</p:attrName>
                                        </p:attrNameLst>
                                      </p:cBhvr>
                                      <p:tavLst>
                                        <p:tav tm="0">
                                          <p:val>
                                            <p:strVal val="0-#ppt_w/2"/>
                                          </p:val>
                                        </p:tav>
                                        <p:tav tm="100000">
                                          <p:val>
                                            <p:strVal val="#ppt_x"/>
                                          </p:val>
                                        </p:tav>
                                      </p:tavLst>
                                    </p:anim>
                                    <p:anim calcmode="lin" valueType="num">
                                      <p:cBhvr additive="base">
                                        <p:cTn id="8" dur="500" fill="hold"/>
                                        <p:tgtEl>
                                          <p:spTgt spid="4112"/>
                                        </p:tgtEl>
                                        <p:attrNameLst>
                                          <p:attrName>ppt_y</p:attrName>
                                        </p:attrNameLst>
                                      </p:cBhvr>
                                      <p:tavLst>
                                        <p:tav tm="0">
                                          <p:val>
                                            <p:strVal val="#ppt_y"/>
                                          </p:val>
                                        </p:tav>
                                        <p:tav tm="100000">
                                          <p:val>
                                            <p:strVal val="#ppt_y"/>
                                          </p:val>
                                        </p:tav>
                                      </p:tavLst>
                                    </p:anim>
                                  </p:childTnLst>
                                </p:cTn>
                              </p:par>
                              <p:par>
                                <p:cTn id="9" presetID="2" presetClass="entr" presetSubtype="8" fill="hold" nodeType="withEffect">
                                  <p:stCondLst>
                                    <p:cond delay="0"/>
                                  </p:stCondLst>
                                  <p:childTnLst>
                                    <p:set>
                                      <p:cBhvr>
                                        <p:cTn id="10" dur="1" fill="hold">
                                          <p:stCondLst>
                                            <p:cond delay="0"/>
                                          </p:stCondLst>
                                        </p:cTn>
                                        <p:tgtEl>
                                          <p:spTgt spid="4116"/>
                                        </p:tgtEl>
                                        <p:attrNameLst>
                                          <p:attrName>style.visibility</p:attrName>
                                        </p:attrNameLst>
                                      </p:cBhvr>
                                      <p:to>
                                        <p:strVal val="visible"/>
                                      </p:to>
                                    </p:set>
                                    <p:anim calcmode="lin" valueType="num">
                                      <p:cBhvr additive="base">
                                        <p:cTn id="11" dur="500" fill="hold"/>
                                        <p:tgtEl>
                                          <p:spTgt spid="4116"/>
                                        </p:tgtEl>
                                        <p:attrNameLst>
                                          <p:attrName>ppt_x</p:attrName>
                                        </p:attrNameLst>
                                      </p:cBhvr>
                                      <p:tavLst>
                                        <p:tav tm="0">
                                          <p:val>
                                            <p:strVal val="0-#ppt_w/2"/>
                                          </p:val>
                                        </p:tav>
                                        <p:tav tm="100000">
                                          <p:val>
                                            <p:strVal val="#ppt_x"/>
                                          </p:val>
                                        </p:tav>
                                      </p:tavLst>
                                    </p:anim>
                                    <p:anim calcmode="lin" valueType="num">
                                      <p:cBhvr additive="base">
                                        <p:cTn id="12" dur="500" fill="hold"/>
                                        <p:tgtEl>
                                          <p:spTgt spid="4116"/>
                                        </p:tgtEl>
                                        <p:attrNameLst>
                                          <p:attrName>ppt_y</p:attrName>
                                        </p:attrNameLst>
                                      </p:cBhvr>
                                      <p:tavLst>
                                        <p:tav tm="0">
                                          <p:val>
                                            <p:strVal val="#ppt_y"/>
                                          </p:val>
                                        </p:tav>
                                        <p:tav tm="100000">
                                          <p:val>
                                            <p:strVal val="#ppt_y"/>
                                          </p:val>
                                        </p:tav>
                                      </p:tavLst>
                                    </p:anim>
                                  </p:childTnLst>
                                </p:cTn>
                              </p:par>
                              <p:par>
                                <p:cTn id="13" presetID="2" presetClass="entr" presetSubtype="8" fill="hold" nodeType="withEffect">
                                  <p:stCondLst>
                                    <p:cond delay="0"/>
                                  </p:stCondLst>
                                  <p:childTnLst>
                                    <p:set>
                                      <p:cBhvr>
                                        <p:cTn id="14" dur="1" fill="hold">
                                          <p:stCondLst>
                                            <p:cond delay="0"/>
                                          </p:stCondLst>
                                        </p:cTn>
                                        <p:tgtEl>
                                          <p:spTgt spid="4120"/>
                                        </p:tgtEl>
                                        <p:attrNameLst>
                                          <p:attrName>style.visibility</p:attrName>
                                        </p:attrNameLst>
                                      </p:cBhvr>
                                      <p:to>
                                        <p:strVal val="visible"/>
                                      </p:to>
                                    </p:set>
                                    <p:anim calcmode="lin" valueType="num">
                                      <p:cBhvr additive="base">
                                        <p:cTn id="15" dur="500" fill="hold"/>
                                        <p:tgtEl>
                                          <p:spTgt spid="4120"/>
                                        </p:tgtEl>
                                        <p:attrNameLst>
                                          <p:attrName>ppt_x</p:attrName>
                                        </p:attrNameLst>
                                      </p:cBhvr>
                                      <p:tavLst>
                                        <p:tav tm="0">
                                          <p:val>
                                            <p:strVal val="0-#ppt_w/2"/>
                                          </p:val>
                                        </p:tav>
                                        <p:tav tm="100000">
                                          <p:val>
                                            <p:strVal val="#ppt_x"/>
                                          </p:val>
                                        </p:tav>
                                      </p:tavLst>
                                    </p:anim>
                                    <p:anim calcmode="lin" valueType="num">
                                      <p:cBhvr additive="base">
                                        <p:cTn id="16" dur="500" fill="hold"/>
                                        <p:tgtEl>
                                          <p:spTgt spid="4120"/>
                                        </p:tgtEl>
                                        <p:attrNameLst>
                                          <p:attrName>ppt_y</p:attrName>
                                        </p:attrNameLst>
                                      </p:cBhvr>
                                      <p:tavLst>
                                        <p:tav tm="0">
                                          <p:val>
                                            <p:strVal val="#ppt_y"/>
                                          </p:val>
                                        </p:tav>
                                        <p:tav tm="100000">
                                          <p:val>
                                            <p:strVal val="#ppt_y"/>
                                          </p:val>
                                        </p:tav>
                                      </p:tavLst>
                                    </p:anim>
                                  </p:childTnLst>
                                </p:cTn>
                              </p:par>
                              <p:par>
                                <p:cTn id="17" presetID="2" presetClass="entr" presetSubtype="2" fill="hold" grpId="0" nodeType="withEffect">
                                  <p:stCondLst>
                                    <p:cond delay="500"/>
                                  </p:stCondLst>
                                  <p:childTnLst>
                                    <p:set>
                                      <p:cBhvr>
                                        <p:cTn id="18" dur="1" fill="hold">
                                          <p:stCondLst>
                                            <p:cond delay="0"/>
                                          </p:stCondLst>
                                        </p:cTn>
                                        <p:tgtEl>
                                          <p:spTgt spid="4114"/>
                                        </p:tgtEl>
                                        <p:attrNameLst>
                                          <p:attrName>style.visibility</p:attrName>
                                        </p:attrNameLst>
                                      </p:cBhvr>
                                      <p:to>
                                        <p:strVal val="visible"/>
                                      </p:to>
                                    </p:set>
                                    <p:anim calcmode="lin" valueType="num">
                                      <p:cBhvr additive="base">
                                        <p:cTn id="19" dur="500" fill="hold"/>
                                        <p:tgtEl>
                                          <p:spTgt spid="4114"/>
                                        </p:tgtEl>
                                        <p:attrNameLst>
                                          <p:attrName>ppt_x</p:attrName>
                                        </p:attrNameLst>
                                      </p:cBhvr>
                                      <p:tavLst>
                                        <p:tav tm="0">
                                          <p:val>
                                            <p:strVal val="1+#ppt_w/2"/>
                                          </p:val>
                                        </p:tav>
                                        <p:tav tm="100000">
                                          <p:val>
                                            <p:strVal val="#ppt_x"/>
                                          </p:val>
                                        </p:tav>
                                      </p:tavLst>
                                    </p:anim>
                                    <p:anim calcmode="lin" valueType="num">
                                      <p:cBhvr additive="base">
                                        <p:cTn id="20" dur="500" fill="hold"/>
                                        <p:tgtEl>
                                          <p:spTgt spid="4114"/>
                                        </p:tgtEl>
                                        <p:attrNameLst>
                                          <p:attrName>ppt_y</p:attrName>
                                        </p:attrNameLst>
                                      </p:cBhvr>
                                      <p:tavLst>
                                        <p:tav tm="0">
                                          <p:val>
                                            <p:strVal val="#ppt_y"/>
                                          </p:val>
                                        </p:tav>
                                        <p:tav tm="100000">
                                          <p:val>
                                            <p:strVal val="#ppt_y"/>
                                          </p:val>
                                        </p:tav>
                                      </p:tavLst>
                                    </p:anim>
                                  </p:childTnLst>
                                </p:cTn>
                              </p:par>
                              <p:par>
                                <p:cTn id="21" presetID="2" presetClass="entr" presetSubtype="2" fill="hold" nodeType="withEffect">
                                  <p:stCondLst>
                                    <p:cond delay="500"/>
                                  </p:stCondLst>
                                  <p:childTnLst>
                                    <p:set>
                                      <p:cBhvr>
                                        <p:cTn id="22" dur="1" fill="hold">
                                          <p:stCondLst>
                                            <p:cond delay="0"/>
                                          </p:stCondLst>
                                        </p:cTn>
                                        <p:tgtEl>
                                          <p:spTgt spid="4118"/>
                                        </p:tgtEl>
                                        <p:attrNameLst>
                                          <p:attrName>style.visibility</p:attrName>
                                        </p:attrNameLst>
                                      </p:cBhvr>
                                      <p:to>
                                        <p:strVal val="visible"/>
                                      </p:to>
                                    </p:set>
                                    <p:anim calcmode="lin" valueType="num">
                                      <p:cBhvr additive="base">
                                        <p:cTn id="23" dur="500" fill="hold"/>
                                        <p:tgtEl>
                                          <p:spTgt spid="4118"/>
                                        </p:tgtEl>
                                        <p:attrNameLst>
                                          <p:attrName>ppt_x</p:attrName>
                                        </p:attrNameLst>
                                      </p:cBhvr>
                                      <p:tavLst>
                                        <p:tav tm="0">
                                          <p:val>
                                            <p:strVal val="1+#ppt_w/2"/>
                                          </p:val>
                                        </p:tav>
                                        <p:tav tm="100000">
                                          <p:val>
                                            <p:strVal val="#ppt_x"/>
                                          </p:val>
                                        </p:tav>
                                      </p:tavLst>
                                    </p:anim>
                                    <p:anim calcmode="lin" valueType="num">
                                      <p:cBhvr additive="base">
                                        <p:cTn id="24" dur="500" fill="hold"/>
                                        <p:tgtEl>
                                          <p:spTgt spid="4118"/>
                                        </p:tgtEl>
                                        <p:attrNameLst>
                                          <p:attrName>ppt_y</p:attrName>
                                        </p:attrNameLst>
                                      </p:cBhvr>
                                      <p:tavLst>
                                        <p:tav tm="0">
                                          <p:val>
                                            <p:strVal val="#ppt_y"/>
                                          </p:val>
                                        </p:tav>
                                        <p:tav tm="100000">
                                          <p:val>
                                            <p:strVal val="#ppt_y"/>
                                          </p:val>
                                        </p:tav>
                                      </p:tavLst>
                                    </p:anim>
                                  </p:childTnLst>
                                </p:cTn>
                              </p:par>
                            </p:childTnLst>
                          </p:cTn>
                        </p:par>
                        <p:par>
                          <p:cTn id="25" fill="hold">
                            <p:stCondLst>
                              <p:cond delay="1000"/>
                            </p:stCondLst>
                            <p:childTnLst>
                              <p:par>
                                <p:cTn id="26" presetID="1" presetClass="mediacall" presetSubtype="0" fill="hold" nodeType="afterEffect">
                                  <p:stCondLst>
                                    <p:cond delay="0"/>
                                  </p:stCondLst>
                                  <p:childTnLst>
                                    <p:cmd type="call" cmd="playFrom(0.0)">
                                      <p:cBhvr>
                                        <p:cTn id="27" dur="2416" fill="hold"/>
                                        <p:tgtEl>
                                          <p:spTgt spid="3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28" fill="hold" display="0">
                  <p:stCondLst>
                    <p:cond delay="indefinite"/>
                  </p:stCondLst>
                  <p:endCondLst>
                    <p:cond evt="onNext" delay="0">
                      <p:tgtEl>
                        <p:sldTgt/>
                      </p:tgtEl>
                    </p:cond>
                    <p:cond evt="onPrev" delay="0">
                      <p:tgtEl>
                        <p:sldTgt/>
                      </p:tgtEl>
                    </p:cond>
                    <p:cond evt="onStopAudio" delay="0">
                      <p:tgtEl>
                        <p:sldTgt/>
                      </p:tgtEl>
                    </p:cond>
                  </p:endCondLst>
                </p:cTn>
                <p:tgtEl>
                  <p:spTgt spid="35"/>
                </p:tgtEl>
              </p:cMediaNode>
            </p:audio>
          </p:childTnLst>
        </p:cTn>
      </p:par>
    </p:tnLst>
    <p:bldLst>
      <p:bldP spid="4112" grpId="0" animBg="1"/>
      <p:bldP spid="4114"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4274" name="Title 1"/>
          <p:cNvSpPr>
            <a:spLocks noGrp="1"/>
          </p:cNvSpPr>
          <p:nvPr>
            <p:ph type="title"/>
          </p:nvPr>
        </p:nvSpPr>
        <p:spPr>
          <a:xfrm>
            <a:off x="539750" y="836613"/>
            <a:ext cx="8229600" cy="792162"/>
          </a:xfrm>
        </p:spPr>
        <p:txBody>
          <a:bodyPr/>
          <a:lstStyle/>
          <a:p>
            <a:pPr algn="ctr"/>
            <a:r>
              <a:rPr lang="en-GB" smtClean="0"/>
              <a:t>Cash machines</a:t>
            </a:r>
          </a:p>
        </p:txBody>
      </p:sp>
      <p:sp>
        <p:nvSpPr>
          <p:cNvPr id="54275" name="Content Placeholder 2"/>
          <p:cNvSpPr>
            <a:spLocks noGrp="1"/>
          </p:cNvSpPr>
          <p:nvPr>
            <p:ph idx="1"/>
          </p:nvPr>
        </p:nvSpPr>
        <p:spPr/>
        <p:txBody>
          <a:bodyPr/>
          <a:lstStyle/>
          <a:p>
            <a:r>
              <a:rPr lang="en-GB" smtClean="0"/>
              <a:t>Most cash machines will not charge you for using them. None of the cash machines outside banks will charge.</a:t>
            </a:r>
          </a:p>
          <a:p>
            <a:r>
              <a:rPr lang="en-GB" smtClean="0"/>
              <a:t>Some machines inside pubs and convenience stores do have a £1.50 charge. This will be clearly marked on the machine.</a:t>
            </a:r>
          </a:p>
          <a:p>
            <a:r>
              <a:rPr lang="en-GB" smtClean="0"/>
              <a:t>Using your debit card will be cheaper than your credit card, which will charge you a fee for making the withdrawal. </a:t>
            </a:r>
          </a:p>
        </p:txBody>
      </p:sp>
      <p:pic>
        <p:nvPicPr>
          <p:cNvPr id="54276" name="Picture 4" descr="TUOM_2SPE_TY_NEG_U_cropped_300"/>
          <p:cNvPicPr>
            <a:picLocks noChangeAspect="1" noChangeArrowheads="1"/>
          </p:cNvPicPr>
          <p:nvPr/>
        </p:nvPicPr>
        <p:blipFill>
          <a:blip r:embed="rId2"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539750" y="620713"/>
            <a:ext cx="8229600" cy="792162"/>
          </a:xfrm>
        </p:spPr>
        <p:txBody>
          <a:bodyPr/>
          <a:lstStyle/>
          <a:p>
            <a:pPr algn="ctr" eaLnBrk="1" hangingPunct="1"/>
            <a:r>
              <a:rPr lang="en-GB" smtClean="0"/>
              <a:t>Top Tips</a:t>
            </a:r>
          </a:p>
        </p:txBody>
      </p:sp>
      <p:sp>
        <p:nvSpPr>
          <p:cNvPr id="55299" name="Rectangle 3"/>
          <p:cNvSpPr>
            <a:spLocks noGrp="1" noChangeArrowheads="1"/>
          </p:cNvSpPr>
          <p:nvPr>
            <p:ph type="body" idx="1"/>
          </p:nvPr>
        </p:nvSpPr>
        <p:spPr/>
        <p:txBody>
          <a:bodyPr/>
          <a:lstStyle/>
          <a:p>
            <a:pPr eaLnBrk="1" hangingPunct="1">
              <a:lnSpc>
                <a:spcPct val="80000"/>
              </a:lnSpc>
            </a:pPr>
            <a:r>
              <a:rPr lang="en-GB" smtClean="0"/>
              <a:t>Choose paper statements that are issued monthly as you will need these for any visa extension applications.  (Internet printouts from online accounts will not be accepted.)</a:t>
            </a:r>
          </a:p>
          <a:p>
            <a:pPr eaLnBrk="1" hangingPunct="1">
              <a:lnSpc>
                <a:spcPct val="80000"/>
              </a:lnSpc>
            </a:pPr>
            <a:r>
              <a:rPr lang="en-GB" smtClean="0"/>
              <a:t>You are the customer so choose the bank that suits YOUR needs</a:t>
            </a:r>
          </a:p>
          <a:p>
            <a:pPr eaLnBrk="1" hangingPunct="1">
              <a:lnSpc>
                <a:spcPct val="80000"/>
              </a:lnSpc>
            </a:pPr>
            <a:r>
              <a:rPr lang="en-GB" smtClean="0"/>
              <a:t>If there are monthly fees for additional services consider whether you really need them</a:t>
            </a:r>
          </a:p>
          <a:p>
            <a:pPr eaLnBrk="1" hangingPunct="1">
              <a:lnSpc>
                <a:spcPct val="80000"/>
              </a:lnSpc>
            </a:pPr>
            <a:r>
              <a:rPr lang="en-GB" smtClean="0"/>
              <a:t>Check carefully what a bank requires to open an account – it will save you time.</a:t>
            </a:r>
          </a:p>
          <a:p>
            <a:pPr eaLnBrk="1" hangingPunct="1">
              <a:lnSpc>
                <a:spcPct val="80000"/>
              </a:lnSpc>
              <a:buFontTx/>
              <a:buNone/>
            </a:pPr>
            <a:endParaRPr lang="en-GB" smtClean="0"/>
          </a:p>
        </p:txBody>
      </p:sp>
      <p:pic>
        <p:nvPicPr>
          <p:cNvPr id="55300"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539750" y="765175"/>
            <a:ext cx="8229600" cy="792163"/>
          </a:xfrm>
        </p:spPr>
        <p:txBody>
          <a:bodyPr/>
          <a:lstStyle/>
          <a:p>
            <a:pPr algn="ctr" eaLnBrk="1" hangingPunct="1"/>
            <a:r>
              <a:rPr lang="en-GB" smtClean="0"/>
              <a:t>Security Tips</a:t>
            </a:r>
          </a:p>
        </p:txBody>
      </p:sp>
      <p:sp>
        <p:nvSpPr>
          <p:cNvPr id="56323" name="Rectangle 3"/>
          <p:cNvSpPr>
            <a:spLocks noGrp="1" noChangeArrowheads="1"/>
          </p:cNvSpPr>
          <p:nvPr>
            <p:ph type="body" idx="1"/>
          </p:nvPr>
        </p:nvSpPr>
        <p:spPr/>
        <p:txBody>
          <a:bodyPr/>
          <a:lstStyle/>
          <a:p>
            <a:pPr eaLnBrk="1" hangingPunct="1">
              <a:lnSpc>
                <a:spcPct val="90000"/>
              </a:lnSpc>
            </a:pPr>
            <a:endParaRPr lang="en-GB" smtClean="0"/>
          </a:p>
          <a:p>
            <a:pPr eaLnBrk="1" hangingPunct="1">
              <a:lnSpc>
                <a:spcPct val="90000"/>
              </a:lnSpc>
            </a:pPr>
            <a:r>
              <a:rPr lang="en-GB" smtClean="0"/>
              <a:t>Don’t carry large amounts of cash with you </a:t>
            </a:r>
          </a:p>
          <a:p>
            <a:pPr eaLnBrk="1" hangingPunct="1">
              <a:lnSpc>
                <a:spcPct val="90000"/>
              </a:lnSpc>
            </a:pPr>
            <a:r>
              <a:rPr lang="en-GB" smtClean="0"/>
              <a:t>Don’t use cash points (ATMs) late at night</a:t>
            </a:r>
          </a:p>
          <a:p>
            <a:pPr eaLnBrk="1" hangingPunct="1">
              <a:lnSpc>
                <a:spcPct val="90000"/>
              </a:lnSpc>
            </a:pPr>
            <a:r>
              <a:rPr lang="en-GB" smtClean="0"/>
              <a:t>Guard your PIN carefully</a:t>
            </a:r>
          </a:p>
          <a:p>
            <a:pPr eaLnBrk="1" hangingPunct="1">
              <a:lnSpc>
                <a:spcPct val="90000"/>
              </a:lnSpc>
            </a:pPr>
            <a:r>
              <a:rPr lang="en-GB" smtClean="0"/>
              <a:t>Don’t lend your card to anyone</a:t>
            </a:r>
          </a:p>
          <a:p>
            <a:pPr eaLnBrk="1" hangingPunct="1">
              <a:lnSpc>
                <a:spcPct val="90000"/>
              </a:lnSpc>
            </a:pPr>
            <a:r>
              <a:rPr lang="en-GB" smtClean="0"/>
              <a:t>If you use internet banking, be careful when accessing your account in public clusters of PCs</a:t>
            </a:r>
          </a:p>
          <a:p>
            <a:pPr eaLnBrk="1" hangingPunct="1">
              <a:lnSpc>
                <a:spcPct val="90000"/>
              </a:lnSpc>
            </a:pPr>
            <a:endParaRPr lang="en-GB" smtClean="0"/>
          </a:p>
        </p:txBody>
      </p:sp>
      <p:pic>
        <p:nvPicPr>
          <p:cNvPr id="56324"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Box 1"/>
          <p:cNvSpPr txBox="1">
            <a:spLocks noChangeArrowheads="1"/>
          </p:cNvSpPr>
          <p:nvPr/>
        </p:nvSpPr>
        <p:spPr bwMode="auto">
          <a:xfrm>
            <a:off x="611188" y="1268413"/>
            <a:ext cx="8532812" cy="5508625"/>
          </a:xfrm>
          <a:prstGeom prst="rect">
            <a:avLst/>
          </a:prstGeom>
          <a:noFill/>
          <a:ln w="9525">
            <a:noFill/>
            <a:miter lim="800000"/>
            <a:headEnd/>
            <a:tailEnd/>
          </a:ln>
        </p:spPr>
        <p:txBody>
          <a:bodyPr>
            <a:spAutoFit/>
          </a:bodyPr>
          <a:lstStyle/>
          <a:p>
            <a:pPr algn="ctr"/>
            <a:r>
              <a:rPr lang="en-GB" sz="4400">
                <a:solidFill>
                  <a:srgbClr val="FFFF00"/>
                </a:solidFill>
              </a:rPr>
              <a:t>Who Wants to Be a Millionaire </a:t>
            </a:r>
          </a:p>
          <a:p>
            <a:pPr algn="ctr"/>
            <a:endParaRPr lang="en-GB" sz="4400">
              <a:solidFill>
                <a:srgbClr val="FFFF00"/>
              </a:solidFill>
            </a:endParaRPr>
          </a:p>
          <a:p>
            <a:pPr algn="ctr"/>
            <a:r>
              <a:rPr lang="en-GB" sz="4400">
                <a:solidFill>
                  <a:srgbClr val="FFFF00"/>
                </a:solidFill>
              </a:rPr>
              <a:t>Your Money and Banking</a:t>
            </a:r>
          </a:p>
          <a:p>
            <a:pPr algn="ctr"/>
            <a:endParaRPr lang="en-GB" sz="4400">
              <a:solidFill>
                <a:srgbClr val="FFFF00"/>
              </a:solidFill>
            </a:endParaRPr>
          </a:p>
          <a:p>
            <a:pPr algn="ctr"/>
            <a:endParaRPr lang="en-GB" sz="4400">
              <a:solidFill>
                <a:srgbClr val="FFFF00"/>
              </a:solidFill>
            </a:endParaRPr>
          </a:p>
          <a:p>
            <a:pPr algn="ctr"/>
            <a:r>
              <a:rPr lang="en-GB" sz="4400">
                <a:solidFill>
                  <a:srgbClr val="FFFF00"/>
                </a:solidFill>
              </a:rPr>
              <a:t> </a:t>
            </a:r>
          </a:p>
          <a:p>
            <a:pPr algn="ctr"/>
            <a:endParaRPr lang="en-GB" sz="4400">
              <a:solidFill>
                <a:srgbClr val="FFFF00"/>
              </a:solidFill>
            </a:endParaRPr>
          </a:p>
          <a:p>
            <a:pPr algn="ctr"/>
            <a:endParaRPr lang="en-GB" sz="4400">
              <a:solidFill>
                <a:srgbClr val="FFFF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611188" y="765175"/>
            <a:ext cx="8229600" cy="792163"/>
          </a:xfrm>
        </p:spPr>
        <p:txBody>
          <a:bodyPr/>
          <a:lstStyle/>
          <a:p>
            <a:pPr algn="ctr" eaLnBrk="1" hangingPunct="1"/>
            <a:r>
              <a:rPr lang="en-GB" smtClean="0"/>
              <a:t>Useful websites</a:t>
            </a:r>
          </a:p>
        </p:txBody>
      </p:sp>
      <p:sp>
        <p:nvSpPr>
          <p:cNvPr id="57347" name="Rectangle 3"/>
          <p:cNvSpPr>
            <a:spLocks noGrp="1" noChangeArrowheads="1"/>
          </p:cNvSpPr>
          <p:nvPr>
            <p:ph type="body" idx="1"/>
          </p:nvPr>
        </p:nvSpPr>
        <p:spPr>
          <a:xfrm>
            <a:off x="395288" y="1927225"/>
            <a:ext cx="8291512" cy="4525963"/>
          </a:xfrm>
        </p:spPr>
        <p:txBody>
          <a:bodyPr/>
          <a:lstStyle/>
          <a:p>
            <a:pPr eaLnBrk="1" hangingPunct="1">
              <a:lnSpc>
                <a:spcPct val="90000"/>
              </a:lnSpc>
            </a:pPr>
            <a:r>
              <a:rPr lang="en-GB" smtClean="0"/>
              <a:t>For more information, tips and terminology about banks </a:t>
            </a:r>
            <a:r>
              <a:rPr lang="en-GB" smtClean="0">
                <a:hlinkClick r:id="rId3"/>
              </a:rPr>
              <a:t>www.ukstudentlife.com/Life/Money.htm</a:t>
            </a:r>
            <a:endParaRPr lang="en-GB" smtClean="0"/>
          </a:p>
          <a:p>
            <a:pPr algn="ctr" eaLnBrk="1" hangingPunct="1">
              <a:lnSpc>
                <a:spcPct val="90000"/>
              </a:lnSpc>
              <a:buFontTx/>
              <a:buNone/>
            </a:pPr>
            <a:endParaRPr lang="en-GB" smtClean="0"/>
          </a:p>
          <a:p>
            <a:pPr eaLnBrk="1" hangingPunct="1">
              <a:lnSpc>
                <a:spcPct val="90000"/>
              </a:lnSpc>
            </a:pPr>
            <a:r>
              <a:rPr lang="en-GB" smtClean="0"/>
              <a:t>Exchange rates - to find the current value of pounds in your currency </a:t>
            </a:r>
            <a:r>
              <a:rPr lang="en-GB" smtClean="0">
                <a:hlinkClick r:id="rId4"/>
              </a:rPr>
              <a:t>www.xe.com</a:t>
            </a:r>
            <a:endParaRPr lang="en-GB" smtClean="0"/>
          </a:p>
          <a:p>
            <a:pPr eaLnBrk="1" hangingPunct="1">
              <a:lnSpc>
                <a:spcPct val="90000"/>
              </a:lnSpc>
              <a:buFontTx/>
              <a:buNone/>
            </a:pPr>
            <a:endParaRPr lang="en-GB" smtClean="0"/>
          </a:p>
          <a:p>
            <a:pPr eaLnBrk="1" hangingPunct="1">
              <a:lnSpc>
                <a:spcPct val="90000"/>
              </a:lnSpc>
            </a:pPr>
            <a:r>
              <a:rPr lang="en-GB" smtClean="0"/>
              <a:t>Compare current account interest rates </a:t>
            </a:r>
            <a:r>
              <a:rPr lang="en-GB" smtClean="0">
                <a:hlinkClick r:id="rId5"/>
              </a:rPr>
              <a:t>www.moneyextra.com/compare/current</a:t>
            </a:r>
            <a:endParaRPr lang="en-GB" smtClean="0"/>
          </a:p>
          <a:p>
            <a:pPr algn="ctr" eaLnBrk="1" hangingPunct="1">
              <a:lnSpc>
                <a:spcPct val="90000"/>
              </a:lnSpc>
              <a:buFontTx/>
              <a:buNone/>
            </a:pPr>
            <a:endParaRPr lang="en-GB" smtClean="0"/>
          </a:p>
          <a:p>
            <a:pPr eaLnBrk="1" hangingPunct="1">
              <a:lnSpc>
                <a:spcPct val="90000"/>
              </a:lnSpc>
              <a:buFontTx/>
              <a:buNone/>
            </a:pPr>
            <a:endParaRPr lang="en-GB" smtClean="0"/>
          </a:p>
          <a:p>
            <a:pPr eaLnBrk="1" hangingPunct="1">
              <a:lnSpc>
                <a:spcPct val="90000"/>
              </a:lnSpc>
              <a:buFontTx/>
              <a:buNone/>
            </a:pPr>
            <a:endParaRPr lang="en-GB" smtClean="0"/>
          </a:p>
        </p:txBody>
      </p:sp>
      <p:pic>
        <p:nvPicPr>
          <p:cNvPr id="57348" name="Picture 4" descr="TUOM_2SPE_TY_NEG_U_cropped_300"/>
          <p:cNvPicPr>
            <a:picLocks noChangeAspect="1" noChangeArrowheads="1"/>
          </p:cNvPicPr>
          <p:nvPr/>
        </p:nvPicPr>
        <p:blipFill>
          <a:blip r:embed="rId6"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pPr algn="ctr" eaLnBrk="1" hangingPunct="1"/>
            <a:r>
              <a:rPr lang="en-GB" smtClean="0"/>
              <a:t>Useful websites</a:t>
            </a:r>
          </a:p>
        </p:txBody>
      </p:sp>
      <p:sp>
        <p:nvSpPr>
          <p:cNvPr id="58371" name="Rectangle 3"/>
          <p:cNvSpPr>
            <a:spLocks noGrp="1" noChangeArrowheads="1"/>
          </p:cNvSpPr>
          <p:nvPr>
            <p:ph type="body" idx="1"/>
          </p:nvPr>
        </p:nvSpPr>
        <p:spPr>
          <a:xfrm>
            <a:off x="395288" y="1052513"/>
            <a:ext cx="8229600" cy="5545137"/>
          </a:xfrm>
        </p:spPr>
        <p:txBody>
          <a:bodyPr/>
          <a:lstStyle/>
          <a:p>
            <a:pPr algn="ctr" eaLnBrk="1" hangingPunct="1">
              <a:lnSpc>
                <a:spcPct val="80000"/>
              </a:lnSpc>
              <a:buFontTx/>
              <a:buNone/>
            </a:pPr>
            <a:endParaRPr lang="en-GB" sz="1600" smtClean="0"/>
          </a:p>
          <a:p>
            <a:pPr algn="ctr" eaLnBrk="1" hangingPunct="1">
              <a:lnSpc>
                <a:spcPct val="80000"/>
              </a:lnSpc>
              <a:buFontTx/>
              <a:buNone/>
            </a:pPr>
            <a:r>
              <a:rPr lang="en-GB" sz="1600" smtClean="0"/>
              <a:t>International Student Calculator</a:t>
            </a:r>
          </a:p>
          <a:p>
            <a:pPr algn="ctr" eaLnBrk="1" hangingPunct="1">
              <a:lnSpc>
                <a:spcPct val="80000"/>
              </a:lnSpc>
              <a:buFontTx/>
              <a:buNone/>
            </a:pPr>
            <a:r>
              <a:rPr lang="en-GB" sz="1600" smtClean="0">
                <a:hlinkClick r:id="rId2"/>
              </a:rPr>
              <a:t>www.studentcalculator.org.uk/international</a:t>
            </a:r>
            <a:endParaRPr lang="en-GB" sz="1600" smtClean="0"/>
          </a:p>
          <a:p>
            <a:pPr algn="ctr" eaLnBrk="1" hangingPunct="1">
              <a:lnSpc>
                <a:spcPct val="80000"/>
              </a:lnSpc>
              <a:buFontTx/>
              <a:buNone/>
            </a:pPr>
            <a:endParaRPr lang="en-GB" sz="1600" smtClean="0"/>
          </a:p>
          <a:p>
            <a:pPr algn="ctr" eaLnBrk="1" hangingPunct="1">
              <a:lnSpc>
                <a:spcPct val="80000"/>
              </a:lnSpc>
              <a:buFontTx/>
              <a:buNone/>
            </a:pPr>
            <a:r>
              <a:rPr lang="en-GB" sz="1600" smtClean="0"/>
              <a:t>The UK Council for International Student Affairs</a:t>
            </a:r>
          </a:p>
          <a:p>
            <a:pPr algn="ctr" eaLnBrk="1" hangingPunct="1">
              <a:lnSpc>
                <a:spcPct val="80000"/>
              </a:lnSpc>
              <a:buFontTx/>
              <a:buNone/>
            </a:pPr>
            <a:r>
              <a:rPr lang="en-GB" sz="1600" smtClean="0">
                <a:hlinkClick r:id="rId3"/>
              </a:rPr>
              <a:t>www.ukcisa.org.uk/student/information_sheets.php</a:t>
            </a:r>
            <a:endParaRPr lang="en-GB" sz="1600" smtClean="0"/>
          </a:p>
          <a:p>
            <a:pPr algn="ctr" eaLnBrk="1" hangingPunct="1">
              <a:lnSpc>
                <a:spcPct val="80000"/>
              </a:lnSpc>
              <a:buFontTx/>
              <a:buNone/>
            </a:pPr>
            <a:endParaRPr lang="en-GB" sz="1600" smtClean="0"/>
          </a:p>
          <a:p>
            <a:pPr algn="ctr" eaLnBrk="1" hangingPunct="1">
              <a:lnSpc>
                <a:spcPct val="80000"/>
              </a:lnSpc>
              <a:buFontTx/>
              <a:buNone/>
            </a:pPr>
            <a:r>
              <a:rPr lang="en-GB" sz="1600" smtClean="0"/>
              <a:t>National Union of Students – ‘NUS Extra’ discount card</a:t>
            </a:r>
          </a:p>
          <a:p>
            <a:pPr algn="ctr" eaLnBrk="1" hangingPunct="1">
              <a:lnSpc>
                <a:spcPct val="80000"/>
              </a:lnSpc>
              <a:buFontTx/>
              <a:buNone/>
            </a:pPr>
            <a:r>
              <a:rPr lang="en-GB" sz="1600" smtClean="0">
                <a:hlinkClick r:id="rId4"/>
              </a:rPr>
              <a:t>www.nus.org.uk</a:t>
            </a:r>
            <a:endParaRPr lang="en-GB" sz="1600" smtClean="0"/>
          </a:p>
          <a:p>
            <a:pPr algn="ctr" eaLnBrk="1" hangingPunct="1">
              <a:lnSpc>
                <a:spcPct val="80000"/>
              </a:lnSpc>
              <a:buFontTx/>
              <a:buNone/>
            </a:pPr>
            <a:endParaRPr lang="en-GB" sz="1600" smtClean="0"/>
          </a:p>
          <a:p>
            <a:pPr algn="ctr" eaLnBrk="1" hangingPunct="1">
              <a:lnSpc>
                <a:spcPct val="80000"/>
              </a:lnSpc>
              <a:buFontTx/>
              <a:buNone/>
            </a:pPr>
            <a:r>
              <a:rPr lang="en-GB" sz="1600" smtClean="0"/>
              <a:t>Skype internet calls</a:t>
            </a:r>
          </a:p>
          <a:p>
            <a:pPr algn="ctr" eaLnBrk="1" hangingPunct="1">
              <a:lnSpc>
                <a:spcPct val="80000"/>
              </a:lnSpc>
              <a:buFontTx/>
              <a:buNone/>
            </a:pPr>
            <a:r>
              <a:rPr lang="en-GB" sz="1600" smtClean="0">
                <a:hlinkClick r:id="rId5"/>
              </a:rPr>
              <a:t>www.skype.com/intl/en-gb</a:t>
            </a:r>
            <a:endParaRPr lang="en-GB" sz="1600" smtClean="0"/>
          </a:p>
          <a:p>
            <a:pPr algn="ctr" eaLnBrk="1" hangingPunct="1">
              <a:lnSpc>
                <a:spcPct val="80000"/>
              </a:lnSpc>
              <a:buFontTx/>
              <a:buNone/>
            </a:pPr>
            <a:endParaRPr lang="en-GB" sz="1600" smtClean="0"/>
          </a:p>
          <a:p>
            <a:pPr algn="ctr" eaLnBrk="1" hangingPunct="1">
              <a:lnSpc>
                <a:spcPct val="80000"/>
              </a:lnSpc>
              <a:buFontTx/>
              <a:buNone/>
            </a:pPr>
            <a:r>
              <a:rPr lang="en-GB" sz="1600" smtClean="0"/>
              <a:t>University of Manchester Crucial Guide Live</a:t>
            </a:r>
          </a:p>
          <a:p>
            <a:pPr algn="ctr" eaLnBrk="1" hangingPunct="1">
              <a:lnSpc>
                <a:spcPct val="80000"/>
              </a:lnSpc>
              <a:buFontTx/>
              <a:buNone/>
            </a:pPr>
            <a:r>
              <a:rPr lang="en-GB" sz="1600" smtClean="0">
                <a:hlinkClick r:id="rId6"/>
              </a:rPr>
              <a:t>www.studentnet.manchester.ac.uk/crucial-guide</a:t>
            </a:r>
            <a:endParaRPr lang="en-GB" sz="1600" smtClean="0"/>
          </a:p>
          <a:p>
            <a:pPr algn="ctr" eaLnBrk="1" hangingPunct="1">
              <a:lnSpc>
                <a:spcPct val="80000"/>
              </a:lnSpc>
              <a:buFontTx/>
              <a:buNone/>
            </a:pPr>
            <a:endParaRPr lang="en-GB" sz="1600" smtClean="0"/>
          </a:p>
        </p:txBody>
      </p:sp>
      <p:pic>
        <p:nvPicPr>
          <p:cNvPr id="58372" name="Picture 4" descr="TUOM_2SPE_TY_NEG_U_cropped_300"/>
          <p:cNvPicPr>
            <a:picLocks noChangeAspect="1" noChangeArrowheads="1"/>
          </p:cNvPicPr>
          <p:nvPr/>
        </p:nvPicPr>
        <p:blipFill>
          <a:blip r:embed="rId7"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body" idx="1"/>
          </p:nvPr>
        </p:nvSpPr>
        <p:spPr>
          <a:xfrm>
            <a:off x="323850" y="1600200"/>
            <a:ext cx="8362950" cy="4525963"/>
          </a:xfrm>
        </p:spPr>
        <p:txBody>
          <a:bodyPr/>
          <a:lstStyle/>
          <a:p>
            <a:pPr algn="ctr" eaLnBrk="1" hangingPunct="1">
              <a:buFontTx/>
              <a:buNone/>
              <a:defRPr/>
            </a:pPr>
            <a:r>
              <a:rPr lang="en-GB" sz="7200" dirty="0" smtClean="0">
                <a:latin typeface="+mj-lt"/>
              </a:rPr>
              <a:t>Thank You!</a:t>
            </a:r>
          </a:p>
          <a:p>
            <a:pPr algn="ctr" eaLnBrk="1" hangingPunct="1">
              <a:buFontTx/>
              <a:buNone/>
              <a:defRPr/>
            </a:pPr>
            <a:r>
              <a:rPr lang="en-GB" sz="7200" dirty="0" smtClean="0">
                <a:latin typeface="+mj-lt"/>
              </a:rPr>
              <a:t>Any questions?</a:t>
            </a:r>
          </a:p>
          <a:p>
            <a:pPr algn="ctr" eaLnBrk="1" hangingPunct="1">
              <a:buFontTx/>
              <a:buNone/>
              <a:defRPr/>
            </a:pPr>
            <a:endParaRPr lang="en-GB" b="1" dirty="0" smtClean="0">
              <a:solidFill>
                <a:srgbClr val="6600CC"/>
              </a:solidFill>
            </a:endParaRPr>
          </a:p>
          <a:p>
            <a:pPr algn="ctr" eaLnBrk="1" hangingPunct="1">
              <a:buFontTx/>
              <a:buNone/>
              <a:defRPr/>
            </a:pPr>
            <a:r>
              <a:rPr lang="en-GB" b="1" dirty="0" err="1" smtClean="0">
                <a:hlinkClick r:id="rId2"/>
              </a:rPr>
              <a:t>www.manchester.ac.uk</a:t>
            </a:r>
            <a:r>
              <a:rPr lang="en-GB" b="1" dirty="0" smtClean="0">
                <a:hlinkClick r:id="rId2"/>
              </a:rPr>
              <a:t>/international/orientation</a:t>
            </a:r>
            <a:endParaRPr lang="en-GB" b="1" dirty="0" smtClean="0"/>
          </a:p>
          <a:p>
            <a:pPr algn="ctr" eaLnBrk="1" hangingPunct="1">
              <a:buFontTx/>
              <a:buNone/>
              <a:defRPr/>
            </a:pPr>
            <a:endParaRPr lang="en-GB" b="1" dirty="0" smtClean="0"/>
          </a:p>
          <a:p>
            <a:pPr algn="ctr" eaLnBrk="1" hangingPunct="1">
              <a:buFontTx/>
              <a:buNone/>
              <a:defRPr/>
            </a:pPr>
            <a:endParaRPr lang="en-US" b="1" dirty="0" smtClean="0">
              <a:solidFill>
                <a:srgbClr val="6600CC"/>
              </a:solidFill>
            </a:endParaRPr>
          </a:p>
        </p:txBody>
      </p:sp>
      <p:pic>
        <p:nvPicPr>
          <p:cNvPr id="59395" name="Picture 4" descr="TUOM_2SPE_TY_NEG_U_cropped_300"/>
          <p:cNvPicPr>
            <a:picLocks noChangeAspect="1" noChangeArrowheads="1"/>
          </p:cNvPicPr>
          <p:nvPr/>
        </p:nvPicPr>
        <p:blipFill>
          <a:blip r:embed="rId3"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28" name="Picture 60">
            <a:hlinkClick r:id="" action="ppaction://media"/>
          </p:cNvPr>
          <p:cNvPicPr>
            <a:picLocks noRot="1" noChangeAspect="1" noChangeArrowheads="1"/>
          </p:cNvPicPr>
          <p:nvPr>
            <a:wavAudioFile r:embed="rId1" name="ding3xs.wav"/>
          </p:nvPr>
        </p:nvPicPr>
        <p:blipFill>
          <a:blip r:embed="rId4" cstate="print"/>
          <a:srcRect/>
          <a:stretch>
            <a:fillRect/>
          </a:stretch>
        </p:blipFill>
        <p:spPr bwMode="auto">
          <a:xfrm>
            <a:off x="468313" y="4221163"/>
            <a:ext cx="304800" cy="304800"/>
          </a:xfrm>
          <a:prstGeom prst="rect">
            <a:avLst/>
          </a:prstGeom>
          <a:noFill/>
          <a:ln w="9525">
            <a:noFill/>
            <a:miter lim="800000"/>
            <a:headEnd/>
            <a:tailEnd/>
          </a:ln>
        </p:spPr>
      </p:pic>
      <p:sp>
        <p:nvSpPr>
          <p:cNvPr id="4116" name="Line 35"/>
          <p:cNvSpPr>
            <a:spLocks noChangeShapeType="1"/>
          </p:cNvSpPr>
          <p:nvPr/>
        </p:nvSpPr>
        <p:spPr bwMode="auto">
          <a:xfrm flipH="1">
            <a:off x="0"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7" name="Line 36"/>
          <p:cNvSpPr>
            <a:spLocks noChangeShapeType="1"/>
          </p:cNvSpPr>
          <p:nvPr/>
        </p:nvSpPr>
        <p:spPr bwMode="auto">
          <a:xfrm flipH="1">
            <a:off x="0" y="6453188"/>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8" name="Line 37"/>
          <p:cNvSpPr>
            <a:spLocks noChangeShapeType="1"/>
          </p:cNvSpPr>
          <p:nvPr/>
        </p:nvSpPr>
        <p:spPr bwMode="auto">
          <a:xfrm flipH="1">
            <a:off x="8785225"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9" name="Line 38"/>
          <p:cNvSpPr>
            <a:spLocks noChangeShapeType="1"/>
          </p:cNvSpPr>
          <p:nvPr/>
        </p:nvSpPr>
        <p:spPr bwMode="auto">
          <a:xfrm flipH="1">
            <a:off x="8785225" y="6453188"/>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20" name="Line 39"/>
          <p:cNvSpPr>
            <a:spLocks noChangeShapeType="1"/>
          </p:cNvSpPr>
          <p:nvPr/>
        </p:nvSpPr>
        <p:spPr bwMode="auto">
          <a:xfrm flipH="1">
            <a:off x="4465638" y="5734050"/>
            <a:ext cx="322262"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21" name="Line 40"/>
          <p:cNvSpPr>
            <a:spLocks noChangeShapeType="1"/>
          </p:cNvSpPr>
          <p:nvPr/>
        </p:nvSpPr>
        <p:spPr bwMode="auto">
          <a:xfrm flipH="1">
            <a:off x="4500563" y="6453188"/>
            <a:ext cx="322262"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098" name="Text Box 5"/>
          <p:cNvSpPr txBox="1">
            <a:spLocks noChangeArrowheads="1"/>
          </p:cNvSpPr>
          <p:nvPr/>
        </p:nvSpPr>
        <p:spPr bwMode="auto">
          <a:xfrm>
            <a:off x="250825" y="236538"/>
            <a:ext cx="1133475" cy="457200"/>
          </a:xfrm>
          <a:prstGeom prst="rect">
            <a:avLst/>
          </a:prstGeom>
          <a:noFill/>
          <a:ln w="9525">
            <a:noFill/>
            <a:miter lim="800000"/>
            <a:headEnd/>
            <a:tailEnd/>
          </a:ln>
        </p:spPr>
        <p:txBody>
          <a:bodyPr wrap="none">
            <a:spAutoFit/>
          </a:bodyPr>
          <a:lstStyle/>
          <a:p>
            <a:pPr>
              <a:defRPr/>
            </a:pPr>
            <a:r>
              <a:rPr lang="en-GB" sz="2400" b="1">
                <a:solidFill>
                  <a:srgbClr val="FFFFFF"/>
                </a:solidFill>
                <a:latin typeface="Arial" charset="0"/>
                <a:cs typeface="+mn-cs"/>
              </a:rPr>
              <a:t>50 : 50</a:t>
            </a:r>
          </a:p>
        </p:txBody>
      </p:sp>
      <p:sp>
        <p:nvSpPr>
          <p:cNvPr id="4099" name="Oval 7"/>
          <p:cNvSpPr>
            <a:spLocks noChangeArrowheads="1"/>
          </p:cNvSpPr>
          <p:nvPr/>
        </p:nvSpPr>
        <p:spPr bwMode="auto">
          <a:xfrm>
            <a:off x="107950" y="18462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00" name="AutoShape 9"/>
          <p:cNvSpPr>
            <a:spLocks noChangeArrowheads="1"/>
          </p:cNvSpPr>
          <p:nvPr/>
        </p:nvSpPr>
        <p:spPr bwMode="auto">
          <a:xfrm>
            <a:off x="0" y="3573463"/>
            <a:ext cx="9144000" cy="1223962"/>
          </a:xfrm>
          <a:prstGeom prst="hexagon">
            <a:avLst>
              <a:gd name="adj" fmla="val 76666"/>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FFFF"/>
                </a:solidFill>
                <a:latin typeface="Arial" charset="0"/>
                <a:cs typeface="+mn-cs"/>
              </a:rPr>
              <a:t> </a:t>
            </a:r>
            <a:r>
              <a:rPr lang="en-GB" sz="2000" dirty="0">
                <a:solidFill>
                  <a:srgbClr val="FFFFFF"/>
                </a:solidFill>
              </a:rPr>
              <a:t>What is the </a:t>
            </a:r>
            <a:r>
              <a:rPr lang="en-GB" sz="2000" dirty="0">
                <a:solidFill>
                  <a:srgbClr val="FFFFFF"/>
                </a:solidFill>
              </a:rPr>
              <a:t>estimated cost of living as a </a:t>
            </a:r>
            <a:r>
              <a:rPr lang="en-GB" sz="2000" dirty="0">
                <a:solidFill>
                  <a:srgbClr val="FFFFFF"/>
                </a:solidFill>
              </a:rPr>
              <a:t>student </a:t>
            </a:r>
            <a:r>
              <a:rPr lang="en-GB" sz="2000" dirty="0">
                <a:solidFill>
                  <a:srgbClr val="FFFFFF"/>
                </a:solidFill>
              </a:rPr>
              <a:t>in Manchester for a year?</a:t>
            </a:r>
            <a:endParaRPr lang="en-GB" sz="2000" dirty="0">
              <a:solidFill>
                <a:srgbClr val="FFFFFF"/>
              </a:solidFill>
              <a:latin typeface="Arial" charset="0"/>
              <a:cs typeface="+mn-cs"/>
            </a:endParaRPr>
          </a:p>
        </p:txBody>
      </p:sp>
      <p:sp>
        <p:nvSpPr>
          <p:cNvPr id="4101" name="Text Box 11"/>
          <p:cNvSpPr txBox="1">
            <a:spLocks noChangeArrowheads="1"/>
          </p:cNvSpPr>
          <p:nvPr/>
        </p:nvSpPr>
        <p:spPr bwMode="auto">
          <a:xfrm rot="-1911335">
            <a:off x="544513" y="838200"/>
            <a:ext cx="539750" cy="976313"/>
          </a:xfrm>
          <a:prstGeom prst="rect">
            <a:avLst/>
          </a:prstGeom>
          <a:noFill/>
          <a:ln w="9525">
            <a:noFill/>
            <a:miter lim="800000"/>
            <a:headEnd/>
            <a:tailEnd/>
          </a:ln>
        </p:spPr>
        <p:txBody>
          <a:bodyPr wrap="none">
            <a:spAutoFit/>
          </a:bodyPr>
          <a:lstStyle/>
          <a:p>
            <a:pPr>
              <a:defRPr/>
            </a:pPr>
            <a:r>
              <a:rPr lang="en-GB" sz="5800">
                <a:solidFill>
                  <a:srgbClr val="FFFFFF"/>
                </a:solidFill>
                <a:latin typeface="Arial" charset="0"/>
                <a:cs typeface="+mn-cs"/>
                <a:sym typeface="Wingdings 2" pitchFamily="18" charset="2"/>
              </a:rPr>
              <a:t></a:t>
            </a:r>
            <a:endParaRPr lang="en-GB" sz="5800">
              <a:solidFill>
                <a:srgbClr val="FFFFFF"/>
              </a:solidFill>
              <a:latin typeface="Arial" charset="0"/>
              <a:cs typeface="+mn-cs"/>
            </a:endParaRPr>
          </a:p>
        </p:txBody>
      </p:sp>
      <p:sp>
        <p:nvSpPr>
          <p:cNvPr id="4102" name="Line 13"/>
          <p:cNvSpPr>
            <a:spLocks noChangeShapeType="1"/>
          </p:cNvSpPr>
          <p:nvPr/>
        </p:nvSpPr>
        <p:spPr bwMode="auto">
          <a:xfrm flipH="1">
            <a:off x="0" y="4797425"/>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3" name="Line 15"/>
          <p:cNvSpPr>
            <a:spLocks noChangeShapeType="1"/>
          </p:cNvSpPr>
          <p:nvPr/>
        </p:nvSpPr>
        <p:spPr bwMode="auto">
          <a:xfrm flipH="1">
            <a:off x="8748713" y="4797425"/>
            <a:ext cx="431800"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4" name="AutoShape 21"/>
          <p:cNvSpPr>
            <a:spLocks noChangeArrowheads="1"/>
          </p:cNvSpPr>
          <p:nvPr/>
        </p:nvSpPr>
        <p:spPr bwMode="auto">
          <a:xfrm rot="5400000">
            <a:off x="3238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5" name="Oval 22"/>
          <p:cNvSpPr>
            <a:spLocks noChangeArrowheads="1"/>
          </p:cNvSpPr>
          <p:nvPr/>
        </p:nvSpPr>
        <p:spPr bwMode="auto">
          <a:xfrm>
            <a:off x="4000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6" name="AutoShape 23"/>
          <p:cNvSpPr>
            <a:spLocks noChangeArrowheads="1"/>
          </p:cNvSpPr>
          <p:nvPr/>
        </p:nvSpPr>
        <p:spPr bwMode="auto">
          <a:xfrm rot="5400000">
            <a:off x="628650" y="21891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7" name="Oval 24"/>
          <p:cNvSpPr>
            <a:spLocks noChangeArrowheads="1"/>
          </p:cNvSpPr>
          <p:nvPr/>
        </p:nvSpPr>
        <p:spPr bwMode="auto">
          <a:xfrm>
            <a:off x="704850" y="20367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8" name="AutoShape 25"/>
          <p:cNvSpPr>
            <a:spLocks noChangeArrowheads="1"/>
          </p:cNvSpPr>
          <p:nvPr/>
        </p:nvSpPr>
        <p:spPr bwMode="auto">
          <a:xfrm rot="5400000">
            <a:off x="9334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9" name="Oval 26"/>
          <p:cNvSpPr>
            <a:spLocks noChangeArrowheads="1"/>
          </p:cNvSpPr>
          <p:nvPr/>
        </p:nvSpPr>
        <p:spPr bwMode="auto">
          <a:xfrm>
            <a:off x="10096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10" name="Oval 27"/>
          <p:cNvSpPr>
            <a:spLocks noChangeArrowheads="1"/>
          </p:cNvSpPr>
          <p:nvPr/>
        </p:nvSpPr>
        <p:spPr bwMode="auto">
          <a:xfrm>
            <a:off x="107950" y="9826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1" name="Oval 28"/>
          <p:cNvSpPr>
            <a:spLocks noChangeArrowheads="1"/>
          </p:cNvSpPr>
          <p:nvPr/>
        </p:nvSpPr>
        <p:spPr bwMode="auto">
          <a:xfrm>
            <a:off x="107950" y="117475"/>
            <a:ext cx="1368425" cy="719138"/>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2" name="AutoShape 29"/>
          <p:cNvSpPr>
            <a:spLocks noChangeArrowheads="1"/>
          </p:cNvSpPr>
          <p:nvPr/>
        </p:nvSpPr>
        <p:spPr bwMode="auto">
          <a:xfrm>
            <a:off x="323850" y="5445125"/>
            <a:ext cx="4105275" cy="576263"/>
          </a:xfrm>
          <a:prstGeom prst="hexagon">
            <a:avLst>
              <a:gd name="adj" fmla="val 67546"/>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A: </a:t>
            </a:r>
            <a:r>
              <a:rPr lang="en-GB" sz="2000" dirty="0">
                <a:solidFill>
                  <a:srgbClr val="FF9900"/>
                </a:solidFill>
                <a:latin typeface="Arial" charset="0"/>
                <a:cs typeface="+mn-cs"/>
              </a:rPr>
              <a:t>£8,300</a:t>
            </a:r>
            <a:endParaRPr lang="en-GB" sz="2000" dirty="0">
              <a:solidFill>
                <a:srgbClr val="FFFFFF"/>
              </a:solidFill>
              <a:latin typeface="Arial" charset="0"/>
              <a:cs typeface="+mn-cs"/>
            </a:endParaRPr>
          </a:p>
        </p:txBody>
      </p:sp>
      <p:sp>
        <p:nvSpPr>
          <p:cNvPr id="4113" name="AutoShape 31"/>
          <p:cNvSpPr>
            <a:spLocks noChangeArrowheads="1"/>
          </p:cNvSpPr>
          <p:nvPr/>
        </p:nvSpPr>
        <p:spPr bwMode="auto">
          <a:xfrm>
            <a:off x="395288" y="6165850"/>
            <a:ext cx="4105275" cy="576263"/>
          </a:xfrm>
          <a:prstGeom prst="hexagon">
            <a:avLst>
              <a:gd name="adj" fmla="val 67546"/>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C</a:t>
            </a:r>
            <a:r>
              <a:rPr lang="en-GB" sz="2000" dirty="0">
                <a:solidFill>
                  <a:srgbClr val="FF9900"/>
                </a:solidFill>
                <a:latin typeface="Arial" charset="0"/>
                <a:cs typeface="+mn-cs"/>
              </a:rPr>
              <a:t>:£12,300</a:t>
            </a:r>
            <a:endParaRPr lang="en-GB" sz="2000" dirty="0">
              <a:solidFill>
                <a:srgbClr val="FFFFFF"/>
              </a:solidFill>
              <a:latin typeface="Arial" charset="0"/>
              <a:cs typeface="+mn-cs"/>
            </a:endParaRPr>
          </a:p>
        </p:txBody>
      </p:sp>
      <p:sp>
        <p:nvSpPr>
          <p:cNvPr id="4114" name="AutoShape 32"/>
          <p:cNvSpPr>
            <a:spLocks noChangeArrowheads="1"/>
          </p:cNvSpPr>
          <p:nvPr/>
        </p:nvSpPr>
        <p:spPr bwMode="auto">
          <a:xfrm>
            <a:off x="4716463" y="5373688"/>
            <a:ext cx="4427537" cy="577850"/>
          </a:xfrm>
          <a:prstGeom prst="hexagon">
            <a:avLst>
              <a:gd name="adj" fmla="val 66162"/>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B:</a:t>
            </a:r>
            <a:r>
              <a:rPr lang="en-GB" sz="2000" dirty="0">
                <a:solidFill>
                  <a:srgbClr val="FFFFFF"/>
                </a:solidFill>
                <a:latin typeface="Arial" charset="0"/>
                <a:cs typeface="+mn-cs"/>
              </a:rPr>
              <a:t> </a:t>
            </a:r>
            <a:r>
              <a:rPr lang="en-GB" sz="2000" dirty="0">
                <a:solidFill>
                  <a:srgbClr val="FFC000"/>
                </a:solidFill>
                <a:latin typeface="Arial" charset="0"/>
                <a:cs typeface="+mn-cs"/>
              </a:rPr>
              <a:t>£10,300</a:t>
            </a:r>
            <a:endParaRPr lang="en-GB" sz="2000" dirty="0">
              <a:solidFill>
                <a:srgbClr val="FFC000"/>
              </a:solidFill>
              <a:latin typeface="Arial" charset="0"/>
              <a:cs typeface="+mn-cs"/>
            </a:endParaRPr>
          </a:p>
        </p:txBody>
      </p:sp>
      <p:sp>
        <p:nvSpPr>
          <p:cNvPr id="4115" name="AutoShape 33"/>
          <p:cNvSpPr>
            <a:spLocks noChangeArrowheads="1"/>
          </p:cNvSpPr>
          <p:nvPr/>
        </p:nvSpPr>
        <p:spPr bwMode="auto">
          <a:xfrm>
            <a:off x="4787900" y="6167438"/>
            <a:ext cx="4032250" cy="576262"/>
          </a:xfrm>
          <a:prstGeom prst="hexagon">
            <a:avLst>
              <a:gd name="adj" fmla="val 66344"/>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D:£</a:t>
            </a:r>
            <a:r>
              <a:rPr lang="en-GB" sz="2000" dirty="0">
                <a:solidFill>
                  <a:srgbClr val="FF9900"/>
                </a:solidFill>
                <a:latin typeface="Arial" charset="0"/>
                <a:cs typeface="+mn-cs"/>
              </a:rPr>
              <a:t>14,300</a:t>
            </a:r>
            <a:endParaRPr lang="en-GB" sz="2000" dirty="0">
              <a:solidFill>
                <a:srgbClr val="FFFFFF"/>
              </a:solidFill>
              <a:latin typeface="Arial" charset="0"/>
              <a:cs typeface="+mn-cs"/>
            </a:endParaRPr>
          </a:p>
        </p:txBody>
      </p:sp>
      <p:sp>
        <p:nvSpPr>
          <p:cNvPr id="4122" name="Rectangle 41"/>
          <p:cNvSpPr>
            <a:spLocks noChangeArrowheads="1"/>
          </p:cNvSpPr>
          <p:nvPr/>
        </p:nvSpPr>
        <p:spPr bwMode="auto">
          <a:xfrm>
            <a:off x="7164388" y="115888"/>
            <a:ext cx="1906587" cy="3600450"/>
          </a:xfrm>
          <a:prstGeom prst="rect">
            <a:avLst/>
          </a:prstGeom>
          <a:solidFill>
            <a:schemeClr val="bg1"/>
          </a:solidFill>
          <a:ln w="28575">
            <a:solidFill>
              <a:srgbClr val="0000FF"/>
            </a:solidFill>
            <a:miter lim="800000"/>
            <a:headEnd/>
            <a:tailEnd/>
          </a:ln>
        </p:spPr>
        <p:txBody>
          <a:bodyPr wrap="none" anchor="ctr"/>
          <a:lstStyle/>
          <a:p>
            <a:pPr algn="ctr">
              <a:defRPr/>
            </a:pPr>
            <a:endParaRPr lang="en-US">
              <a:solidFill>
                <a:srgbClr val="FFFFFF"/>
              </a:solidFill>
              <a:latin typeface="Arial" charset="0"/>
              <a:cs typeface="+mn-cs"/>
            </a:endParaRPr>
          </a:p>
        </p:txBody>
      </p:sp>
      <p:sp>
        <p:nvSpPr>
          <p:cNvPr id="4123" name="Text Box 43"/>
          <p:cNvSpPr txBox="1">
            <a:spLocks noChangeArrowheads="1"/>
          </p:cNvSpPr>
          <p:nvPr/>
        </p:nvSpPr>
        <p:spPr bwMode="auto">
          <a:xfrm>
            <a:off x="7308850" y="3260725"/>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    £100</a:t>
            </a:r>
          </a:p>
        </p:txBody>
      </p:sp>
      <p:sp>
        <p:nvSpPr>
          <p:cNvPr id="4124" name="Text Box 44"/>
          <p:cNvSpPr txBox="1">
            <a:spLocks noChangeArrowheads="1"/>
          </p:cNvSpPr>
          <p:nvPr/>
        </p:nvSpPr>
        <p:spPr bwMode="auto">
          <a:xfrm>
            <a:off x="7237413" y="212725"/>
            <a:ext cx="1716087"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13   £1 MILLION</a:t>
            </a:r>
          </a:p>
        </p:txBody>
      </p:sp>
      <p:sp>
        <p:nvSpPr>
          <p:cNvPr id="4125" name="Text Box 45"/>
          <p:cNvSpPr txBox="1">
            <a:spLocks noChangeArrowheads="1"/>
          </p:cNvSpPr>
          <p:nvPr/>
        </p:nvSpPr>
        <p:spPr bwMode="auto">
          <a:xfrm>
            <a:off x="7308850" y="2997200"/>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2    £200</a:t>
            </a:r>
          </a:p>
        </p:txBody>
      </p:sp>
      <p:sp>
        <p:nvSpPr>
          <p:cNvPr id="4127" name="Text Box 47"/>
          <p:cNvSpPr txBox="1">
            <a:spLocks noChangeArrowheads="1"/>
          </p:cNvSpPr>
          <p:nvPr/>
        </p:nvSpPr>
        <p:spPr bwMode="auto">
          <a:xfrm>
            <a:off x="7308850" y="2732088"/>
            <a:ext cx="9842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3    £500</a:t>
            </a:r>
          </a:p>
        </p:txBody>
      </p:sp>
      <p:sp>
        <p:nvSpPr>
          <p:cNvPr id="4128" name="Text Box 48"/>
          <p:cNvSpPr txBox="1">
            <a:spLocks noChangeArrowheads="1"/>
          </p:cNvSpPr>
          <p:nvPr/>
        </p:nvSpPr>
        <p:spPr bwMode="auto">
          <a:xfrm>
            <a:off x="7308850" y="2492375"/>
            <a:ext cx="1098550"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4    £1000</a:t>
            </a:r>
          </a:p>
        </p:txBody>
      </p:sp>
      <p:sp>
        <p:nvSpPr>
          <p:cNvPr id="4129" name="Text Box 49"/>
          <p:cNvSpPr txBox="1">
            <a:spLocks noChangeArrowheads="1"/>
          </p:cNvSpPr>
          <p:nvPr/>
        </p:nvSpPr>
        <p:spPr bwMode="auto">
          <a:xfrm>
            <a:off x="7308850" y="2227263"/>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5    £2000</a:t>
            </a:r>
          </a:p>
        </p:txBody>
      </p:sp>
      <p:sp>
        <p:nvSpPr>
          <p:cNvPr id="4130" name="Text Box 50"/>
          <p:cNvSpPr txBox="1">
            <a:spLocks noChangeArrowheads="1"/>
          </p:cNvSpPr>
          <p:nvPr/>
        </p:nvSpPr>
        <p:spPr bwMode="auto">
          <a:xfrm>
            <a:off x="7308850" y="1989138"/>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6    £4000</a:t>
            </a:r>
          </a:p>
        </p:txBody>
      </p:sp>
      <p:sp>
        <p:nvSpPr>
          <p:cNvPr id="4132" name="Text Box 52"/>
          <p:cNvSpPr txBox="1">
            <a:spLocks noChangeArrowheads="1"/>
          </p:cNvSpPr>
          <p:nvPr/>
        </p:nvSpPr>
        <p:spPr bwMode="auto">
          <a:xfrm>
            <a:off x="7308850" y="1749425"/>
            <a:ext cx="127000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7    £16,000</a:t>
            </a:r>
          </a:p>
        </p:txBody>
      </p:sp>
      <p:sp>
        <p:nvSpPr>
          <p:cNvPr id="4133" name="Text Box 53"/>
          <p:cNvSpPr txBox="1">
            <a:spLocks noChangeArrowheads="1"/>
          </p:cNvSpPr>
          <p:nvPr/>
        </p:nvSpPr>
        <p:spPr bwMode="auto">
          <a:xfrm>
            <a:off x="7237413" y="1509713"/>
            <a:ext cx="1327150" cy="338137"/>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 8    £32,000</a:t>
            </a:r>
          </a:p>
        </p:txBody>
      </p:sp>
      <p:sp>
        <p:nvSpPr>
          <p:cNvPr id="4134" name="Text Box 54"/>
          <p:cNvSpPr txBox="1">
            <a:spLocks noChangeArrowheads="1"/>
          </p:cNvSpPr>
          <p:nvPr/>
        </p:nvSpPr>
        <p:spPr bwMode="auto">
          <a:xfrm>
            <a:off x="7237413" y="1244600"/>
            <a:ext cx="13271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 9    £64,000</a:t>
            </a:r>
          </a:p>
        </p:txBody>
      </p:sp>
      <p:sp>
        <p:nvSpPr>
          <p:cNvPr id="4135" name="Text Box 55"/>
          <p:cNvSpPr txBox="1">
            <a:spLocks noChangeArrowheads="1"/>
          </p:cNvSpPr>
          <p:nvPr/>
        </p:nvSpPr>
        <p:spPr bwMode="auto">
          <a:xfrm>
            <a:off x="7250113" y="957263"/>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10   £125,000</a:t>
            </a:r>
          </a:p>
        </p:txBody>
      </p:sp>
      <p:sp>
        <p:nvSpPr>
          <p:cNvPr id="4136" name="Text Box 56"/>
          <p:cNvSpPr txBox="1">
            <a:spLocks noChangeArrowheads="1"/>
          </p:cNvSpPr>
          <p:nvPr/>
        </p:nvSpPr>
        <p:spPr bwMode="auto">
          <a:xfrm>
            <a:off x="7237413" y="717550"/>
            <a:ext cx="14287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11   £250,000</a:t>
            </a:r>
          </a:p>
        </p:txBody>
      </p:sp>
      <p:sp>
        <p:nvSpPr>
          <p:cNvPr id="4137" name="Text Box 57"/>
          <p:cNvSpPr txBox="1">
            <a:spLocks noChangeArrowheads="1"/>
          </p:cNvSpPr>
          <p:nvPr/>
        </p:nvSpPr>
        <p:spPr bwMode="auto">
          <a:xfrm>
            <a:off x="7237413" y="452438"/>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12   £500,000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416" fill="hold"/>
                                        <p:tgtEl>
                                          <p:spTgt spid="7228"/>
                                        </p:tgtEl>
                                      </p:cBhvr>
                                    </p:cmd>
                                  </p:childTnLst>
                                </p:cTn>
                              </p:par>
                              <p:par>
                                <p:cTn id="7" presetID="2" presetClass="entr" presetSubtype="8" fill="hold" grpId="0" nodeType="withEffect">
                                  <p:stCondLst>
                                    <p:cond delay="0"/>
                                  </p:stCondLst>
                                  <p:childTnLst>
                                    <p:set>
                                      <p:cBhvr>
                                        <p:cTn id="8" dur="1" fill="hold">
                                          <p:stCondLst>
                                            <p:cond delay="0"/>
                                          </p:stCondLst>
                                        </p:cTn>
                                        <p:tgtEl>
                                          <p:spTgt spid="4112"/>
                                        </p:tgtEl>
                                        <p:attrNameLst>
                                          <p:attrName>style.visibility</p:attrName>
                                        </p:attrNameLst>
                                      </p:cBhvr>
                                      <p:to>
                                        <p:strVal val="visible"/>
                                      </p:to>
                                    </p:set>
                                    <p:anim calcmode="lin" valueType="num">
                                      <p:cBhvr additive="base">
                                        <p:cTn id="9" dur="500" fill="hold"/>
                                        <p:tgtEl>
                                          <p:spTgt spid="4112"/>
                                        </p:tgtEl>
                                        <p:attrNameLst>
                                          <p:attrName>ppt_x</p:attrName>
                                        </p:attrNameLst>
                                      </p:cBhvr>
                                      <p:tavLst>
                                        <p:tav tm="0">
                                          <p:val>
                                            <p:strVal val="0-#ppt_w/2"/>
                                          </p:val>
                                        </p:tav>
                                        <p:tav tm="100000">
                                          <p:val>
                                            <p:strVal val="#ppt_x"/>
                                          </p:val>
                                        </p:tav>
                                      </p:tavLst>
                                    </p:anim>
                                    <p:anim calcmode="lin" valueType="num">
                                      <p:cBhvr additive="base">
                                        <p:cTn id="10" dur="500" fill="hold"/>
                                        <p:tgtEl>
                                          <p:spTgt spid="4112"/>
                                        </p:tgtEl>
                                        <p:attrNameLst>
                                          <p:attrName>ppt_y</p:attrName>
                                        </p:attrNameLst>
                                      </p:cBhvr>
                                      <p:tavLst>
                                        <p:tav tm="0">
                                          <p:val>
                                            <p:strVal val="#ppt_y"/>
                                          </p:val>
                                        </p:tav>
                                        <p:tav tm="100000">
                                          <p:val>
                                            <p:strVal val="#ppt_y"/>
                                          </p:val>
                                        </p:tav>
                                      </p:tavLst>
                                    </p:anim>
                                  </p:childTnLst>
                                </p:cTn>
                              </p:par>
                              <p:par>
                                <p:cTn id="11" presetID="2" presetClass="entr" presetSubtype="8" fill="hold" nodeType="withEffect">
                                  <p:stCondLst>
                                    <p:cond delay="0"/>
                                  </p:stCondLst>
                                  <p:childTnLst>
                                    <p:set>
                                      <p:cBhvr>
                                        <p:cTn id="12" dur="1" fill="hold">
                                          <p:stCondLst>
                                            <p:cond delay="0"/>
                                          </p:stCondLst>
                                        </p:cTn>
                                        <p:tgtEl>
                                          <p:spTgt spid="4116"/>
                                        </p:tgtEl>
                                        <p:attrNameLst>
                                          <p:attrName>style.visibility</p:attrName>
                                        </p:attrNameLst>
                                      </p:cBhvr>
                                      <p:to>
                                        <p:strVal val="visible"/>
                                      </p:to>
                                    </p:set>
                                    <p:anim calcmode="lin" valueType="num">
                                      <p:cBhvr additive="base">
                                        <p:cTn id="13" dur="500" fill="hold"/>
                                        <p:tgtEl>
                                          <p:spTgt spid="4116"/>
                                        </p:tgtEl>
                                        <p:attrNameLst>
                                          <p:attrName>ppt_x</p:attrName>
                                        </p:attrNameLst>
                                      </p:cBhvr>
                                      <p:tavLst>
                                        <p:tav tm="0">
                                          <p:val>
                                            <p:strVal val="0-#ppt_w/2"/>
                                          </p:val>
                                        </p:tav>
                                        <p:tav tm="100000">
                                          <p:val>
                                            <p:strVal val="#ppt_x"/>
                                          </p:val>
                                        </p:tav>
                                      </p:tavLst>
                                    </p:anim>
                                    <p:anim calcmode="lin" valueType="num">
                                      <p:cBhvr additive="base">
                                        <p:cTn id="14" dur="500" fill="hold"/>
                                        <p:tgtEl>
                                          <p:spTgt spid="4116"/>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4120"/>
                                        </p:tgtEl>
                                        <p:attrNameLst>
                                          <p:attrName>style.visibility</p:attrName>
                                        </p:attrNameLst>
                                      </p:cBhvr>
                                      <p:to>
                                        <p:strVal val="visible"/>
                                      </p:to>
                                    </p:set>
                                    <p:anim calcmode="lin" valueType="num">
                                      <p:cBhvr additive="base">
                                        <p:cTn id="17" dur="500" fill="hold"/>
                                        <p:tgtEl>
                                          <p:spTgt spid="4120"/>
                                        </p:tgtEl>
                                        <p:attrNameLst>
                                          <p:attrName>ppt_x</p:attrName>
                                        </p:attrNameLst>
                                      </p:cBhvr>
                                      <p:tavLst>
                                        <p:tav tm="0">
                                          <p:val>
                                            <p:strVal val="0-#ppt_w/2"/>
                                          </p:val>
                                        </p:tav>
                                        <p:tav tm="100000">
                                          <p:val>
                                            <p:strVal val="#ppt_x"/>
                                          </p:val>
                                        </p:tav>
                                      </p:tavLst>
                                    </p:anim>
                                    <p:anim calcmode="lin" valueType="num">
                                      <p:cBhvr additive="base">
                                        <p:cTn id="18" dur="500" fill="hold"/>
                                        <p:tgtEl>
                                          <p:spTgt spid="4120"/>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500"/>
                                  </p:stCondLst>
                                  <p:childTnLst>
                                    <p:set>
                                      <p:cBhvr>
                                        <p:cTn id="20" dur="1" fill="hold">
                                          <p:stCondLst>
                                            <p:cond delay="0"/>
                                          </p:stCondLst>
                                        </p:cTn>
                                        <p:tgtEl>
                                          <p:spTgt spid="4114"/>
                                        </p:tgtEl>
                                        <p:attrNameLst>
                                          <p:attrName>style.visibility</p:attrName>
                                        </p:attrNameLst>
                                      </p:cBhvr>
                                      <p:to>
                                        <p:strVal val="visible"/>
                                      </p:to>
                                    </p:set>
                                    <p:anim calcmode="lin" valueType="num">
                                      <p:cBhvr additive="base">
                                        <p:cTn id="21" dur="500" fill="hold"/>
                                        <p:tgtEl>
                                          <p:spTgt spid="4114"/>
                                        </p:tgtEl>
                                        <p:attrNameLst>
                                          <p:attrName>ppt_x</p:attrName>
                                        </p:attrNameLst>
                                      </p:cBhvr>
                                      <p:tavLst>
                                        <p:tav tm="0">
                                          <p:val>
                                            <p:strVal val="1+#ppt_w/2"/>
                                          </p:val>
                                        </p:tav>
                                        <p:tav tm="100000">
                                          <p:val>
                                            <p:strVal val="#ppt_x"/>
                                          </p:val>
                                        </p:tav>
                                      </p:tavLst>
                                    </p:anim>
                                    <p:anim calcmode="lin" valueType="num">
                                      <p:cBhvr additive="base">
                                        <p:cTn id="22" dur="500" fill="hold"/>
                                        <p:tgtEl>
                                          <p:spTgt spid="4114"/>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500"/>
                                  </p:stCondLst>
                                  <p:childTnLst>
                                    <p:set>
                                      <p:cBhvr>
                                        <p:cTn id="24" dur="1" fill="hold">
                                          <p:stCondLst>
                                            <p:cond delay="0"/>
                                          </p:stCondLst>
                                        </p:cTn>
                                        <p:tgtEl>
                                          <p:spTgt spid="4118"/>
                                        </p:tgtEl>
                                        <p:attrNameLst>
                                          <p:attrName>style.visibility</p:attrName>
                                        </p:attrNameLst>
                                      </p:cBhvr>
                                      <p:to>
                                        <p:strVal val="visible"/>
                                      </p:to>
                                    </p:set>
                                    <p:anim calcmode="lin" valueType="num">
                                      <p:cBhvr additive="base">
                                        <p:cTn id="25" dur="500" fill="hold"/>
                                        <p:tgtEl>
                                          <p:spTgt spid="4118"/>
                                        </p:tgtEl>
                                        <p:attrNameLst>
                                          <p:attrName>ppt_x</p:attrName>
                                        </p:attrNameLst>
                                      </p:cBhvr>
                                      <p:tavLst>
                                        <p:tav tm="0">
                                          <p:val>
                                            <p:strVal val="1+#ppt_w/2"/>
                                          </p:val>
                                        </p:tav>
                                        <p:tav tm="100000">
                                          <p:val>
                                            <p:strVal val="#ppt_x"/>
                                          </p:val>
                                        </p:tav>
                                      </p:tavLst>
                                    </p:anim>
                                    <p:anim calcmode="lin" valueType="num">
                                      <p:cBhvr additive="base">
                                        <p:cTn id="26" dur="500" fill="hold"/>
                                        <p:tgtEl>
                                          <p:spTgt spid="4118"/>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1000"/>
                                  </p:stCondLst>
                                  <p:childTnLst>
                                    <p:set>
                                      <p:cBhvr>
                                        <p:cTn id="28" dur="1" fill="hold">
                                          <p:stCondLst>
                                            <p:cond delay="0"/>
                                          </p:stCondLst>
                                        </p:cTn>
                                        <p:tgtEl>
                                          <p:spTgt spid="4113"/>
                                        </p:tgtEl>
                                        <p:attrNameLst>
                                          <p:attrName>style.visibility</p:attrName>
                                        </p:attrNameLst>
                                      </p:cBhvr>
                                      <p:to>
                                        <p:strVal val="visible"/>
                                      </p:to>
                                    </p:set>
                                    <p:anim calcmode="lin" valueType="num">
                                      <p:cBhvr additive="base">
                                        <p:cTn id="29" dur="500" fill="hold"/>
                                        <p:tgtEl>
                                          <p:spTgt spid="4113"/>
                                        </p:tgtEl>
                                        <p:attrNameLst>
                                          <p:attrName>ppt_x</p:attrName>
                                        </p:attrNameLst>
                                      </p:cBhvr>
                                      <p:tavLst>
                                        <p:tav tm="0">
                                          <p:val>
                                            <p:strVal val="0-#ppt_w/2"/>
                                          </p:val>
                                        </p:tav>
                                        <p:tav tm="100000">
                                          <p:val>
                                            <p:strVal val="#ppt_x"/>
                                          </p:val>
                                        </p:tav>
                                      </p:tavLst>
                                    </p:anim>
                                    <p:anim calcmode="lin" valueType="num">
                                      <p:cBhvr additive="base">
                                        <p:cTn id="30" dur="500" fill="hold"/>
                                        <p:tgtEl>
                                          <p:spTgt spid="4113"/>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1000"/>
                                  </p:stCondLst>
                                  <p:childTnLst>
                                    <p:set>
                                      <p:cBhvr>
                                        <p:cTn id="32" dur="1" fill="hold">
                                          <p:stCondLst>
                                            <p:cond delay="0"/>
                                          </p:stCondLst>
                                        </p:cTn>
                                        <p:tgtEl>
                                          <p:spTgt spid="4117"/>
                                        </p:tgtEl>
                                        <p:attrNameLst>
                                          <p:attrName>style.visibility</p:attrName>
                                        </p:attrNameLst>
                                      </p:cBhvr>
                                      <p:to>
                                        <p:strVal val="visible"/>
                                      </p:to>
                                    </p:set>
                                    <p:anim calcmode="lin" valueType="num">
                                      <p:cBhvr additive="base">
                                        <p:cTn id="33" dur="500" fill="hold"/>
                                        <p:tgtEl>
                                          <p:spTgt spid="4117"/>
                                        </p:tgtEl>
                                        <p:attrNameLst>
                                          <p:attrName>ppt_x</p:attrName>
                                        </p:attrNameLst>
                                      </p:cBhvr>
                                      <p:tavLst>
                                        <p:tav tm="0">
                                          <p:val>
                                            <p:strVal val="0-#ppt_w/2"/>
                                          </p:val>
                                        </p:tav>
                                        <p:tav tm="100000">
                                          <p:val>
                                            <p:strVal val="#ppt_x"/>
                                          </p:val>
                                        </p:tav>
                                      </p:tavLst>
                                    </p:anim>
                                    <p:anim calcmode="lin" valueType="num">
                                      <p:cBhvr additive="base">
                                        <p:cTn id="34" dur="500" fill="hold"/>
                                        <p:tgtEl>
                                          <p:spTgt spid="4117"/>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1000"/>
                                  </p:stCondLst>
                                  <p:childTnLst>
                                    <p:set>
                                      <p:cBhvr>
                                        <p:cTn id="36" dur="1" fill="hold">
                                          <p:stCondLst>
                                            <p:cond delay="0"/>
                                          </p:stCondLst>
                                        </p:cTn>
                                        <p:tgtEl>
                                          <p:spTgt spid="4121"/>
                                        </p:tgtEl>
                                        <p:attrNameLst>
                                          <p:attrName>style.visibility</p:attrName>
                                        </p:attrNameLst>
                                      </p:cBhvr>
                                      <p:to>
                                        <p:strVal val="visible"/>
                                      </p:to>
                                    </p:set>
                                    <p:anim calcmode="lin" valueType="num">
                                      <p:cBhvr additive="base">
                                        <p:cTn id="37" dur="500" fill="hold"/>
                                        <p:tgtEl>
                                          <p:spTgt spid="4121"/>
                                        </p:tgtEl>
                                        <p:attrNameLst>
                                          <p:attrName>ppt_x</p:attrName>
                                        </p:attrNameLst>
                                      </p:cBhvr>
                                      <p:tavLst>
                                        <p:tav tm="0">
                                          <p:val>
                                            <p:strVal val="0-#ppt_w/2"/>
                                          </p:val>
                                        </p:tav>
                                        <p:tav tm="100000">
                                          <p:val>
                                            <p:strVal val="#ppt_x"/>
                                          </p:val>
                                        </p:tav>
                                      </p:tavLst>
                                    </p:anim>
                                    <p:anim calcmode="lin" valueType="num">
                                      <p:cBhvr additive="base">
                                        <p:cTn id="38" dur="500" fill="hold"/>
                                        <p:tgtEl>
                                          <p:spTgt spid="4121"/>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1500"/>
                                  </p:stCondLst>
                                  <p:childTnLst>
                                    <p:set>
                                      <p:cBhvr>
                                        <p:cTn id="40" dur="1" fill="hold">
                                          <p:stCondLst>
                                            <p:cond delay="0"/>
                                          </p:stCondLst>
                                        </p:cTn>
                                        <p:tgtEl>
                                          <p:spTgt spid="4115"/>
                                        </p:tgtEl>
                                        <p:attrNameLst>
                                          <p:attrName>style.visibility</p:attrName>
                                        </p:attrNameLst>
                                      </p:cBhvr>
                                      <p:to>
                                        <p:strVal val="visible"/>
                                      </p:to>
                                    </p:set>
                                    <p:anim calcmode="lin" valueType="num">
                                      <p:cBhvr additive="base">
                                        <p:cTn id="41" dur="500" fill="hold"/>
                                        <p:tgtEl>
                                          <p:spTgt spid="4115"/>
                                        </p:tgtEl>
                                        <p:attrNameLst>
                                          <p:attrName>ppt_x</p:attrName>
                                        </p:attrNameLst>
                                      </p:cBhvr>
                                      <p:tavLst>
                                        <p:tav tm="0">
                                          <p:val>
                                            <p:strVal val="1+#ppt_w/2"/>
                                          </p:val>
                                        </p:tav>
                                        <p:tav tm="100000">
                                          <p:val>
                                            <p:strVal val="#ppt_x"/>
                                          </p:val>
                                        </p:tav>
                                      </p:tavLst>
                                    </p:anim>
                                    <p:anim calcmode="lin" valueType="num">
                                      <p:cBhvr additive="base">
                                        <p:cTn id="42" dur="500" fill="hold"/>
                                        <p:tgtEl>
                                          <p:spTgt spid="4115"/>
                                        </p:tgtEl>
                                        <p:attrNameLst>
                                          <p:attrName>ppt_y</p:attrName>
                                        </p:attrNameLst>
                                      </p:cBhvr>
                                      <p:tavLst>
                                        <p:tav tm="0">
                                          <p:val>
                                            <p:strVal val="#ppt_y"/>
                                          </p:val>
                                        </p:tav>
                                        <p:tav tm="100000">
                                          <p:val>
                                            <p:strVal val="#ppt_y"/>
                                          </p:val>
                                        </p:tav>
                                      </p:tavLst>
                                    </p:anim>
                                  </p:childTnLst>
                                </p:cTn>
                              </p:par>
                              <p:par>
                                <p:cTn id="43" presetID="2" presetClass="entr" presetSubtype="2" fill="hold" nodeType="withEffect">
                                  <p:stCondLst>
                                    <p:cond delay="1500"/>
                                  </p:stCondLst>
                                  <p:childTnLst>
                                    <p:set>
                                      <p:cBhvr>
                                        <p:cTn id="44" dur="1" fill="hold">
                                          <p:stCondLst>
                                            <p:cond delay="0"/>
                                          </p:stCondLst>
                                        </p:cTn>
                                        <p:tgtEl>
                                          <p:spTgt spid="4119"/>
                                        </p:tgtEl>
                                        <p:attrNameLst>
                                          <p:attrName>style.visibility</p:attrName>
                                        </p:attrNameLst>
                                      </p:cBhvr>
                                      <p:to>
                                        <p:strVal val="visible"/>
                                      </p:to>
                                    </p:set>
                                    <p:anim calcmode="lin" valueType="num">
                                      <p:cBhvr additive="base">
                                        <p:cTn id="45" dur="500" fill="hold"/>
                                        <p:tgtEl>
                                          <p:spTgt spid="4119"/>
                                        </p:tgtEl>
                                        <p:attrNameLst>
                                          <p:attrName>ppt_x</p:attrName>
                                        </p:attrNameLst>
                                      </p:cBhvr>
                                      <p:tavLst>
                                        <p:tav tm="0">
                                          <p:val>
                                            <p:strVal val="1+#ppt_w/2"/>
                                          </p:val>
                                        </p:tav>
                                        <p:tav tm="100000">
                                          <p:val>
                                            <p:strVal val="#ppt_x"/>
                                          </p:val>
                                        </p:tav>
                                      </p:tavLst>
                                    </p:anim>
                                    <p:anim calcmode="lin" valueType="num">
                                      <p:cBhvr additive="base">
                                        <p:cTn id="46" dur="500" fill="hold"/>
                                        <p:tgtEl>
                                          <p:spTgt spid="41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47" fill="hold" display="0">
                  <p:stCondLst>
                    <p:cond delay="indefinite"/>
                  </p:stCondLst>
                  <p:endCondLst>
                    <p:cond evt="onNext" delay="0">
                      <p:tgtEl>
                        <p:sldTgt/>
                      </p:tgtEl>
                    </p:cond>
                    <p:cond evt="onPrev" delay="0">
                      <p:tgtEl>
                        <p:sldTgt/>
                      </p:tgtEl>
                    </p:cond>
                    <p:cond evt="onStopAudio" delay="0">
                      <p:tgtEl>
                        <p:sldTgt/>
                      </p:tgtEl>
                    </p:cond>
                  </p:endCondLst>
                </p:cTn>
                <p:tgtEl>
                  <p:spTgt spid="7228"/>
                </p:tgtEl>
              </p:cMediaNode>
            </p:audio>
          </p:childTnLst>
        </p:cTn>
      </p:par>
    </p:tnLst>
    <p:bldLst>
      <p:bldP spid="4112" grpId="0" animBg="1"/>
      <p:bldP spid="4113" grpId="0" animBg="1"/>
      <p:bldP spid="4114" grpId="0" animBg="1"/>
      <p:bldP spid="411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6146" name="Title 1"/>
          <p:cNvSpPr>
            <a:spLocks noGrp="1"/>
          </p:cNvSpPr>
          <p:nvPr>
            <p:ph type="title"/>
          </p:nvPr>
        </p:nvSpPr>
        <p:spPr>
          <a:xfrm>
            <a:off x="914400" y="908050"/>
            <a:ext cx="8229600" cy="792163"/>
          </a:xfrm>
        </p:spPr>
        <p:txBody>
          <a:bodyPr/>
          <a:lstStyle/>
          <a:p>
            <a:pPr>
              <a:defRPr/>
            </a:pPr>
            <a:r>
              <a:rPr lang="en-GB" dirty="0" smtClean="0">
                <a:latin typeface="+mn-lt"/>
              </a:rPr>
              <a:t>Estimated living costs 2012/2013 </a:t>
            </a:r>
            <a:r>
              <a:rPr lang="en-GB" sz="3200" dirty="0" smtClean="0">
                <a:latin typeface="+mn-lt"/>
              </a:rPr>
              <a:t/>
            </a:r>
            <a:br>
              <a:rPr lang="en-GB" sz="3200" dirty="0" smtClean="0">
                <a:latin typeface="+mn-lt"/>
              </a:rPr>
            </a:br>
            <a:r>
              <a:rPr lang="en-GB" sz="3200" dirty="0" smtClean="0">
                <a:latin typeface="+mn-lt"/>
              </a:rPr>
              <a:t>(based on a 52 week postgraduate term)</a:t>
            </a:r>
          </a:p>
        </p:txBody>
      </p:sp>
      <p:sp>
        <p:nvSpPr>
          <p:cNvPr id="31747" name="Content Placeholder 2"/>
          <p:cNvSpPr>
            <a:spLocks noGrp="1"/>
          </p:cNvSpPr>
          <p:nvPr>
            <p:ph idx="1"/>
          </p:nvPr>
        </p:nvSpPr>
        <p:spPr/>
        <p:txBody>
          <a:bodyPr/>
          <a:lstStyle/>
          <a:p>
            <a:endParaRPr lang="en-GB" smtClean="0"/>
          </a:p>
          <a:p>
            <a:r>
              <a:rPr lang="en-GB" sz="2400" smtClean="0"/>
              <a:t>Accommodation (self catered halls) - £4,900</a:t>
            </a:r>
          </a:p>
          <a:p>
            <a:r>
              <a:rPr lang="en-GB" sz="2400" smtClean="0"/>
              <a:t>Meals - £1,965</a:t>
            </a:r>
          </a:p>
          <a:p>
            <a:r>
              <a:rPr lang="en-GB" sz="2400" smtClean="0"/>
              <a:t>Books &amp; stationery - £475</a:t>
            </a:r>
          </a:p>
          <a:p>
            <a:r>
              <a:rPr lang="en-GB" sz="2400" smtClean="0"/>
              <a:t>Clothes - £475</a:t>
            </a:r>
          </a:p>
          <a:p>
            <a:r>
              <a:rPr lang="en-GB" sz="2400" smtClean="0"/>
              <a:t>Transport - £665</a:t>
            </a:r>
          </a:p>
          <a:p>
            <a:r>
              <a:rPr lang="en-GB" sz="2400" smtClean="0"/>
              <a:t>Other general expenses - £1,820</a:t>
            </a:r>
          </a:p>
          <a:p>
            <a:r>
              <a:rPr lang="en-GB" b="1" smtClean="0"/>
              <a:t>Total - £10,300</a:t>
            </a:r>
          </a:p>
        </p:txBody>
      </p:sp>
      <p:pic>
        <p:nvPicPr>
          <p:cNvPr id="31748" name="Picture 4" descr="TUOM_2SPE_TY_NEG_U_cropped_300"/>
          <p:cNvPicPr>
            <a:picLocks noChangeAspect="1" noChangeArrowheads="1"/>
          </p:cNvPicPr>
          <p:nvPr/>
        </p:nvPicPr>
        <p:blipFill>
          <a:blip r:embed="rId2"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914400" y="981075"/>
            <a:ext cx="8229600" cy="792163"/>
          </a:xfrm>
        </p:spPr>
        <p:txBody>
          <a:bodyPr/>
          <a:lstStyle/>
          <a:p>
            <a:pPr eaLnBrk="1" hangingPunct="1"/>
            <a:r>
              <a:rPr lang="en-GB" sz="3200" smtClean="0">
                <a:solidFill>
                  <a:schemeClr val="tx1"/>
                </a:solidFill>
              </a:rPr>
              <a:t/>
            </a:r>
            <a:br>
              <a:rPr lang="en-GB" sz="3200" smtClean="0">
                <a:solidFill>
                  <a:schemeClr val="tx1"/>
                </a:solidFill>
              </a:rPr>
            </a:br>
            <a:r>
              <a:rPr lang="en-GB" sz="3200" smtClean="0"/>
              <a:t>International Student Calculator</a:t>
            </a:r>
          </a:p>
        </p:txBody>
      </p:sp>
      <p:sp>
        <p:nvSpPr>
          <p:cNvPr id="32771" name="Rectangle 3"/>
          <p:cNvSpPr>
            <a:spLocks noGrp="1" noChangeArrowheads="1"/>
          </p:cNvSpPr>
          <p:nvPr>
            <p:ph type="body" idx="1"/>
          </p:nvPr>
        </p:nvSpPr>
        <p:spPr>
          <a:xfrm>
            <a:off x="539750" y="2781300"/>
            <a:ext cx="8229600" cy="3416300"/>
          </a:xfrm>
        </p:spPr>
        <p:txBody>
          <a:bodyPr/>
          <a:lstStyle/>
          <a:p>
            <a:pPr algn="ctr" eaLnBrk="1" hangingPunct="1">
              <a:buFontTx/>
              <a:buNone/>
            </a:pPr>
            <a:endParaRPr lang="en-GB" smtClean="0"/>
          </a:p>
          <a:p>
            <a:pPr algn="ctr" eaLnBrk="1" hangingPunct="1">
              <a:buFontTx/>
              <a:buNone/>
            </a:pPr>
            <a:r>
              <a:rPr lang="en-GB" smtClean="0"/>
              <a:t>To help you plan, budget and manage your money during your studies in the UK see</a:t>
            </a:r>
          </a:p>
          <a:p>
            <a:pPr algn="ctr" eaLnBrk="1" hangingPunct="1">
              <a:buFontTx/>
              <a:buNone/>
            </a:pPr>
            <a:r>
              <a:rPr lang="en-GB" smtClean="0">
                <a:solidFill>
                  <a:srgbClr val="C00000"/>
                </a:solidFill>
                <a:hlinkClick r:id="rId3"/>
              </a:rPr>
              <a:t>www.studentcalculator.org.uk/international</a:t>
            </a:r>
            <a:endParaRPr lang="en-GB" smtClean="0">
              <a:solidFill>
                <a:srgbClr val="C00000"/>
              </a:solidFill>
            </a:endParaRPr>
          </a:p>
          <a:p>
            <a:pPr algn="ctr" eaLnBrk="1" hangingPunct="1">
              <a:buFontTx/>
              <a:buNone/>
            </a:pPr>
            <a:endParaRPr lang="en-GB" smtClean="0"/>
          </a:p>
          <a:p>
            <a:pPr eaLnBrk="1" hangingPunct="1">
              <a:buFontTx/>
              <a:buNone/>
            </a:pPr>
            <a:endParaRPr lang="en-GB" smtClean="0"/>
          </a:p>
        </p:txBody>
      </p:sp>
      <p:pic>
        <p:nvPicPr>
          <p:cNvPr id="32772" name="Picture 4" descr="TUOM_2SPE_TY_NEG_U_cropped_300"/>
          <p:cNvPicPr>
            <a:picLocks noChangeAspect="1" noChangeArrowheads="1"/>
          </p:cNvPicPr>
          <p:nvPr/>
        </p:nvPicPr>
        <p:blipFill>
          <a:blip r:embed="rId4" cstate="print"/>
          <a:srcRect/>
          <a:stretch>
            <a:fillRect/>
          </a:stretch>
        </p:blipFill>
        <p:spPr bwMode="auto">
          <a:xfrm>
            <a:off x="0" y="0"/>
            <a:ext cx="2273300" cy="1943100"/>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n-US" smtClean="0"/>
          </a:p>
        </p:txBody>
      </p:sp>
      <p:sp>
        <p:nvSpPr>
          <p:cNvPr id="33795" name="Rectangle 3"/>
          <p:cNvSpPr>
            <a:spLocks noGrp="1" noChangeArrowheads="1"/>
          </p:cNvSpPr>
          <p:nvPr>
            <p:ph type="body" idx="1"/>
          </p:nvPr>
        </p:nvSpPr>
        <p:spPr/>
        <p:txBody>
          <a:bodyPr/>
          <a:lstStyle/>
          <a:p>
            <a:pPr eaLnBrk="1" hangingPunct="1"/>
            <a:endParaRPr lang="en-US" smtClean="0"/>
          </a:p>
        </p:txBody>
      </p:sp>
      <p:pic>
        <p:nvPicPr>
          <p:cNvPr id="33796" name="Picture 4"/>
          <p:cNvPicPr>
            <a:picLocks noChangeAspect="1" noChangeArrowheads="1"/>
          </p:cNvPicPr>
          <p:nvPr/>
        </p:nvPicPr>
        <p:blipFill>
          <a:blip r:embed="rId3" cstate="print"/>
          <a:srcRect t="3523" r="1962" b="4877"/>
          <a:stretch>
            <a:fillRect/>
          </a:stretch>
        </p:blipFill>
        <p:spPr bwMode="auto">
          <a:xfrm>
            <a:off x="71438" y="44450"/>
            <a:ext cx="8964612" cy="6769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endParaRPr lang="en-US" smtClean="0"/>
          </a:p>
        </p:txBody>
      </p:sp>
      <p:sp>
        <p:nvSpPr>
          <p:cNvPr id="34819" name="Rectangle 3"/>
          <p:cNvSpPr>
            <a:spLocks noGrp="1" noChangeArrowheads="1"/>
          </p:cNvSpPr>
          <p:nvPr>
            <p:ph type="body" idx="1"/>
          </p:nvPr>
        </p:nvSpPr>
        <p:spPr/>
        <p:txBody>
          <a:bodyPr/>
          <a:lstStyle/>
          <a:p>
            <a:pPr eaLnBrk="1" hangingPunct="1"/>
            <a:endParaRPr lang="en-US" smtClean="0"/>
          </a:p>
        </p:txBody>
      </p:sp>
      <p:pic>
        <p:nvPicPr>
          <p:cNvPr id="34820" name="Picture 4"/>
          <p:cNvPicPr>
            <a:picLocks noChangeAspect="1" noChangeArrowheads="1"/>
          </p:cNvPicPr>
          <p:nvPr/>
        </p:nvPicPr>
        <p:blipFill>
          <a:blip r:embed="rId3" cstate="print"/>
          <a:srcRect r="1962" b="7196"/>
          <a:stretch>
            <a:fillRect/>
          </a:stretch>
        </p:blipFill>
        <p:spPr bwMode="auto">
          <a:xfrm>
            <a:off x="71438" y="0"/>
            <a:ext cx="8964612"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28" name="Picture 60">
            <a:hlinkClick r:id="" action="ppaction://media"/>
          </p:cNvPr>
          <p:cNvPicPr>
            <a:picLocks noRot="1" noChangeAspect="1" noChangeArrowheads="1"/>
          </p:cNvPicPr>
          <p:nvPr>
            <a:wavAudioFile r:embed="rId1" name="ding3xs.wav"/>
          </p:nvPr>
        </p:nvPicPr>
        <p:blipFill>
          <a:blip r:embed="rId4" cstate="print"/>
          <a:srcRect/>
          <a:stretch>
            <a:fillRect/>
          </a:stretch>
        </p:blipFill>
        <p:spPr bwMode="auto">
          <a:xfrm>
            <a:off x="468313" y="4221163"/>
            <a:ext cx="304800" cy="304800"/>
          </a:xfrm>
          <a:prstGeom prst="rect">
            <a:avLst/>
          </a:prstGeom>
          <a:noFill/>
          <a:ln w="9525">
            <a:noFill/>
            <a:miter lim="800000"/>
            <a:headEnd/>
            <a:tailEnd/>
          </a:ln>
        </p:spPr>
      </p:pic>
      <p:sp>
        <p:nvSpPr>
          <p:cNvPr id="4116" name="Line 35"/>
          <p:cNvSpPr>
            <a:spLocks noChangeShapeType="1"/>
          </p:cNvSpPr>
          <p:nvPr/>
        </p:nvSpPr>
        <p:spPr bwMode="auto">
          <a:xfrm flipH="1">
            <a:off x="0"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7" name="Line 36"/>
          <p:cNvSpPr>
            <a:spLocks noChangeShapeType="1"/>
          </p:cNvSpPr>
          <p:nvPr/>
        </p:nvSpPr>
        <p:spPr bwMode="auto">
          <a:xfrm flipH="1">
            <a:off x="0" y="6453188"/>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8" name="Line 37"/>
          <p:cNvSpPr>
            <a:spLocks noChangeShapeType="1"/>
          </p:cNvSpPr>
          <p:nvPr/>
        </p:nvSpPr>
        <p:spPr bwMode="auto">
          <a:xfrm flipH="1">
            <a:off x="8785225" y="5734050"/>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19" name="Line 38"/>
          <p:cNvSpPr>
            <a:spLocks noChangeShapeType="1"/>
          </p:cNvSpPr>
          <p:nvPr/>
        </p:nvSpPr>
        <p:spPr bwMode="auto">
          <a:xfrm flipH="1">
            <a:off x="8785225" y="6453188"/>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20" name="Line 39"/>
          <p:cNvSpPr>
            <a:spLocks noChangeShapeType="1"/>
          </p:cNvSpPr>
          <p:nvPr/>
        </p:nvSpPr>
        <p:spPr bwMode="auto">
          <a:xfrm flipH="1">
            <a:off x="4465638" y="5734050"/>
            <a:ext cx="322262"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21" name="Line 40"/>
          <p:cNvSpPr>
            <a:spLocks noChangeShapeType="1"/>
          </p:cNvSpPr>
          <p:nvPr/>
        </p:nvSpPr>
        <p:spPr bwMode="auto">
          <a:xfrm flipH="1">
            <a:off x="4500563" y="6453188"/>
            <a:ext cx="322262"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098" name="Text Box 5"/>
          <p:cNvSpPr txBox="1">
            <a:spLocks noChangeArrowheads="1"/>
          </p:cNvSpPr>
          <p:nvPr/>
        </p:nvSpPr>
        <p:spPr bwMode="auto">
          <a:xfrm>
            <a:off x="250825" y="236538"/>
            <a:ext cx="1133475" cy="457200"/>
          </a:xfrm>
          <a:prstGeom prst="rect">
            <a:avLst/>
          </a:prstGeom>
          <a:noFill/>
          <a:ln w="9525">
            <a:noFill/>
            <a:miter lim="800000"/>
            <a:headEnd/>
            <a:tailEnd/>
          </a:ln>
        </p:spPr>
        <p:txBody>
          <a:bodyPr wrap="none">
            <a:spAutoFit/>
          </a:bodyPr>
          <a:lstStyle/>
          <a:p>
            <a:pPr>
              <a:defRPr/>
            </a:pPr>
            <a:r>
              <a:rPr lang="en-GB" sz="2400" b="1">
                <a:solidFill>
                  <a:srgbClr val="FFFFFF"/>
                </a:solidFill>
                <a:latin typeface="Arial" charset="0"/>
                <a:cs typeface="+mn-cs"/>
              </a:rPr>
              <a:t>50 : 50</a:t>
            </a:r>
          </a:p>
        </p:txBody>
      </p:sp>
      <p:sp>
        <p:nvSpPr>
          <p:cNvPr id="4099" name="Oval 7"/>
          <p:cNvSpPr>
            <a:spLocks noChangeArrowheads="1"/>
          </p:cNvSpPr>
          <p:nvPr/>
        </p:nvSpPr>
        <p:spPr bwMode="auto">
          <a:xfrm>
            <a:off x="107950" y="18462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00" name="AutoShape 9"/>
          <p:cNvSpPr>
            <a:spLocks noChangeArrowheads="1"/>
          </p:cNvSpPr>
          <p:nvPr/>
        </p:nvSpPr>
        <p:spPr bwMode="auto">
          <a:xfrm>
            <a:off x="0" y="3573463"/>
            <a:ext cx="9144000" cy="1223962"/>
          </a:xfrm>
          <a:prstGeom prst="hexagon">
            <a:avLst>
              <a:gd name="adj" fmla="val 76666"/>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FFFF"/>
                </a:solidFill>
                <a:latin typeface="Arial" charset="0"/>
                <a:cs typeface="+mn-cs"/>
              </a:rPr>
              <a:t> </a:t>
            </a:r>
            <a:r>
              <a:rPr lang="en-GB" sz="2000" dirty="0">
                <a:solidFill>
                  <a:srgbClr val="FFFFFF"/>
                </a:solidFill>
              </a:rPr>
              <a:t>If you have completed a student budget planner and discover</a:t>
            </a:r>
          </a:p>
          <a:p>
            <a:pPr algn="ctr">
              <a:defRPr/>
            </a:pPr>
            <a:r>
              <a:rPr lang="en-GB" sz="2000" dirty="0">
                <a:solidFill>
                  <a:srgbClr val="FFFFFF"/>
                </a:solidFill>
              </a:rPr>
              <a:t>a shortfall between your income and expenditure what should you do?</a:t>
            </a:r>
            <a:endParaRPr lang="en-GB" sz="2000" dirty="0">
              <a:solidFill>
                <a:srgbClr val="FFFFFF"/>
              </a:solidFill>
            </a:endParaRPr>
          </a:p>
        </p:txBody>
      </p:sp>
      <p:sp>
        <p:nvSpPr>
          <p:cNvPr id="4101" name="Text Box 11"/>
          <p:cNvSpPr txBox="1">
            <a:spLocks noChangeArrowheads="1"/>
          </p:cNvSpPr>
          <p:nvPr/>
        </p:nvSpPr>
        <p:spPr bwMode="auto">
          <a:xfrm rot="-1911335">
            <a:off x="544513" y="838200"/>
            <a:ext cx="539750" cy="976313"/>
          </a:xfrm>
          <a:prstGeom prst="rect">
            <a:avLst/>
          </a:prstGeom>
          <a:noFill/>
          <a:ln w="9525">
            <a:noFill/>
            <a:miter lim="800000"/>
            <a:headEnd/>
            <a:tailEnd/>
          </a:ln>
        </p:spPr>
        <p:txBody>
          <a:bodyPr wrap="none">
            <a:spAutoFit/>
          </a:bodyPr>
          <a:lstStyle/>
          <a:p>
            <a:pPr>
              <a:defRPr/>
            </a:pPr>
            <a:r>
              <a:rPr lang="en-GB" sz="5800">
                <a:solidFill>
                  <a:srgbClr val="FFFFFF"/>
                </a:solidFill>
                <a:latin typeface="Arial" charset="0"/>
                <a:cs typeface="+mn-cs"/>
                <a:sym typeface="Wingdings 2" pitchFamily="18" charset="2"/>
              </a:rPr>
              <a:t></a:t>
            </a:r>
            <a:endParaRPr lang="en-GB" sz="5800">
              <a:solidFill>
                <a:srgbClr val="FFFFFF"/>
              </a:solidFill>
              <a:latin typeface="Arial" charset="0"/>
              <a:cs typeface="+mn-cs"/>
            </a:endParaRPr>
          </a:p>
        </p:txBody>
      </p:sp>
      <p:sp>
        <p:nvSpPr>
          <p:cNvPr id="4102" name="Line 13"/>
          <p:cNvSpPr>
            <a:spLocks noChangeShapeType="1"/>
          </p:cNvSpPr>
          <p:nvPr/>
        </p:nvSpPr>
        <p:spPr bwMode="auto">
          <a:xfrm flipH="1">
            <a:off x="0" y="4797425"/>
            <a:ext cx="395288"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3" name="Line 15"/>
          <p:cNvSpPr>
            <a:spLocks noChangeShapeType="1"/>
          </p:cNvSpPr>
          <p:nvPr/>
        </p:nvSpPr>
        <p:spPr bwMode="auto">
          <a:xfrm flipH="1">
            <a:off x="8748713" y="4797425"/>
            <a:ext cx="431800" cy="0"/>
          </a:xfrm>
          <a:prstGeom prst="line">
            <a:avLst/>
          </a:prstGeom>
          <a:noFill/>
          <a:ln w="38100">
            <a:solidFill>
              <a:srgbClr val="0000FF"/>
            </a:solidFill>
            <a:round/>
            <a:headEnd/>
            <a:tailEnd/>
          </a:ln>
        </p:spPr>
        <p:txBody>
          <a:bodyPr/>
          <a:lstStyle/>
          <a:p>
            <a:pPr>
              <a:defRPr/>
            </a:pPr>
            <a:endParaRPr lang="en-GB">
              <a:solidFill>
                <a:srgbClr val="FFFFFF"/>
              </a:solidFill>
              <a:latin typeface="Arial" charset="0"/>
              <a:cs typeface="+mn-cs"/>
            </a:endParaRPr>
          </a:p>
        </p:txBody>
      </p:sp>
      <p:sp>
        <p:nvSpPr>
          <p:cNvPr id="4104" name="AutoShape 21"/>
          <p:cNvSpPr>
            <a:spLocks noChangeArrowheads="1"/>
          </p:cNvSpPr>
          <p:nvPr/>
        </p:nvSpPr>
        <p:spPr bwMode="auto">
          <a:xfrm rot="5400000">
            <a:off x="3238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5" name="Oval 22"/>
          <p:cNvSpPr>
            <a:spLocks noChangeArrowheads="1"/>
          </p:cNvSpPr>
          <p:nvPr/>
        </p:nvSpPr>
        <p:spPr bwMode="auto">
          <a:xfrm>
            <a:off x="4000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6" name="AutoShape 23"/>
          <p:cNvSpPr>
            <a:spLocks noChangeArrowheads="1"/>
          </p:cNvSpPr>
          <p:nvPr/>
        </p:nvSpPr>
        <p:spPr bwMode="auto">
          <a:xfrm rot="5400000">
            <a:off x="628650" y="21891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7" name="Oval 24"/>
          <p:cNvSpPr>
            <a:spLocks noChangeArrowheads="1"/>
          </p:cNvSpPr>
          <p:nvPr/>
        </p:nvSpPr>
        <p:spPr bwMode="auto">
          <a:xfrm>
            <a:off x="704850" y="20367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08" name="AutoShape 25"/>
          <p:cNvSpPr>
            <a:spLocks noChangeArrowheads="1"/>
          </p:cNvSpPr>
          <p:nvPr/>
        </p:nvSpPr>
        <p:spPr bwMode="auto">
          <a:xfrm rot="5400000">
            <a:off x="933450" y="2112963"/>
            <a:ext cx="304800" cy="304800"/>
          </a:xfrm>
          <a:prstGeom prst="flowChartDisplay">
            <a:avLst/>
          </a:prstGeom>
          <a:noFill/>
          <a:ln w="38100">
            <a:solidFill>
              <a:schemeClr val="tx1"/>
            </a:solidFill>
            <a:miter lim="800000"/>
            <a:headEnd/>
            <a:tailEnd/>
          </a:ln>
        </p:spPr>
        <p:txBody>
          <a:bodyPr wrap="none" anchor="ctr"/>
          <a:lstStyle/>
          <a:p>
            <a:pPr>
              <a:defRPr/>
            </a:pPr>
            <a:endParaRPr lang="en-US">
              <a:solidFill>
                <a:srgbClr val="FFFFFF"/>
              </a:solidFill>
              <a:latin typeface="Arial" charset="0"/>
              <a:cs typeface="+mn-cs"/>
            </a:endParaRPr>
          </a:p>
        </p:txBody>
      </p:sp>
      <p:sp>
        <p:nvSpPr>
          <p:cNvPr id="4109" name="Oval 26"/>
          <p:cNvSpPr>
            <a:spLocks noChangeArrowheads="1"/>
          </p:cNvSpPr>
          <p:nvPr/>
        </p:nvSpPr>
        <p:spPr bwMode="auto">
          <a:xfrm>
            <a:off x="1009650" y="1960563"/>
            <a:ext cx="152400" cy="152400"/>
          </a:xfrm>
          <a:prstGeom prst="ellipse">
            <a:avLst/>
          </a:prstGeom>
          <a:noFill/>
          <a:ln w="38100">
            <a:solidFill>
              <a:schemeClr val="tx1"/>
            </a:solidFill>
            <a:round/>
            <a:headEnd/>
            <a:tailEnd/>
          </a:ln>
        </p:spPr>
        <p:txBody>
          <a:bodyPr wrap="none" anchor="ctr"/>
          <a:lstStyle/>
          <a:p>
            <a:pPr>
              <a:defRPr/>
            </a:pPr>
            <a:endParaRPr lang="en-US">
              <a:solidFill>
                <a:srgbClr val="FFFFFF"/>
              </a:solidFill>
              <a:latin typeface="Arial" charset="0"/>
              <a:cs typeface="+mn-cs"/>
            </a:endParaRPr>
          </a:p>
        </p:txBody>
      </p:sp>
      <p:sp>
        <p:nvSpPr>
          <p:cNvPr id="4110" name="Oval 27"/>
          <p:cNvSpPr>
            <a:spLocks noChangeArrowheads="1"/>
          </p:cNvSpPr>
          <p:nvPr/>
        </p:nvSpPr>
        <p:spPr bwMode="auto">
          <a:xfrm>
            <a:off x="107950" y="982663"/>
            <a:ext cx="1368425" cy="719137"/>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1" name="Oval 28"/>
          <p:cNvSpPr>
            <a:spLocks noChangeArrowheads="1"/>
          </p:cNvSpPr>
          <p:nvPr/>
        </p:nvSpPr>
        <p:spPr bwMode="auto">
          <a:xfrm>
            <a:off x="107950" y="117475"/>
            <a:ext cx="1368425" cy="719138"/>
          </a:xfrm>
          <a:prstGeom prst="ellipse">
            <a:avLst/>
          </a:prstGeom>
          <a:noFill/>
          <a:ln w="57150">
            <a:solidFill>
              <a:srgbClr val="0000FF"/>
            </a:solidFill>
            <a:round/>
            <a:headEnd/>
            <a:tailEnd/>
          </a:ln>
        </p:spPr>
        <p:txBody>
          <a:bodyPr wrap="none" anchor="ctr"/>
          <a:lstStyle/>
          <a:p>
            <a:pPr>
              <a:defRPr/>
            </a:pPr>
            <a:endParaRPr lang="en-US">
              <a:solidFill>
                <a:srgbClr val="FFFFFF"/>
              </a:solidFill>
              <a:latin typeface="Arial" charset="0"/>
              <a:cs typeface="+mn-cs"/>
            </a:endParaRPr>
          </a:p>
        </p:txBody>
      </p:sp>
      <p:sp>
        <p:nvSpPr>
          <p:cNvPr id="4112" name="AutoShape 29"/>
          <p:cNvSpPr>
            <a:spLocks noChangeArrowheads="1"/>
          </p:cNvSpPr>
          <p:nvPr/>
        </p:nvSpPr>
        <p:spPr bwMode="auto">
          <a:xfrm>
            <a:off x="323850" y="5445125"/>
            <a:ext cx="4105275" cy="576263"/>
          </a:xfrm>
          <a:prstGeom prst="hexagon">
            <a:avLst>
              <a:gd name="adj" fmla="val 67546"/>
              <a:gd name="vf" fmla="val 115470"/>
            </a:avLst>
          </a:prstGeom>
          <a:solidFill>
            <a:schemeClr val="bg1"/>
          </a:solidFill>
          <a:ln w="38100">
            <a:solidFill>
              <a:srgbClr val="0000FF"/>
            </a:solidFill>
            <a:miter lim="800000"/>
            <a:headEnd/>
            <a:tailEnd/>
          </a:ln>
        </p:spPr>
        <p:txBody>
          <a:bodyPr wrap="none" anchor="ctr"/>
          <a:lstStyle/>
          <a:p>
            <a:pPr algn="ctr">
              <a:defRPr/>
            </a:pPr>
            <a:r>
              <a:rPr lang="en-GB" dirty="0">
                <a:solidFill>
                  <a:srgbClr val="FF9900"/>
                </a:solidFill>
                <a:latin typeface="Arial" charset="0"/>
                <a:cs typeface="+mn-cs"/>
              </a:rPr>
              <a:t>A: Consider taking a part time job</a:t>
            </a:r>
            <a:endParaRPr lang="en-GB" dirty="0">
              <a:solidFill>
                <a:srgbClr val="FFFFFF"/>
              </a:solidFill>
              <a:latin typeface="Arial" charset="0"/>
              <a:cs typeface="+mn-cs"/>
            </a:endParaRPr>
          </a:p>
        </p:txBody>
      </p:sp>
      <p:sp>
        <p:nvSpPr>
          <p:cNvPr id="4113" name="AutoShape 31"/>
          <p:cNvSpPr>
            <a:spLocks noChangeArrowheads="1"/>
          </p:cNvSpPr>
          <p:nvPr/>
        </p:nvSpPr>
        <p:spPr bwMode="auto">
          <a:xfrm>
            <a:off x="395288" y="6165850"/>
            <a:ext cx="4105275" cy="576263"/>
          </a:xfrm>
          <a:prstGeom prst="hexagon">
            <a:avLst>
              <a:gd name="adj" fmla="val 67546"/>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C</a:t>
            </a:r>
            <a:r>
              <a:rPr lang="en-GB" sz="2000" dirty="0">
                <a:solidFill>
                  <a:srgbClr val="FF9900"/>
                </a:solidFill>
                <a:latin typeface="Arial" charset="0"/>
                <a:cs typeface="+mn-cs"/>
              </a:rPr>
              <a:t>: Review your spending</a:t>
            </a:r>
            <a:endParaRPr lang="en-GB" sz="2000" dirty="0">
              <a:solidFill>
                <a:srgbClr val="FFFFFF"/>
              </a:solidFill>
              <a:latin typeface="Arial" charset="0"/>
              <a:cs typeface="+mn-cs"/>
            </a:endParaRPr>
          </a:p>
        </p:txBody>
      </p:sp>
      <p:sp>
        <p:nvSpPr>
          <p:cNvPr id="4114" name="AutoShape 32"/>
          <p:cNvSpPr>
            <a:spLocks noChangeArrowheads="1"/>
          </p:cNvSpPr>
          <p:nvPr/>
        </p:nvSpPr>
        <p:spPr bwMode="auto">
          <a:xfrm>
            <a:off x="4716463" y="5373688"/>
            <a:ext cx="4427537" cy="577850"/>
          </a:xfrm>
          <a:prstGeom prst="hexagon">
            <a:avLst>
              <a:gd name="adj" fmla="val 66162"/>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B:</a:t>
            </a:r>
            <a:r>
              <a:rPr lang="en-GB" sz="2000" dirty="0">
                <a:solidFill>
                  <a:srgbClr val="FFFFFF"/>
                </a:solidFill>
                <a:latin typeface="Arial" charset="0"/>
                <a:cs typeface="+mn-cs"/>
              </a:rPr>
              <a:t> </a:t>
            </a:r>
            <a:r>
              <a:rPr lang="en-GB" sz="2000" dirty="0">
                <a:solidFill>
                  <a:srgbClr val="FFC000"/>
                </a:solidFill>
                <a:latin typeface="Arial" charset="0"/>
                <a:cs typeface="+mn-cs"/>
              </a:rPr>
              <a:t>Do nothing</a:t>
            </a:r>
            <a:endParaRPr lang="en-GB" sz="2000" dirty="0">
              <a:solidFill>
                <a:srgbClr val="FFC000"/>
              </a:solidFill>
              <a:latin typeface="Arial" charset="0"/>
              <a:cs typeface="+mn-cs"/>
            </a:endParaRPr>
          </a:p>
        </p:txBody>
      </p:sp>
      <p:sp>
        <p:nvSpPr>
          <p:cNvPr id="4115" name="AutoShape 33"/>
          <p:cNvSpPr>
            <a:spLocks noChangeArrowheads="1"/>
          </p:cNvSpPr>
          <p:nvPr/>
        </p:nvSpPr>
        <p:spPr bwMode="auto">
          <a:xfrm>
            <a:off x="4787900" y="6167438"/>
            <a:ext cx="4032250" cy="576262"/>
          </a:xfrm>
          <a:prstGeom prst="hexagon">
            <a:avLst>
              <a:gd name="adj" fmla="val 66344"/>
              <a:gd name="vf" fmla="val 115470"/>
            </a:avLst>
          </a:prstGeom>
          <a:solidFill>
            <a:schemeClr val="bg1"/>
          </a:solidFill>
          <a:ln w="38100">
            <a:solidFill>
              <a:srgbClr val="0000FF"/>
            </a:solidFill>
            <a:miter lim="800000"/>
            <a:headEnd/>
            <a:tailEnd/>
          </a:ln>
        </p:spPr>
        <p:txBody>
          <a:bodyPr wrap="none" anchor="ctr"/>
          <a:lstStyle/>
          <a:p>
            <a:pPr algn="ctr">
              <a:defRPr/>
            </a:pPr>
            <a:r>
              <a:rPr lang="en-GB" sz="2000" dirty="0">
                <a:solidFill>
                  <a:srgbClr val="FF9900"/>
                </a:solidFill>
                <a:latin typeface="Arial" charset="0"/>
                <a:cs typeface="+mn-cs"/>
              </a:rPr>
              <a:t>D: Panic !</a:t>
            </a:r>
            <a:endParaRPr lang="en-GB" sz="2000" dirty="0">
              <a:solidFill>
                <a:srgbClr val="FFFFFF"/>
              </a:solidFill>
              <a:latin typeface="Arial" charset="0"/>
              <a:cs typeface="+mn-cs"/>
            </a:endParaRPr>
          </a:p>
        </p:txBody>
      </p:sp>
      <p:sp>
        <p:nvSpPr>
          <p:cNvPr id="4122" name="Rectangle 41"/>
          <p:cNvSpPr>
            <a:spLocks noChangeArrowheads="1"/>
          </p:cNvSpPr>
          <p:nvPr/>
        </p:nvSpPr>
        <p:spPr bwMode="auto">
          <a:xfrm>
            <a:off x="7164388" y="115888"/>
            <a:ext cx="1906587" cy="3600450"/>
          </a:xfrm>
          <a:prstGeom prst="rect">
            <a:avLst/>
          </a:prstGeom>
          <a:solidFill>
            <a:schemeClr val="bg1"/>
          </a:solidFill>
          <a:ln w="28575">
            <a:solidFill>
              <a:srgbClr val="0000FF"/>
            </a:solidFill>
            <a:miter lim="800000"/>
            <a:headEnd/>
            <a:tailEnd/>
          </a:ln>
        </p:spPr>
        <p:txBody>
          <a:bodyPr wrap="none" anchor="ctr"/>
          <a:lstStyle/>
          <a:p>
            <a:pPr algn="ctr">
              <a:defRPr/>
            </a:pPr>
            <a:endParaRPr lang="en-US">
              <a:solidFill>
                <a:srgbClr val="FFFFFF"/>
              </a:solidFill>
              <a:latin typeface="Arial" charset="0"/>
              <a:cs typeface="+mn-cs"/>
            </a:endParaRPr>
          </a:p>
        </p:txBody>
      </p:sp>
      <p:sp>
        <p:nvSpPr>
          <p:cNvPr id="4123" name="Text Box 43"/>
          <p:cNvSpPr txBox="1">
            <a:spLocks noChangeArrowheads="1"/>
          </p:cNvSpPr>
          <p:nvPr/>
        </p:nvSpPr>
        <p:spPr bwMode="auto">
          <a:xfrm>
            <a:off x="7308850" y="3260725"/>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    £100</a:t>
            </a:r>
          </a:p>
        </p:txBody>
      </p:sp>
      <p:sp>
        <p:nvSpPr>
          <p:cNvPr id="4124" name="Text Box 44"/>
          <p:cNvSpPr txBox="1">
            <a:spLocks noChangeArrowheads="1"/>
          </p:cNvSpPr>
          <p:nvPr/>
        </p:nvSpPr>
        <p:spPr bwMode="auto">
          <a:xfrm>
            <a:off x="7237413" y="212725"/>
            <a:ext cx="1716087"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13   £1 MILLION</a:t>
            </a:r>
          </a:p>
        </p:txBody>
      </p:sp>
      <p:sp>
        <p:nvSpPr>
          <p:cNvPr id="4125" name="Text Box 45"/>
          <p:cNvSpPr txBox="1">
            <a:spLocks noChangeArrowheads="1"/>
          </p:cNvSpPr>
          <p:nvPr/>
        </p:nvSpPr>
        <p:spPr bwMode="auto">
          <a:xfrm>
            <a:off x="7308850" y="2997200"/>
            <a:ext cx="976313" cy="336550"/>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2    £200</a:t>
            </a:r>
          </a:p>
        </p:txBody>
      </p:sp>
      <p:sp>
        <p:nvSpPr>
          <p:cNvPr id="4127" name="Text Box 47"/>
          <p:cNvSpPr txBox="1">
            <a:spLocks noChangeArrowheads="1"/>
          </p:cNvSpPr>
          <p:nvPr/>
        </p:nvSpPr>
        <p:spPr bwMode="auto">
          <a:xfrm>
            <a:off x="7308850" y="2732088"/>
            <a:ext cx="9842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3    £500</a:t>
            </a:r>
          </a:p>
        </p:txBody>
      </p:sp>
      <p:sp>
        <p:nvSpPr>
          <p:cNvPr id="4128" name="Text Box 48"/>
          <p:cNvSpPr txBox="1">
            <a:spLocks noChangeArrowheads="1"/>
          </p:cNvSpPr>
          <p:nvPr/>
        </p:nvSpPr>
        <p:spPr bwMode="auto">
          <a:xfrm>
            <a:off x="7308850" y="2492375"/>
            <a:ext cx="1098550" cy="338138"/>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4    £1000</a:t>
            </a:r>
          </a:p>
        </p:txBody>
      </p:sp>
      <p:sp>
        <p:nvSpPr>
          <p:cNvPr id="4129" name="Text Box 49"/>
          <p:cNvSpPr txBox="1">
            <a:spLocks noChangeArrowheads="1"/>
          </p:cNvSpPr>
          <p:nvPr/>
        </p:nvSpPr>
        <p:spPr bwMode="auto">
          <a:xfrm>
            <a:off x="7308850" y="2227263"/>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5    £2000</a:t>
            </a:r>
          </a:p>
        </p:txBody>
      </p:sp>
      <p:sp>
        <p:nvSpPr>
          <p:cNvPr id="4130" name="Text Box 50"/>
          <p:cNvSpPr txBox="1">
            <a:spLocks noChangeArrowheads="1"/>
          </p:cNvSpPr>
          <p:nvPr/>
        </p:nvSpPr>
        <p:spPr bwMode="auto">
          <a:xfrm>
            <a:off x="7308850" y="1989138"/>
            <a:ext cx="1098550"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6    £4000</a:t>
            </a:r>
          </a:p>
        </p:txBody>
      </p:sp>
      <p:sp>
        <p:nvSpPr>
          <p:cNvPr id="4132" name="Text Box 52"/>
          <p:cNvSpPr txBox="1">
            <a:spLocks noChangeArrowheads="1"/>
          </p:cNvSpPr>
          <p:nvPr/>
        </p:nvSpPr>
        <p:spPr bwMode="auto">
          <a:xfrm>
            <a:off x="7308850" y="1749425"/>
            <a:ext cx="127000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7    £16,000</a:t>
            </a:r>
          </a:p>
        </p:txBody>
      </p:sp>
      <p:sp>
        <p:nvSpPr>
          <p:cNvPr id="4133" name="Text Box 53"/>
          <p:cNvSpPr txBox="1">
            <a:spLocks noChangeArrowheads="1"/>
          </p:cNvSpPr>
          <p:nvPr/>
        </p:nvSpPr>
        <p:spPr bwMode="auto">
          <a:xfrm>
            <a:off x="7237413" y="1509713"/>
            <a:ext cx="1327150" cy="338137"/>
          </a:xfrm>
          <a:prstGeom prst="rect">
            <a:avLst/>
          </a:prstGeom>
          <a:noFill/>
          <a:ln w="9525">
            <a:noFill/>
            <a:miter lim="800000"/>
            <a:headEnd/>
            <a:tailEnd/>
          </a:ln>
        </p:spPr>
        <p:txBody>
          <a:bodyPr wrap="none">
            <a:spAutoFit/>
          </a:bodyPr>
          <a:lstStyle/>
          <a:p>
            <a:pPr>
              <a:defRPr/>
            </a:pPr>
            <a:r>
              <a:rPr lang="en-GB" sz="1600" b="1" dirty="0">
                <a:solidFill>
                  <a:srgbClr val="FFFFFF"/>
                </a:solidFill>
                <a:latin typeface="Arial" charset="0"/>
                <a:cs typeface="+mn-cs"/>
              </a:rPr>
              <a:t> 8    £32,000</a:t>
            </a:r>
          </a:p>
        </p:txBody>
      </p:sp>
      <p:sp>
        <p:nvSpPr>
          <p:cNvPr id="4134" name="Text Box 54"/>
          <p:cNvSpPr txBox="1">
            <a:spLocks noChangeArrowheads="1"/>
          </p:cNvSpPr>
          <p:nvPr/>
        </p:nvSpPr>
        <p:spPr bwMode="auto">
          <a:xfrm>
            <a:off x="7237413" y="1244600"/>
            <a:ext cx="13271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 9    £64,000</a:t>
            </a:r>
          </a:p>
        </p:txBody>
      </p:sp>
      <p:sp>
        <p:nvSpPr>
          <p:cNvPr id="4135" name="Text Box 55"/>
          <p:cNvSpPr txBox="1">
            <a:spLocks noChangeArrowheads="1"/>
          </p:cNvSpPr>
          <p:nvPr/>
        </p:nvSpPr>
        <p:spPr bwMode="auto">
          <a:xfrm>
            <a:off x="7250113" y="957263"/>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10   £125,000</a:t>
            </a:r>
          </a:p>
        </p:txBody>
      </p:sp>
      <p:sp>
        <p:nvSpPr>
          <p:cNvPr id="4136" name="Text Box 56"/>
          <p:cNvSpPr txBox="1">
            <a:spLocks noChangeArrowheads="1"/>
          </p:cNvSpPr>
          <p:nvPr/>
        </p:nvSpPr>
        <p:spPr bwMode="auto">
          <a:xfrm>
            <a:off x="7237413" y="717550"/>
            <a:ext cx="1428750" cy="338138"/>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11   £250,000</a:t>
            </a:r>
          </a:p>
        </p:txBody>
      </p:sp>
      <p:sp>
        <p:nvSpPr>
          <p:cNvPr id="4137" name="Text Box 57"/>
          <p:cNvSpPr txBox="1">
            <a:spLocks noChangeArrowheads="1"/>
          </p:cNvSpPr>
          <p:nvPr/>
        </p:nvSpPr>
        <p:spPr bwMode="auto">
          <a:xfrm>
            <a:off x="7237413" y="452438"/>
            <a:ext cx="1439862" cy="338137"/>
          </a:xfrm>
          <a:prstGeom prst="rect">
            <a:avLst/>
          </a:prstGeom>
          <a:noFill/>
          <a:ln w="9525">
            <a:noFill/>
            <a:miter lim="800000"/>
            <a:headEnd/>
            <a:tailEnd/>
          </a:ln>
        </p:spPr>
        <p:txBody>
          <a:bodyPr wrap="none">
            <a:spAutoFit/>
          </a:bodyPr>
          <a:lstStyle/>
          <a:p>
            <a:pPr>
              <a:defRPr/>
            </a:pPr>
            <a:r>
              <a:rPr lang="en-GB" sz="1600" b="1" dirty="0">
                <a:solidFill>
                  <a:srgbClr val="FF9900"/>
                </a:solidFill>
                <a:latin typeface="Arial" charset="0"/>
                <a:cs typeface="+mn-cs"/>
              </a:rPr>
              <a:t>12   £500,000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2416" fill="hold"/>
                                        <p:tgtEl>
                                          <p:spTgt spid="7228"/>
                                        </p:tgtEl>
                                      </p:cBhvr>
                                    </p:cmd>
                                  </p:childTnLst>
                                </p:cTn>
                              </p:par>
                              <p:par>
                                <p:cTn id="7" presetID="2" presetClass="entr" presetSubtype="8" fill="hold" grpId="0" nodeType="withEffect">
                                  <p:stCondLst>
                                    <p:cond delay="0"/>
                                  </p:stCondLst>
                                  <p:childTnLst>
                                    <p:set>
                                      <p:cBhvr>
                                        <p:cTn id="8" dur="1" fill="hold">
                                          <p:stCondLst>
                                            <p:cond delay="0"/>
                                          </p:stCondLst>
                                        </p:cTn>
                                        <p:tgtEl>
                                          <p:spTgt spid="4112"/>
                                        </p:tgtEl>
                                        <p:attrNameLst>
                                          <p:attrName>style.visibility</p:attrName>
                                        </p:attrNameLst>
                                      </p:cBhvr>
                                      <p:to>
                                        <p:strVal val="visible"/>
                                      </p:to>
                                    </p:set>
                                    <p:anim calcmode="lin" valueType="num">
                                      <p:cBhvr additive="base">
                                        <p:cTn id="9" dur="500" fill="hold"/>
                                        <p:tgtEl>
                                          <p:spTgt spid="4112"/>
                                        </p:tgtEl>
                                        <p:attrNameLst>
                                          <p:attrName>ppt_x</p:attrName>
                                        </p:attrNameLst>
                                      </p:cBhvr>
                                      <p:tavLst>
                                        <p:tav tm="0">
                                          <p:val>
                                            <p:strVal val="0-#ppt_w/2"/>
                                          </p:val>
                                        </p:tav>
                                        <p:tav tm="100000">
                                          <p:val>
                                            <p:strVal val="#ppt_x"/>
                                          </p:val>
                                        </p:tav>
                                      </p:tavLst>
                                    </p:anim>
                                    <p:anim calcmode="lin" valueType="num">
                                      <p:cBhvr additive="base">
                                        <p:cTn id="10" dur="500" fill="hold"/>
                                        <p:tgtEl>
                                          <p:spTgt spid="4112"/>
                                        </p:tgtEl>
                                        <p:attrNameLst>
                                          <p:attrName>ppt_y</p:attrName>
                                        </p:attrNameLst>
                                      </p:cBhvr>
                                      <p:tavLst>
                                        <p:tav tm="0">
                                          <p:val>
                                            <p:strVal val="#ppt_y"/>
                                          </p:val>
                                        </p:tav>
                                        <p:tav tm="100000">
                                          <p:val>
                                            <p:strVal val="#ppt_y"/>
                                          </p:val>
                                        </p:tav>
                                      </p:tavLst>
                                    </p:anim>
                                  </p:childTnLst>
                                </p:cTn>
                              </p:par>
                              <p:par>
                                <p:cTn id="11" presetID="2" presetClass="entr" presetSubtype="8" fill="hold" nodeType="withEffect">
                                  <p:stCondLst>
                                    <p:cond delay="0"/>
                                  </p:stCondLst>
                                  <p:childTnLst>
                                    <p:set>
                                      <p:cBhvr>
                                        <p:cTn id="12" dur="1" fill="hold">
                                          <p:stCondLst>
                                            <p:cond delay="0"/>
                                          </p:stCondLst>
                                        </p:cTn>
                                        <p:tgtEl>
                                          <p:spTgt spid="4116"/>
                                        </p:tgtEl>
                                        <p:attrNameLst>
                                          <p:attrName>style.visibility</p:attrName>
                                        </p:attrNameLst>
                                      </p:cBhvr>
                                      <p:to>
                                        <p:strVal val="visible"/>
                                      </p:to>
                                    </p:set>
                                    <p:anim calcmode="lin" valueType="num">
                                      <p:cBhvr additive="base">
                                        <p:cTn id="13" dur="500" fill="hold"/>
                                        <p:tgtEl>
                                          <p:spTgt spid="4116"/>
                                        </p:tgtEl>
                                        <p:attrNameLst>
                                          <p:attrName>ppt_x</p:attrName>
                                        </p:attrNameLst>
                                      </p:cBhvr>
                                      <p:tavLst>
                                        <p:tav tm="0">
                                          <p:val>
                                            <p:strVal val="0-#ppt_w/2"/>
                                          </p:val>
                                        </p:tav>
                                        <p:tav tm="100000">
                                          <p:val>
                                            <p:strVal val="#ppt_x"/>
                                          </p:val>
                                        </p:tav>
                                      </p:tavLst>
                                    </p:anim>
                                    <p:anim calcmode="lin" valueType="num">
                                      <p:cBhvr additive="base">
                                        <p:cTn id="14" dur="500" fill="hold"/>
                                        <p:tgtEl>
                                          <p:spTgt spid="4116"/>
                                        </p:tgtEl>
                                        <p:attrNameLst>
                                          <p:attrName>ppt_y</p:attrName>
                                        </p:attrNameLst>
                                      </p:cBhvr>
                                      <p:tavLst>
                                        <p:tav tm="0">
                                          <p:val>
                                            <p:strVal val="#ppt_y"/>
                                          </p:val>
                                        </p:tav>
                                        <p:tav tm="100000">
                                          <p:val>
                                            <p:strVal val="#ppt_y"/>
                                          </p:val>
                                        </p:tav>
                                      </p:tavLst>
                                    </p:anim>
                                  </p:childTnLst>
                                </p:cTn>
                              </p:par>
                              <p:par>
                                <p:cTn id="15" presetID="2" presetClass="entr" presetSubtype="8" fill="hold" nodeType="withEffect">
                                  <p:stCondLst>
                                    <p:cond delay="0"/>
                                  </p:stCondLst>
                                  <p:childTnLst>
                                    <p:set>
                                      <p:cBhvr>
                                        <p:cTn id="16" dur="1" fill="hold">
                                          <p:stCondLst>
                                            <p:cond delay="0"/>
                                          </p:stCondLst>
                                        </p:cTn>
                                        <p:tgtEl>
                                          <p:spTgt spid="4120"/>
                                        </p:tgtEl>
                                        <p:attrNameLst>
                                          <p:attrName>style.visibility</p:attrName>
                                        </p:attrNameLst>
                                      </p:cBhvr>
                                      <p:to>
                                        <p:strVal val="visible"/>
                                      </p:to>
                                    </p:set>
                                    <p:anim calcmode="lin" valueType="num">
                                      <p:cBhvr additive="base">
                                        <p:cTn id="17" dur="500" fill="hold"/>
                                        <p:tgtEl>
                                          <p:spTgt spid="4120"/>
                                        </p:tgtEl>
                                        <p:attrNameLst>
                                          <p:attrName>ppt_x</p:attrName>
                                        </p:attrNameLst>
                                      </p:cBhvr>
                                      <p:tavLst>
                                        <p:tav tm="0">
                                          <p:val>
                                            <p:strVal val="0-#ppt_w/2"/>
                                          </p:val>
                                        </p:tav>
                                        <p:tav tm="100000">
                                          <p:val>
                                            <p:strVal val="#ppt_x"/>
                                          </p:val>
                                        </p:tav>
                                      </p:tavLst>
                                    </p:anim>
                                    <p:anim calcmode="lin" valueType="num">
                                      <p:cBhvr additive="base">
                                        <p:cTn id="18" dur="500" fill="hold"/>
                                        <p:tgtEl>
                                          <p:spTgt spid="4120"/>
                                        </p:tgtEl>
                                        <p:attrNameLst>
                                          <p:attrName>ppt_y</p:attrName>
                                        </p:attrNameLst>
                                      </p:cBhvr>
                                      <p:tavLst>
                                        <p:tav tm="0">
                                          <p:val>
                                            <p:strVal val="#ppt_y"/>
                                          </p:val>
                                        </p:tav>
                                        <p:tav tm="100000">
                                          <p:val>
                                            <p:strVal val="#ppt_y"/>
                                          </p:val>
                                        </p:tav>
                                      </p:tavLst>
                                    </p:anim>
                                  </p:childTnLst>
                                </p:cTn>
                              </p:par>
                              <p:par>
                                <p:cTn id="19" presetID="2" presetClass="entr" presetSubtype="2" fill="hold" grpId="0" nodeType="withEffect">
                                  <p:stCondLst>
                                    <p:cond delay="500"/>
                                  </p:stCondLst>
                                  <p:childTnLst>
                                    <p:set>
                                      <p:cBhvr>
                                        <p:cTn id="20" dur="1" fill="hold">
                                          <p:stCondLst>
                                            <p:cond delay="0"/>
                                          </p:stCondLst>
                                        </p:cTn>
                                        <p:tgtEl>
                                          <p:spTgt spid="4114"/>
                                        </p:tgtEl>
                                        <p:attrNameLst>
                                          <p:attrName>style.visibility</p:attrName>
                                        </p:attrNameLst>
                                      </p:cBhvr>
                                      <p:to>
                                        <p:strVal val="visible"/>
                                      </p:to>
                                    </p:set>
                                    <p:anim calcmode="lin" valueType="num">
                                      <p:cBhvr additive="base">
                                        <p:cTn id="21" dur="500" fill="hold"/>
                                        <p:tgtEl>
                                          <p:spTgt spid="4114"/>
                                        </p:tgtEl>
                                        <p:attrNameLst>
                                          <p:attrName>ppt_x</p:attrName>
                                        </p:attrNameLst>
                                      </p:cBhvr>
                                      <p:tavLst>
                                        <p:tav tm="0">
                                          <p:val>
                                            <p:strVal val="1+#ppt_w/2"/>
                                          </p:val>
                                        </p:tav>
                                        <p:tav tm="100000">
                                          <p:val>
                                            <p:strVal val="#ppt_x"/>
                                          </p:val>
                                        </p:tav>
                                      </p:tavLst>
                                    </p:anim>
                                    <p:anim calcmode="lin" valueType="num">
                                      <p:cBhvr additive="base">
                                        <p:cTn id="22" dur="500" fill="hold"/>
                                        <p:tgtEl>
                                          <p:spTgt spid="4114"/>
                                        </p:tgtEl>
                                        <p:attrNameLst>
                                          <p:attrName>ppt_y</p:attrName>
                                        </p:attrNameLst>
                                      </p:cBhvr>
                                      <p:tavLst>
                                        <p:tav tm="0">
                                          <p:val>
                                            <p:strVal val="#ppt_y"/>
                                          </p:val>
                                        </p:tav>
                                        <p:tav tm="100000">
                                          <p:val>
                                            <p:strVal val="#ppt_y"/>
                                          </p:val>
                                        </p:tav>
                                      </p:tavLst>
                                    </p:anim>
                                  </p:childTnLst>
                                </p:cTn>
                              </p:par>
                              <p:par>
                                <p:cTn id="23" presetID="2" presetClass="entr" presetSubtype="2" fill="hold" nodeType="withEffect">
                                  <p:stCondLst>
                                    <p:cond delay="500"/>
                                  </p:stCondLst>
                                  <p:childTnLst>
                                    <p:set>
                                      <p:cBhvr>
                                        <p:cTn id="24" dur="1" fill="hold">
                                          <p:stCondLst>
                                            <p:cond delay="0"/>
                                          </p:stCondLst>
                                        </p:cTn>
                                        <p:tgtEl>
                                          <p:spTgt spid="4118"/>
                                        </p:tgtEl>
                                        <p:attrNameLst>
                                          <p:attrName>style.visibility</p:attrName>
                                        </p:attrNameLst>
                                      </p:cBhvr>
                                      <p:to>
                                        <p:strVal val="visible"/>
                                      </p:to>
                                    </p:set>
                                    <p:anim calcmode="lin" valueType="num">
                                      <p:cBhvr additive="base">
                                        <p:cTn id="25" dur="500" fill="hold"/>
                                        <p:tgtEl>
                                          <p:spTgt spid="4118"/>
                                        </p:tgtEl>
                                        <p:attrNameLst>
                                          <p:attrName>ppt_x</p:attrName>
                                        </p:attrNameLst>
                                      </p:cBhvr>
                                      <p:tavLst>
                                        <p:tav tm="0">
                                          <p:val>
                                            <p:strVal val="1+#ppt_w/2"/>
                                          </p:val>
                                        </p:tav>
                                        <p:tav tm="100000">
                                          <p:val>
                                            <p:strVal val="#ppt_x"/>
                                          </p:val>
                                        </p:tav>
                                      </p:tavLst>
                                    </p:anim>
                                    <p:anim calcmode="lin" valueType="num">
                                      <p:cBhvr additive="base">
                                        <p:cTn id="26" dur="500" fill="hold"/>
                                        <p:tgtEl>
                                          <p:spTgt spid="4118"/>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1000"/>
                                  </p:stCondLst>
                                  <p:childTnLst>
                                    <p:set>
                                      <p:cBhvr>
                                        <p:cTn id="28" dur="1" fill="hold">
                                          <p:stCondLst>
                                            <p:cond delay="0"/>
                                          </p:stCondLst>
                                        </p:cTn>
                                        <p:tgtEl>
                                          <p:spTgt spid="4113"/>
                                        </p:tgtEl>
                                        <p:attrNameLst>
                                          <p:attrName>style.visibility</p:attrName>
                                        </p:attrNameLst>
                                      </p:cBhvr>
                                      <p:to>
                                        <p:strVal val="visible"/>
                                      </p:to>
                                    </p:set>
                                    <p:anim calcmode="lin" valueType="num">
                                      <p:cBhvr additive="base">
                                        <p:cTn id="29" dur="500" fill="hold"/>
                                        <p:tgtEl>
                                          <p:spTgt spid="4113"/>
                                        </p:tgtEl>
                                        <p:attrNameLst>
                                          <p:attrName>ppt_x</p:attrName>
                                        </p:attrNameLst>
                                      </p:cBhvr>
                                      <p:tavLst>
                                        <p:tav tm="0">
                                          <p:val>
                                            <p:strVal val="0-#ppt_w/2"/>
                                          </p:val>
                                        </p:tav>
                                        <p:tav tm="100000">
                                          <p:val>
                                            <p:strVal val="#ppt_x"/>
                                          </p:val>
                                        </p:tav>
                                      </p:tavLst>
                                    </p:anim>
                                    <p:anim calcmode="lin" valueType="num">
                                      <p:cBhvr additive="base">
                                        <p:cTn id="30" dur="500" fill="hold"/>
                                        <p:tgtEl>
                                          <p:spTgt spid="4113"/>
                                        </p:tgtEl>
                                        <p:attrNameLst>
                                          <p:attrName>ppt_y</p:attrName>
                                        </p:attrNameLst>
                                      </p:cBhvr>
                                      <p:tavLst>
                                        <p:tav tm="0">
                                          <p:val>
                                            <p:strVal val="#ppt_y"/>
                                          </p:val>
                                        </p:tav>
                                        <p:tav tm="100000">
                                          <p:val>
                                            <p:strVal val="#ppt_y"/>
                                          </p:val>
                                        </p:tav>
                                      </p:tavLst>
                                    </p:anim>
                                  </p:childTnLst>
                                </p:cTn>
                              </p:par>
                              <p:par>
                                <p:cTn id="31" presetID="2" presetClass="entr" presetSubtype="8" fill="hold" nodeType="withEffect">
                                  <p:stCondLst>
                                    <p:cond delay="1000"/>
                                  </p:stCondLst>
                                  <p:childTnLst>
                                    <p:set>
                                      <p:cBhvr>
                                        <p:cTn id="32" dur="1" fill="hold">
                                          <p:stCondLst>
                                            <p:cond delay="0"/>
                                          </p:stCondLst>
                                        </p:cTn>
                                        <p:tgtEl>
                                          <p:spTgt spid="4117"/>
                                        </p:tgtEl>
                                        <p:attrNameLst>
                                          <p:attrName>style.visibility</p:attrName>
                                        </p:attrNameLst>
                                      </p:cBhvr>
                                      <p:to>
                                        <p:strVal val="visible"/>
                                      </p:to>
                                    </p:set>
                                    <p:anim calcmode="lin" valueType="num">
                                      <p:cBhvr additive="base">
                                        <p:cTn id="33" dur="500" fill="hold"/>
                                        <p:tgtEl>
                                          <p:spTgt spid="4117"/>
                                        </p:tgtEl>
                                        <p:attrNameLst>
                                          <p:attrName>ppt_x</p:attrName>
                                        </p:attrNameLst>
                                      </p:cBhvr>
                                      <p:tavLst>
                                        <p:tav tm="0">
                                          <p:val>
                                            <p:strVal val="0-#ppt_w/2"/>
                                          </p:val>
                                        </p:tav>
                                        <p:tav tm="100000">
                                          <p:val>
                                            <p:strVal val="#ppt_x"/>
                                          </p:val>
                                        </p:tav>
                                      </p:tavLst>
                                    </p:anim>
                                    <p:anim calcmode="lin" valueType="num">
                                      <p:cBhvr additive="base">
                                        <p:cTn id="34" dur="500" fill="hold"/>
                                        <p:tgtEl>
                                          <p:spTgt spid="4117"/>
                                        </p:tgtEl>
                                        <p:attrNameLst>
                                          <p:attrName>ppt_y</p:attrName>
                                        </p:attrNameLst>
                                      </p:cBhvr>
                                      <p:tavLst>
                                        <p:tav tm="0">
                                          <p:val>
                                            <p:strVal val="#ppt_y"/>
                                          </p:val>
                                        </p:tav>
                                        <p:tav tm="100000">
                                          <p:val>
                                            <p:strVal val="#ppt_y"/>
                                          </p:val>
                                        </p:tav>
                                      </p:tavLst>
                                    </p:anim>
                                  </p:childTnLst>
                                </p:cTn>
                              </p:par>
                              <p:par>
                                <p:cTn id="35" presetID="2" presetClass="entr" presetSubtype="8" fill="hold" nodeType="withEffect">
                                  <p:stCondLst>
                                    <p:cond delay="1000"/>
                                  </p:stCondLst>
                                  <p:childTnLst>
                                    <p:set>
                                      <p:cBhvr>
                                        <p:cTn id="36" dur="1" fill="hold">
                                          <p:stCondLst>
                                            <p:cond delay="0"/>
                                          </p:stCondLst>
                                        </p:cTn>
                                        <p:tgtEl>
                                          <p:spTgt spid="4121"/>
                                        </p:tgtEl>
                                        <p:attrNameLst>
                                          <p:attrName>style.visibility</p:attrName>
                                        </p:attrNameLst>
                                      </p:cBhvr>
                                      <p:to>
                                        <p:strVal val="visible"/>
                                      </p:to>
                                    </p:set>
                                    <p:anim calcmode="lin" valueType="num">
                                      <p:cBhvr additive="base">
                                        <p:cTn id="37" dur="500" fill="hold"/>
                                        <p:tgtEl>
                                          <p:spTgt spid="4121"/>
                                        </p:tgtEl>
                                        <p:attrNameLst>
                                          <p:attrName>ppt_x</p:attrName>
                                        </p:attrNameLst>
                                      </p:cBhvr>
                                      <p:tavLst>
                                        <p:tav tm="0">
                                          <p:val>
                                            <p:strVal val="0-#ppt_w/2"/>
                                          </p:val>
                                        </p:tav>
                                        <p:tav tm="100000">
                                          <p:val>
                                            <p:strVal val="#ppt_x"/>
                                          </p:val>
                                        </p:tav>
                                      </p:tavLst>
                                    </p:anim>
                                    <p:anim calcmode="lin" valueType="num">
                                      <p:cBhvr additive="base">
                                        <p:cTn id="38" dur="500" fill="hold"/>
                                        <p:tgtEl>
                                          <p:spTgt spid="4121"/>
                                        </p:tgtEl>
                                        <p:attrNameLst>
                                          <p:attrName>ppt_y</p:attrName>
                                        </p:attrNameLst>
                                      </p:cBhvr>
                                      <p:tavLst>
                                        <p:tav tm="0">
                                          <p:val>
                                            <p:strVal val="#ppt_y"/>
                                          </p:val>
                                        </p:tav>
                                        <p:tav tm="100000">
                                          <p:val>
                                            <p:strVal val="#ppt_y"/>
                                          </p:val>
                                        </p:tav>
                                      </p:tavLst>
                                    </p:anim>
                                  </p:childTnLst>
                                </p:cTn>
                              </p:par>
                              <p:par>
                                <p:cTn id="39" presetID="2" presetClass="entr" presetSubtype="2" fill="hold" grpId="0" nodeType="withEffect">
                                  <p:stCondLst>
                                    <p:cond delay="1500"/>
                                  </p:stCondLst>
                                  <p:childTnLst>
                                    <p:set>
                                      <p:cBhvr>
                                        <p:cTn id="40" dur="1" fill="hold">
                                          <p:stCondLst>
                                            <p:cond delay="0"/>
                                          </p:stCondLst>
                                        </p:cTn>
                                        <p:tgtEl>
                                          <p:spTgt spid="4115"/>
                                        </p:tgtEl>
                                        <p:attrNameLst>
                                          <p:attrName>style.visibility</p:attrName>
                                        </p:attrNameLst>
                                      </p:cBhvr>
                                      <p:to>
                                        <p:strVal val="visible"/>
                                      </p:to>
                                    </p:set>
                                    <p:anim calcmode="lin" valueType="num">
                                      <p:cBhvr additive="base">
                                        <p:cTn id="41" dur="500" fill="hold"/>
                                        <p:tgtEl>
                                          <p:spTgt spid="4115"/>
                                        </p:tgtEl>
                                        <p:attrNameLst>
                                          <p:attrName>ppt_x</p:attrName>
                                        </p:attrNameLst>
                                      </p:cBhvr>
                                      <p:tavLst>
                                        <p:tav tm="0">
                                          <p:val>
                                            <p:strVal val="1+#ppt_w/2"/>
                                          </p:val>
                                        </p:tav>
                                        <p:tav tm="100000">
                                          <p:val>
                                            <p:strVal val="#ppt_x"/>
                                          </p:val>
                                        </p:tav>
                                      </p:tavLst>
                                    </p:anim>
                                    <p:anim calcmode="lin" valueType="num">
                                      <p:cBhvr additive="base">
                                        <p:cTn id="42" dur="500" fill="hold"/>
                                        <p:tgtEl>
                                          <p:spTgt spid="4115"/>
                                        </p:tgtEl>
                                        <p:attrNameLst>
                                          <p:attrName>ppt_y</p:attrName>
                                        </p:attrNameLst>
                                      </p:cBhvr>
                                      <p:tavLst>
                                        <p:tav tm="0">
                                          <p:val>
                                            <p:strVal val="#ppt_y"/>
                                          </p:val>
                                        </p:tav>
                                        <p:tav tm="100000">
                                          <p:val>
                                            <p:strVal val="#ppt_y"/>
                                          </p:val>
                                        </p:tav>
                                      </p:tavLst>
                                    </p:anim>
                                  </p:childTnLst>
                                </p:cTn>
                              </p:par>
                              <p:par>
                                <p:cTn id="43" presetID="2" presetClass="entr" presetSubtype="2" fill="hold" nodeType="withEffect">
                                  <p:stCondLst>
                                    <p:cond delay="1500"/>
                                  </p:stCondLst>
                                  <p:childTnLst>
                                    <p:set>
                                      <p:cBhvr>
                                        <p:cTn id="44" dur="1" fill="hold">
                                          <p:stCondLst>
                                            <p:cond delay="0"/>
                                          </p:stCondLst>
                                        </p:cTn>
                                        <p:tgtEl>
                                          <p:spTgt spid="4119"/>
                                        </p:tgtEl>
                                        <p:attrNameLst>
                                          <p:attrName>style.visibility</p:attrName>
                                        </p:attrNameLst>
                                      </p:cBhvr>
                                      <p:to>
                                        <p:strVal val="visible"/>
                                      </p:to>
                                    </p:set>
                                    <p:anim calcmode="lin" valueType="num">
                                      <p:cBhvr additive="base">
                                        <p:cTn id="45" dur="500" fill="hold"/>
                                        <p:tgtEl>
                                          <p:spTgt spid="4119"/>
                                        </p:tgtEl>
                                        <p:attrNameLst>
                                          <p:attrName>ppt_x</p:attrName>
                                        </p:attrNameLst>
                                      </p:cBhvr>
                                      <p:tavLst>
                                        <p:tav tm="0">
                                          <p:val>
                                            <p:strVal val="1+#ppt_w/2"/>
                                          </p:val>
                                        </p:tav>
                                        <p:tav tm="100000">
                                          <p:val>
                                            <p:strVal val="#ppt_x"/>
                                          </p:val>
                                        </p:tav>
                                      </p:tavLst>
                                    </p:anim>
                                    <p:anim calcmode="lin" valueType="num">
                                      <p:cBhvr additive="base">
                                        <p:cTn id="46" dur="500" fill="hold"/>
                                        <p:tgtEl>
                                          <p:spTgt spid="41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47" fill="hold" display="0">
                  <p:stCondLst>
                    <p:cond delay="indefinite"/>
                  </p:stCondLst>
                  <p:endCondLst>
                    <p:cond evt="onNext" delay="0">
                      <p:tgtEl>
                        <p:sldTgt/>
                      </p:tgtEl>
                    </p:cond>
                    <p:cond evt="onPrev" delay="0">
                      <p:tgtEl>
                        <p:sldTgt/>
                      </p:tgtEl>
                    </p:cond>
                    <p:cond evt="onStopAudio" delay="0">
                      <p:tgtEl>
                        <p:sldTgt/>
                      </p:tgtEl>
                    </p:cond>
                  </p:endCondLst>
                </p:cTn>
                <p:tgtEl>
                  <p:spTgt spid="7228"/>
                </p:tgtEl>
              </p:cMediaNode>
            </p:audio>
          </p:childTnLst>
        </p:cTn>
      </p:par>
    </p:tnLst>
    <p:bldLst>
      <p:bldP spid="4112" grpId="0" animBg="1"/>
      <p:bldP spid="4113" grpId="0" animBg="1"/>
      <p:bldP spid="4114" grpId="0" animBg="1"/>
      <p:bldP spid="4115" grpId="0" animBg="1"/>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TheSans B5 Plai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000" b="0" i="0" u="none" strike="noStrike" cap="none" normalizeH="0" baseline="0" smtClean="0">
            <a:ln>
              <a:noFill/>
            </a:ln>
            <a:solidFill>
              <a:schemeClr val="bg1"/>
            </a:solidFill>
            <a:effectLst/>
            <a:latin typeface="TheSans B5 Plain"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2000" b="0" i="0" u="none" strike="noStrike" cap="none" normalizeH="0" baseline="0" smtClean="0">
            <a:ln>
              <a:noFill/>
            </a:ln>
            <a:solidFill>
              <a:schemeClr val="bg1"/>
            </a:solidFill>
            <a:effectLst/>
            <a:latin typeface="TheSans B5 Plain"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rbit">
  <a:themeElements>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
      </a:majorFont>
      <a:minorFont>
        <a:latin typeface="TheSans B5 Plai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9_Orbit">
  <a:themeElements>
    <a:clrScheme name="19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fontScheme name="19_Orbi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9_Orbit 1">
        <a:dk1>
          <a:srgbClr val="010199"/>
        </a:dk1>
        <a:lt1>
          <a:srgbClr val="FFFFFF"/>
        </a:lt1>
        <a:dk2>
          <a:srgbClr val="000000"/>
        </a:dk2>
        <a:lt2>
          <a:srgbClr val="B2B2B2"/>
        </a:lt2>
        <a:accent1>
          <a:srgbClr val="3399FF"/>
        </a:accent1>
        <a:accent2>
          <a:srgbClr val="666699"/>
        </a:accent2>
        <a:accent3>
          <a:srgbClr val="AAAAAA"/>
        </a:accent3>
        <a:accent4>
          <a:srgbClr val="DADADA"/>
        </a:accent4>
        <a:accent5>
          <a:srgbClr val="ADCAFF"/>
        </a:accent5>
        <a:accent6>
          <a:srgbClr val="5C5C8A"/>
        </a:accent6>
        <a:hlink>
          <a:srgbClr val="FFFFCC"/>
        </a:hlink>
        <a:folHlink>
          <a:srgbClr val="FFCC66"/>
        </a:folHlink>
      </a:clrScheme>
      <a:clrMap bg1="dk2" tx1="lt1" bg2="dk1" tx2="lt2" accent1="accent1" accent2="accent2" accent3="accent3" accent4="accent4" accent5="accent5" accent6="accent6" hlink="hlink" folHlink="folHlink"/>
    </a:extraClrScheme>
    <a:extraClrScheme>
      <a:clrScheme name="19_Orbit 2">
        <a:dk1>
          <a:srgbClr val="008000"/>
        </a:dk1>
        <a:lt1>
          <a:srgbClr val="FFFFFF"/>
        </a:lt1>
        <a:dk2>
          <a:srgbClr val="003300"/>
        </a:dk2>
        <a:lt2>
          <a:srgbClr val="C0C0C0"/>
        </a:lt2>
        <a:accent1>
          <a:srgbClr val="99CC00"/>
        </a:accent1>
        <a:accent2>
          <a:srgbClr val="527C3A"/>
        </a:accent2>
        <a:accent3>
          <a:srgbClr val="AAADAA"/>
        </a:accent3>
        <a:accent4>
          <a:srgbClr val="DADADA"/>
        </a:accent4>
        <a:accent5>
          <a:srgbClr val="CAE2AA"/>
        </a:accent5>
        <a:accent6>
          <a:srgbClr val="497034"/>
        </a:accent6>
        <a:hlink>
          <a:srgbClr val="33CC33"/>
        </a:hlink>
        <a:folHlink>
          <a:srgbClr val="C1FF83"/>
        </a:folHlink>
      </a:clrScheme>
      <a:clrMap bg1="dk2" tx1="lt1" bg2="dk1" tx2="lt2" accent1="accent1" accent2="accent2" accent3="accent3" accent4="accent4" accent5="accent5" accent6="accent6" hlink="hlink" folHlink="folHlink"/>
    </a:extraClrScheme>
    <a:extraClrScheme>
      <a:clrScheme name="19_Orbit 3">
        <a:dk1>
          <a:srgbClr val="000066"/>
        </a:dk1>
        <a:lt1>
          <a:srgbClr val="FFFFFF"/>
        </a:lt1>
        <a:dk2>
          <a:srgbClr val="000099"/>
        </a:dk2>
        <a:lt2>
          <a:srgbClr val="9FBFFF"/>
        </a:lt2>
        <a:accent1>
          <a:srgbClr val="0099CC"/>
        </a:accent1>
        <a:accent2>
          <a:srgbClr val="00CC66"/>
        </a:accent2>
        <a:accent3>
          <a:srgbClr val="AAAACA"/>
        </a:accent3>
        <a:accent4>
          <a:srgbClr val="DADADA"/>
        </a:accent4>
        <a:accent5>
          <a:srgbClr val="AACAE2"/>
        </a:accent5>
        <a:accent6>
          <a:srgbClr val="00B95C"/>
        </a:accent6>
        <a:hlink>
          <a:srgbClr val="00FFFF"/>
        </a:hlink>
        <a:folHlink>
          <a:srgbClr val="CDE6FF"/>
        </a:folHlink>
      </a:clrScheme>
      <a:clrMap bg1="dk2" tx1="lt1" bg2="dk1" tx2="lt2" accent1="accent1" accent2="accent2" accent3="accent3" accent4="accent4" accent5="accent5" accent6="accent6" hlink="hlink" folHlink="folHlink"/>
    </a:extraClrScheme>
    <a:extraClrScheme>
      <a:clrScheme name="19_Orbit 4">
        <a:dk1>
          <a:srgbClr val="00ACA8"/>
        </a:dk1>
        <a:lt1>
          <a:srgbClr val="FFFFFF"/>
        </a:lt1>
        <a:dk2>
          <a:srgbClr val="006666"/>
        </a:dk2>
        <a:lt2>
          <a:srgbClr val="FFFF99"/>
        </a:lt2>
        <a:accent1>
          <a:srgbClr val="0099CC"/>
        </a:accent1>
        <a:accent2>
          <a:srgbClr val="6D6FC7"/>
        </a:accent2>
        <a:accent3>
          <a:srgbClr val="AAB8B8"/>
        </a:accent3>
        <a:accent4>
          <a:srgbClr val="DADADA"/>
        </a:accent4>
        <a:accent5>
          <a:srgbClr val="AACAE2"/>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9_Orbit 5">
        <a:dk1>
          <a:srgbClr val="BA0023"/>
        </a:dk1>
        <a:lt1>
          <a:srgbClr val="FFFFFF"/>
        </a:lt1>
        <a:dk2>
          <a:srgbClr val="800000"/>
        </a:dk2>
        <a:lt2>
          <a:srgbClr val="FFFF99"/>
        </a:lt2>
        <a:accent1>
          <a:srgbClr val="FF6600"/>
        </a:accent1>
        <a:accent2>
          <a:srgbClr val="C5543D"/>
        </a:accent2>
        <a:accent3>
          <a:srgbClr val="C0AAAA"/>
        </a:accent3>
        <a:accent4>
          <a:srgbClr val="DADADA"/>
        </a:accent4>
        <a:accent5>
          <a:srgbClr val="FFB8AA"/>
        </a:accent5>
        <a:accent6>
          <a:srgbClr val="B24B36"/>
        </a:accent6>
        <a:hlink>
          <a:srgbClr val="FFFF00"/>
        </a:hlink>
        <a:folHlink>
          <a:srgbClr val="FF9900"/>
        </a:folHlink>
      </a:clrScheme>
      <a:clrMap bg1="dk2" tx1="lt1" bg2="dk1" tx2="lt2" accent1="accent1" accent2="accent2" accent3="accent3" accent4="accent4" accent5="accent5" accent6="accent6" hlink="hlink" folHlink="folHlink"/>
    </a:extraClrScheme>
    <a:extraClrScheme>
      <a:clrScheme name="19_Orbit 6">
        <a:dk1>
          <a:srgbClr val="6D776E"/>
        </a:dk1>
        <a:lt1>
          <a:srgbClr val="FFFFFF"/>
        </a:lt1>
        <a:dk2>
          <a:srgbClr val="575863"/>
        </a:dk2>
        <a:lt2>
          <a:srgbClr val="DDDDDD"/>
        </a:lt2>
        <a:accent1>
          <a:srgbClr val="0099CC"/>
        </a:accent1>
        <a:accent2>
          <a:srgbClr val="939EA9"/>
        </a:accent2>
        <a:accent3>
          <a:srgbClr val="B4B4B7"/>
        </a:accent3>
        <a:accent4>
          <a:srgbClr val="DADADA"/>
        </a:accent4>
        <a:accent5>
          <a:srgbClr val="AACAE2"/>
        </a:accent5>
        <a:accent6>
          <a:srgbClr val="858F99"/>
        </a:accent6>
        <a:hlink>
          <a:srgbClr val="FFCC00"/>
        </a:hlink>
        <a:folHlink>
          <a:srgbClr val="BD8949"/>
        </a:folHlink>
      </a:clrScheme>
      <a:clrMap bg1="dk2" tx1="lt1" bg2="dk1" tx2="lt2" accent1="accent1" accent2="accent2" accent3="accent3" accent4="accent4" accent5="accent5" accent6="accent6" hlink="hlink" folHlink="folHlink"/>
    </a:extraClrScheme>
    <a:extraClrScheme>
      <a:clrScheme name="19_Orbit 7">
        <a:dk1>
          <a:srgbClr val="A28A84"/>
        </a:dk1>
        <a:lt1>
          <a:srgbClr val="FFFFFF"/>
        </a:lt1>
        <a:dk2>
          <a:srgbClr val="765E58"/>
        </a:dk2>
        <a:lt2>
          <a:srgbClr val="DDDDDD"/>
        </a:lt2>
        <a:accent1>
          <a:srgbClr val="CC6600"/>
        </a:accent1>
        <a:accent2>
          <a:srgbClr val="CC9900"/>
        </a:accent2>
        <a:accent3>
          <a:srgbClr val="BDB6B4"/>
        </a:accent3>
        <a:accent4>
          <a:srgbClr val="DADADA"/>
        </a:accent4>
        <a:accent5>
          <a:srgbClr val="E2B8AA"/>
        </a:accent5>
        <a:accent6>
          <a:srgbClr val="B98A00"/>
        </a:accent6>
        <a:hlink>
          <a:srgbClr val="FFCC00"/>
        </a:hlink>
        <a:folHlink>
          <a:srgbClr val="FFFFBD"/>
        </a:folHlink>
      </a:clrScheme>
      <a:clrMap bg1="dk2" tx1="lt1" bg2="dk1" tx2="lt2" accent1="accent1" accent2="accent2" accent3="accent3" accent4="accent4" accent5="accent5" accent6="accent6" hlink="hlink" folHlink="folHlink"/>
    </a:extraClrScheme>
    <a:extraClrScheme>
      <a:clrScheme name="19_Orbit 8">
        <a:dk1>
          <a:srgbClr val="000000"/>
        </a:dk1>
        <a:lt1>
          <a:srgbClr val="C5D9ED"/>
        </a:lt1>
        <a:dk2>
          <a:srgbClr val="000000"/>
        </a:dk2>
        <a:lt2>
          <a:srgbClr val="FFFFFF"/>
        </a:lt2>
        <a:accent1>
          <a:srgbClr val="F3F6FF"/>
        </a:accent1>
        <a:accent2>
          <a:srgbClr val="33CCCC"/>
        </a:accent2>
        <a:accent3>
          <a:srgbClr val="DFE9F4"/>
        </a:accent3>
        <a:accent4>
          <a:srgbClr val="000000"/>
        </a:accent4>
        <a:accent5>
          <a:srgbClr val="F8FAFF"/>
        </a:accent5>
        <a:accent6>
          <a:srgbClr val="2DB9B9"/>
        </a:accent6>
        <a:hlink>
          <a:srgbClr val="0000FF"/>
        </a:hlink>
        <a:folHlink>
          <a:srgbClr val="006699"/>
        </a:folHlink>
      </a:clrScheme>
      <a:clrMap bg1="lt1" tx1="dk1" bg2="lt2" tx2="dk2" accent1="accent1" accent2="accent2" accent3="accent3" accent4="accent4" accent5="accent5" accent6="accent6" hlink="hlink" folHlink="folHlink"/>
    </a:extraClrScheme>
    <a:extraClrScheme>
      <a:clrScheme name="19_Orbit 9">
        <a:dk1>
          <a:srgbClr val="FFFFFF"/>
        </a:dk1>
        <a:lt1>
          <a:srgbClr val="FFFFFF"/>
        </a:lt1>
        <a:dk2>
          <a:srgbClr val="AAAAC6"/>
        </a:dk2>
        <a:lt2>
          <a:srgbClr val="FFFFCC"/>
        </a:lt2>
        <a:accent1>
          <a:srgbClr val="66667E"/>
        </a:accent1>
        <a:accent2>
          <a:srgbClr val="629157"/>
        </a:accent2>
        <a:accent3>
          <a:srgbClr val="D2D2DF"/>
        </a:accent3>
        <a:accent4>
          <a:srgbClr val="DADADA"/>
        </a:accent4>
        <a:accent5>
          <a:srgbClr val="B8B8C0"/>
        </a:accent5>
        <a:accent6>
          <a:srgbClr val="58834E"/>
        </a:accent6>
        <a:hlink>
          <a:srgbClr val="6600CC"/>
        </a:hlink>
        <a:folHlink>
          <a:srgbClr val="3399FF"/>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2130</TotalTime>
  <Words>2253</Words>
  <Application>Microsoft Office PowerPoint</Application>
  <PresentationFormat>On-screen Show (4:3)</PresentationFormat>
  <Paragraphs>362</Paragraphs>
  <Slides>32</Slides>
  <Notes>22</Notes>
  <HiddenSlides>0</HiddenSlides>
  <MMClips>7</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32</vt:i4>
      </vt:variant>
    </vt:vector>
  </HeadingPairs>
  <TitlesOfParts>
    <vt:vector size="42" baseType="lpstr">
      <vt:lpstr>Arial</vt:lpstr>
      <vt:lpstr>TheSans B5 Plain</vt:lpstr>
      <vt:lpstr>Wingdings</vt:lpstr>
      <vt:lpstr>Calibri</vt:lpstr>
      <vt:lpstr>Wingdings 2</vt:lpstr>
      <vt:lpstr>Default Design</vt:lpstr>
      <vt:lpstr>Orbit</vt:lpstr>
      <vt:lpstr>1_Orbit</vt:lpstr>
      <vt:lpstr>1_Default Design</vt:lpstr>
      <vt:lpstr>19_Orbit</vt:lpstr>
      <vt:lpstr>Your Money and Banking </vt:lpstr>
      <vt:lpstr>Your Money and Banking  </vt:lpstr>
      <vt:lpstr>Slide 3</vt:lpstr>
      <vt:lpstr>Slide 4</vt:lpstr>
      <vt:lpstr>Estimated living costs 2012/2013  (based on a 52 week postgraduate term)</vt:lpstr>
      <vt:lpstr> International Student Calculator</vt:lpstr>
      <vt:lpstr>Slide 7</vt:lpstr>
      <vt:lpstr>Slide 8</vt:lpstr>
      <vt:lpstr>Slide 9</vt:lpstr>
      <vt:lpstr>Balancing your budget</vt:lpstr>
      <vt:lpstr>Slide 11</vt:lpstr>
      <vt:lpstr>Shopping Tips </vt:lpstr>
      <vt:lpstr>Slide 13</vt:lpstr>
      <vt:lpstr>Student Discounts</vt:lpstr>
      <vt:lpstr>Other Budgeting Tips</vt:lpstr>
      <vt:lpstr>Other Budgeting Tips</vt:lpstr>
      <vt:lpstr>Slide 17</vt:lpstr>
      <vt:lpstr>What is required to open a UK bank account</vt:lpstr>
      <vt:lpstr>Proof of your address</vt:lpstr>
      <vt:lpstr>Why you need a UK bank account</vt:lpstr>
      <vt:lpstr>Direct Debit</vt:lpstr>
      <vt:lpstr>Main banks near the Campus</vt:lpstr>
      <vt:lpstr>Things to consider</vt:lpstr>
      <vt:lpstr>Slide 24</vt:lpstr>
      <vt:lpstr>Banking Cards</vt:lpstr>
      <vt:lpstr>Slide 26</vt:lpstr>
      <vt:lpstr>Cash machines</vt:lpstr>
      <vt:lpstr>Top Tips</vt:lpstr>
      <vt:lpstr>Security Tips</vt:lpstr>
      <vt:lpstr>Useful websites</vt:lpstr>
      <vt:lpstr>Useful websites</vt:lpstr>
      <vt:lpstr>Slide 32</vt:lpstr>
    </vt:vector>
  </TitlesOfParts>
  <Company>University of Manchester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Finance at University</dc:title>
  <dc:creator>Mhttskgl</dc:creator>
  <cp:lastModifiedBy>mmnu9js7</cp:lastModifiedBy>
  <cp:revision>73</cp:revision>
  <dcterms:created xsi:type="dcterms:W3CDTF">2011-03-31T09:27:25Z</dcterms:created>
  <dcterms:modified xsi:type="dcterms:W3CDTF">2012-09-05T17:24:22Z</dcterms:modified>
</cp:coreProperties>
</file>