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F92F-6032-44E1-A125-FEE35F1FE38A}" type="datetimeFigureOut">
              <a:rPr lang="en-GB" smtClean="0"/>
              <a:pPr/>
              <a:t>18/06/2014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3260-CEE9-4027-829E-1659C26BBB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2757086"/>
      </p:ext>
    </p:extLst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F92F-6032-44E1-A125-FEE35F1FE38A}" type="datetimeFigureOut">
              <a:rPr lang="en-GB" smtClean="0"/>
              <a:pPr/>
              <a:t>18/06/2014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3260-CEE9-4027-829E-1659C26BBB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2112315"/>
      </p:ext>
    </p:extLst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F92F-6032-44E1-A125-FEE35F1FE38A}" type="datetimeFigureOut">
              <a:rPr lang="en-GB" smtClean="0"/>
              <a:pPr/>
              <a:t>18/06/2014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3260-CEE9-4027-829E-1659C26BBB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8734318"/>
      </p:ext>
    </p:extLst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F92F-6032-44E1-A125-FEE35F1FE38A}" type="datetimeFigureOut">
              <a:rPr lang="en-GB" smtClean="0"/>
              <a:pPr/>
              <a:t>18/06/2014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3260-CEE9-4027-829E-1659C26BBB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775628"/>
      </p:ext>
    </p:extLst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F92F-6032-44E1-A125-FEE35F1FE38A}" type="datetimeFigureOut">
              <a:rPr lang="en-GB" smtClean="0"/>
              <a:pPr/>
              <a:t>18/06/2014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3260-CEE9-4027-829E-1659C26BBB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5366311"/>
      </p:ext>
    </p:extLst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F92F-6032-44E1-A125-FEE35F1FE38A}" type="datetimeFigureOut">
              <a:rPr lang="en-GB" smtClean="0"/>
              <a:pPr/>
              <a:t>18/06/2014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3260-CEE9-4027-829E-1659C26BBB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4706899"/>
      </p:ext>
    </p:extLst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F92F-6032-44E1-A125-FEE35F1FE38A}" type="datetimeFigureOut">
              <a:rPr lang="en-GB" smtClean="0"/>
              <a:pPr/>
              <a:t>18/06/2014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3260-CEE9-4027-829E-1659C26BBB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1232199"/>
      </p:ext>
    </p:extLst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F92F-6032-44E1-A125-FEE35F1FE38A}" type="datetimeFigureOut">
              <a:rPr lang="en-GB" smtClean="0"/>
              <a:pPr/>
              <a:t>18/06/2014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3260-CEE9-4027-829E-1659C26BBB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7011338"/>
      </p:ext>
    </p:extLst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F92F-6032-44E1-A125-FEE35F1FE38A}" type="datetimeFigureOut">
              <a:rPr lang="en-GB" smtClean="0"/>
              <a:pPr/>
              <a:t>18/06/2014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3260-CEE9-4027-829E-1659C26BBB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59370257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F92F-6032-44E1-A125-FEE35F1FE38A}" type="datetimeFigureOut">
              <a:rPr lang="en-GB" smtClean="0"/>
              <a:pPr/>
              <a:t>18/06/2014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3260-CEE9-4027-829E-1659C26BBB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5767302"/>
      </p:ext>
    </p:extLst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5F92F-6032-44E1-A125-FEE35F1FE38A}" type="datetimeFigureOut">
              <a:rPr lang="en-GB" smtClean="0"/>
              <a:pPr/>
              <a:t>18/06/2014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003260-CEE9-4027-829E-1659C26BBB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4125592"/>
      </p:ext>
    </p:extLst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5F92F-6032-44E1-A125-FEE35F1FE38A}" type="datetimeFigureOut">
              <a:rPr lang="en-GB" smtClean="0"/>
              <a:pPr/>
              <a:t>18/06/2014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003260-CEE9-4027-829E-1659C26BBBE8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77293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1556792"/>
            <a:ext cx="7772400" cy="1470025"/>
          </a:xfrm>
        </p:spPr>
        <p:txBody>
          <a:bodyPr>
            <a:normAutofit/>
          </a:bodyPr>
          <a:lstStyle/>
          <a:p>
            <a:r>
              <a:rPr lang="en-GB" alt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MANCHESTER</a:t>
            </a:r>
            <a:br>
              <a:rPr lang="en-GB" alt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Global University in a Globalising City-region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03648" y="3717032"/>
            <a:ext cx="6400800" cy="1752600"/>
          </a:xfrm>
        </p:spPr>
        <p:txBody>
          <a:bodyPr>
            <a:normAutofit/>
          </a:bodyPr>
          <a:lstStyle/>
          <a:p>
            <a:r>
              <a:rPr lang="en-GB" altLang="en-US" sz="18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ROD COOMBS</a:t>
            </a:r>
          </a:p>
          <a:p>
            <a:endParaRPr lang="en-GB" altLang="en-US" sz="1800" dirty="0" smtClean="0">
              <a:solidFill>
                <a:schemeClr val="tx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r>
              <a:rPr lang="en-GB" altLang="en-US" sz="18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DEPUTY PRESIDENT AND DEPUTY VICE CHANCELLOR</a:t>
            </a:r>
          </a:p>
          <a:p>
            <a:r>
              <a:rPr lang="en-GB" altLang="en-US" sz="18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UNIVERSITY OF MANCHESTER</a:t>
            </a:r>
            <a:endParaRPr lang="en-US" altLang="en-US" sz="1800" dirty="0" smtClean="0">
              <a:solidFill>
                <a:schemeClr val="tx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endParaRPr lang="en-GB" sz="18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266700"/>
            <a:ext cx="1728788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7588704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Aerial with Keyline V2.JP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27100" y="0"/>
            <a:ext cx="10515600" cy="701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266700"/>
            <a:ext cx="1728788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3693318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250"/>
            <a:ext cx="8229600" cy="1143000"/>
          </a:xfrm>
        </p:spPr>
        <p:txBody>
          <a:bodyPr>
            <a:normAutofit/>
          </a:bodyPr>
          <a:lstStyle/>
          <a:p>
            <a:r>
              <a:rPr lang="en-GB" alt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Corridor Investments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GB" altLang="en-US" sz="18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Half way through a 10 year, £3 billion development</a:t>
            </a:r>
          </a:p>
          <a:p>
            <a:r>
              <a:rPr lang="en-GB" altLang="en-US" sz="18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Over the next five years the investments include; </a:t>
            </a:r>
          </a:p>
          <a:p>
            <a:r>
              <a:rPr lang="en-GB" altLang="en-US" sz="18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 University of Manchester Estates </a:t>
            </a:r>
            <a:r>
              <a:rPr lang="en-GB" altLang="en-US" sz="1800" dirty="0" err="1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Masterplan</a:t>
            </a:r>
            <a:r>
              <a:rPr lang="en-GB" altLang="en-US" sz="18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phase 1 (2012-2018) = £700 million will include the new Manchester Engineering Campus Development, School of Law and Manchester Business School, </a:t>
            </a:r>
          </a:p>
          <a:p>
            <a:r>
              <a:rPr lang="en-GB" altLang="en-US" sz="18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Manchester Metropolitan University £160 million, including </a:t>
            </a:r>
            <a:r>
              <a:rPr lang="en-GB" altLang="en-US" sz="1800" dirty="0" err="1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Birley</a:t>
            </a:r>
            <a:r>
              <a:rPr lang="en-GB" altLang="en-US" sz="18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Fields campus,  </a:t>
            </a:r>
          </a:p>
          <a:p>
            <a:r>
              <a:rPr lang="en-GB" altLang="en-US" sz="18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Central Manchester University Hospitals NHS Foundation Trust = £50 million in planned investments for Central Manchester site</a:t>
            </a:r>
          </a:p>
          <a:p>
            <a:r>
              <a:rPr lang="en-GB" altLang="en-US" sz="18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Manchester Science Park expansion = £50 million </a:t>
            </a:r>
          </a:p>
          <a:p>
            <a:r>
              <a:rPr lang="en-GB" altLang="en-US" sz="18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2014 Central Library = £48 million (opening 2014)</a:t>
            </a:r>
          </a:p>
          <a:p>
            <a:r>
              <a:rPr lang="en-GB" altLang="en-US" sz="1800" dirty="0" err="1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Citylabs</a:t>
            </a:r>
            <a:r>
              <a:rPr lang="en-GB" altLang="en-US" sz="18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= £28.5 million (opening 2014)</a:t>
            </a:r>
          </a:p>
          <a:p>
            <a:r>
              <a:rPr lang="en-GB" altLang="en-US" sz="18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Creation of HOME Cultural Facility = £25 million (opening Spring 2015)</a:t>
            </a:r>
          </a:p>
          <a:p>
            <a:r>
              <a:rPr lang="en-GB" altLang="en-US" sz="18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Cross City Bus (part of a £54 million overall scheme within Greater Manchester of which Oxford Road is one component)</a:t>
            </a:r>
          </a:p>
          <a:p>
            <a:endParaRPr lang="en-GB" sz="14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266700"/>
            <a:ext cx="1728788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155436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657225"/>
            <a:ext cx="8229600" cy="1143000"/>
          </a:xfrm>
        </p:spPr>
        <p:txBody>
          <a:bodyPr>
            <a:normAutofit/>
          </a:bodyPr>
          <a:lstStyle/>
          <a:p>
            <a:r>
              <a:rPr lang="en-GB" alt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Tools of Partnership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16832"/>
            <a:ext cx="8229600" cy="4525963"/>
          </a:xfrm>
        </p:spPr>
        <p:txBody>
          <a:bodyPr/>
          <a:lstStyle/>
          <a:p>
            <a:pPr>
              <a:defRPr/>
            </a:pPr>
            <a:r>
              <a:rPr lang="en-US" altLang="en-US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City Region Governance</a:t>
            </a:r>
          </a:p>
          <a:p>
            <a:pPr lvl="1">
              <a:defRPr/>
            </a:pPr>
            <a:r>
              <a:rPr lang="en-US" altLang="en-US" sz="1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University Membership of LEP</a:t>
            </a:r>
          </a:p>
          <a:p>
            <a:pPr lvl="1">
              <a:defRPr/>
            </a:pPr>
            <a:r>
              <a:rPr lang="en-US" altLang="en-US" sz="1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Membership of City Region bodies</a:t>
            </a:r>
          </a:p>
          <a:p>
            <a:pPr lvl="1">
              <a:defRPr/>
            </a:pPr>
            <a:r>
              <a:rPr lang="en-US" altLang="en-US" sz="1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Informal University/ City Region Partnership Steering Board</a:t>
            </a:r>
          </a:p>
          <a:p>
            <a:pPr>
              <a:defRPr/>
            </a:pPr>
            <a:r>
              <a:rPr lang="en-US" altLang="en-US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City and University shareholders  in Manchester Science Park (now owns </a:t>
            </a:r>
            <a:r>
              <a:rPr lang="en-US" altLang="en-US" sz="20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Alderley</a:t>
            </a:r>
            <a:r>
              <a:rPr lang="en-US" altLang="en-US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Park) </a:t>
            </a:r>
          </a:p>
          <a:p>
            <a:pPr>
              <a:defRPr/>
            </a:pPr>
            <a:r>
              <a:rPr lang="en-US" altLang="en-US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Collaboration on International and inward investment groups and initiatives- </a:t>
            </a:r>
            <a:r>
              <a:rPr lang="en-US" altLang="en-US" sz="20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eg</a:t>
            </a:r>
            <a:r>
              <a:rPr lang="en-US" altLang="en-US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China</a:t>
            </a:r>
          </a:p>
          <a:p>
            <a:pPr>
              <a:defRPr/>
            </a:pPr>
            <a:r>
              <a:rPr lang="en-US" altLang="en-US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Collaboration on Cultural Strategy for the City</a:t>
            </a:r>
          </a:p>
          <a:p>
            <a:pPr>
              <a:defRPr/>
            </a:pPr>
            <a:r>
              <a:rPr lang="en-US" altLang="en-US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Engagement of University in wider Manchester community:</a:t>
            </a:r>
          </a:p>
          <a:p>
            <a:pPr lvl="2">
              <a:defRPr/>
            </a:pPr>
            <a:r>
              <a:rPr lang="en-US" altLang="en-US" sz="1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Employment and Skills initiatives</a:t>
            </a:r>
          </a:p>
          <a:p>
            <a:pPr lvl="2">
              <a:defRPr/>
            </a:pPr>
            <a:r>
              <a:rPr lang="en-US" altLang="en-US" sz="16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Working with Schools</a:t>
            </a:r>
            <a:endParaRPr lang="en-US" altLang="en-US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defRPr/>
            </a:pPr>
            <a:endParaRPr lang="en-US" altLang="en-US" dirty="0"/>
          </a:p>
          <a:p>
            <a:endParaRPr lang="en-GB" dirty="0"/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8" y="266700"/>
            <a:ext cx="1728788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2147474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Big Picture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Manchester is the only city-region capable of becoming a complementary UK economic driver to the London complex</a:t>
            </a:r>
          </a:p>
          <a:p>
            <a:r>
              <a:rPr lang="en-GB" dirty="0" smtClean="0"/>
              <a:t>The University is a key part of that strategy</a:t>
            </a:r>
          </a:p>
          <a:p>
            <a:r>
              <a:rPr lang="en-GB" dirty="0" smtClean="0"/>
              <a:t>Creates alignment of interests between us</a:t>
            </a:r>
          </a:p>
          <a:p>
            <a:r>
              <a:rPr lang="en-GB" dirty="0" smtClean="0"/>
              <a:t>National policy now recognises this is positive for UK</a:t>
            </a:r>
          </a:p>
          <a:p>
            <a:r>
              <a:rPr lang="en-GB" dirty="0" smtClean="0"/>
              <a:t>Many future opportunities</a:t>
            </a:r>
            <a:endParaRPr lang="en-GB" dirty="0"/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6388" y="266700"/>
            <a:ext cx="1728788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1124744"/>
            <a:ext cx="8229600" cy="1143000"/>
          </a:xfrm>
        </p:spPr>
        <p:txBody>
          <a:bodyPr>
            <a:normAutofit/>
          </a:bodyPr>
          <a:lstStyle/>
          <a:p>
            <a:r>
              <a:rPr lang="en-GB" alt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University of Manchester: a ‘Civic-Global’ Institution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420888"/>
            <a:ext cx="8229600" cy="4525963"/>
          </a:xfrm>
        </p:spPr>
        <p:txBody>
          <a:bodyPr>
            <a:normAutofit/>
          </a:bodyPr>
          <a:lstStyle/>
          <a:p>
            <a:r>
              <a:rPr lang="en-GB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Victoria University of Manchester and UMIST were formed as “civic institutions” in the nineteenth century</a:t>
            </a:r>
          </a:p>
          <a:p>
            <a:r>
              <a:rPr lang="en-GB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Deep roots in the industrial and philanthropic underpinnings of Manchester’s civic pride</a:t>
            </a:r>
          </a:p>
          <a:p>
            <a:r>
              <a:rPr lang="en-GB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But - disconnect with civic hinterland occurred in 1980s and 1990s</a:t>
            </a:r>
          </a:p>
          <a:p>
            <a:r>
              <a:rPr lang="en-GB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Resurrected sense of civic engagement coincided with creation of the new University following the dual dissolution of VUM and UMIST in 2004</a:t>
            </a:r>
          </a:p>
          <a:p>
            <a:r>
              <a:rPr lang="en-GB" altLang="en-US" sz="18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[Pre-cursor Focussing role of Commonwealth games in 2002]</a:t>
            </a:r>
          </a:p>
          <a:p>
            <a:pPr>
              <a:buNone/>
            </a:pPr>
            <a:endParaRPr lang="en-GB" dirty="0"/>
          </a:p>
        </p:txBody>
      </p:sp>
      <p:pic>
        <p:nvPicPr>
          <p:cNvPr id="5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266700"/>
            <a:ext cx="1728788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597486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80728"/>
            <a:ext cx="8229600" cy="1143000"/>
          </a:xfrm>
        </p:spPr>
        <p:txBody>
          <a:bodyPr>
            <a:normAutofit/>
          </a:bodyPr>
          <a:lstStyle/>
          <a:p>
            <a:r>
              <a:rPr lang="en-GB" alt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Rationale for the Merger of VUM and UMIST: </a:t>
            </a:r>
            <a:r>
              <a:rPr lang="en-GB" alt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/>
            </a:r>
            <a:br>
              <a:rPr lang="en-GB" alt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the city region dimension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281339"/>
          </a:xfrm>
        </p:spPr>
        <p:txBody>
          <a:bodyPr>
            <a:normAutofit/>
          </a:bodyPr>
          <a:lstStyle/>
          <a:p>
            <a:r>
              <a:rPr lang="en-GB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Two research-intensive Universities immediately adjacent to each other</a:t>
            </a:r>
          </a:p>
          <a:p>
            <a:r>
              <a:rPr lang="en-GB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Neither quite strong enough to break away from the pack</a:t>
            </a:r>
          </a:p>
          <a:p>
            <a:r>
              <a:rPr lang="en-GB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Combined strength gave ability to position Manchester to mount a long term challenge to unique supremacy of golden triangle</a:t>
            </a:r>
          </a:p>
          <a:p>
            <a:r>
              <a:rPr lang="en-GB" altLang="en-US" sz="2000" i="1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At the time, the narrative of ‘rebalancing’ and of a ‘duo-pole UK economy’  was being developed in the North – now it is becoming more widely received wisdom</a:t>
            </a:r>
          </a:p>
          <a:p>
            <a:r>
              <a:rPr lang="en-GB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Manchester as a city was on an upward trajectory and saw the synergies with the ambition of the University</a:t>
            </a:r>
          </a:p>
          <a:p>
            <a:r>
              <a:rPr lang="en-GB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City, Region, and national support for the merger</a:t>
            </a:r>
          </a:p>
          <a:p>
            <a:r>
              <a:rPr lang="en-GB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Unique alignment of national, regional, civic, and educational logics.</a:t>
            </a:r>
          </a:p>
          <a:p>
            <a:endParaRPr lang="en-GB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266700"/>
            <a:ext cx="1728788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2349293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rmAutofit/>
          </a:bodyPr>
          <a:lstStyle/>
          <a:p>
            <a:r>
              <a:rPr lang="en-GB" alt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Mutual Relationship- 2004 to 2014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525963"/>
          </a:xfrm>
        </p:spPr>
        <p:txBody>
          <a:bodyPr>
            <a:normAutofit fontScale="92500"/>
          </a:bodyPr>
          <a:lstStyle/>
          <a:p>
            <a:pPr>
              <a:defRPr/>
            </a:pPr>
            <a:r>
              <a:rPr lang="en-GB" altLang="en-US" sz="2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 emergence of the city region as a </a:t>
            </a:r>
            <a:r>
              <a:rPr lang="en-GB" altLang="en-US" sz="2200" b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Combined Authority </a:t>
            </a:r>
            <a:r>
              <a:rPr lang="en-GB" altLang="en-US" sz="2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– pooling sovereignty, demanding more autonomy, reforming services and delivery</a:t>
            </a:r>
          </a:p>
          <a:p>
            <a:pPr>
              <a:defRPr/>
            </a:pPr>
            <a:r>
              <a:rPr lang="en-GB" altLang="en-US" sz="2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Developing a stronger strategic narrative, with knowledge-intensive industry and service activity at the heart of the economy</a:t>
            </a:r>
          </a:p>
          <a:p>
            <a:pPr>
              <a:defRPr/>
            </a:pPr>
            <a:r>
              <a:rPr lang="en-GB" altLang="en-US" sz="2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 University grows its global connections; trebling overseas students and income – </a:t>
            </a:r>
            <a:r>
              <a:rPr lang="en-GB" altLang="en-US" sz="2600" b="1" i="1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and recognises the attractor power of the city and its brand</a:t>
            </a:r>
            <a:endParaRPr lang="en-GB" altLang="en-US" sz="2200" b="1" i="1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defRPr/>
            </a:pPr>
            <a:r>
              <a:rPr lang="en-GB" altLang="en-US" sz="2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Growing collaboration on winning ‘bidding’ opportunities for the city</a:t>
            </a:r>
          </a:p>
          <a:p>
            <a:pPr>
              <a:defRPr/>
            </a:pPr>
            <a:r>
              <a:rPr lang="en-GB" altLang="en-US" sz="2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 global University in the ‘original modern’ city….</a:t>
            </a:r>
          </a:p>
          <a:p>
            <a:pPr>
              <a:defRPr/>
            </a:pPr>
            <a:r>
              <a:rPr lang="en-GB" altLang="en-US" sz="2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2012 – </a:t>
            </a:r>
            <a:r>
              <a:rPr lang="en-GB" altLang="en-US" sz="2200" dirty="0" err="1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Graphene</a:t>
            </a:r>
            <a:r>
              <a:rPr lang="en-GB" altLang="en-US" sz="2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Nobel Prize encapsulates the narrative</a:t>
            </a:r>
          </a:p>
          <a:p>
            <a:pPr>
              <a:buNone/>
              <a:defRPr/>
            </a:pPr>
            <a:r>
              <a:rPr lang="en-GB" altLang="en-US" sz="22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	</a:t>
            </a:r>
          </a:p>
          <a:p>
            <a:endParaRPr lang="en-GB" dirty="0"/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266700"/>
            <a:ext cx="1728788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74691886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124744"/>
            <a:ext cx="8229600" cy="1143000"/>
          </a:xfrm>
        </p:spPr>
        <p:txBody>
          <a:bodyPr>
            <a:normAutofit/>
          </a:bodyPr>
          <a:lstStyle/>
          <a:p>
            <a:r>
              <a:rPr lang="en-GB" altLang="en-US" sz="3200" dirty="0" smtClean="0">
                <a:solidFill>
                  <a:schemeClr val="tx1"/>
                </a:solidFill>
              </a:rPr>
              <a:t>Our Importance to the City: 1</a:t>
            </a:r>
            <a:r>
              <a:rPr lang="en-GB" altLang="en-US" sz="2400" dirty="0" smtClean="0">
                <a:solidFill>
                  <a:schemeClr val="tx1"/>
                </a:solidFill>
              </a:rPr>
              <a:t/>
            </a:r>
            <a:br>
              <a:rPr lang="en-GB" altLang="en-US" sz="2400" dirty="0" smtClean="0">
                <a:solidFill>
                  <a:schemeClr val="tx1"/>
                </a:solidFill>
              </a:rPr>
            </a:br>
            <a:r>
              <a:rPr lang="en-GB" altLang="en-US" sz="2400" dirty="0" smtClean="0">
                <a:solidFill>
                  <a:schemeClr val="tx1"/>
                </a:solidFill>
              </a:rPr>
              <a:t>The </a:t>
            </a:r>
            <a:r>
              <a:rPr lang="en-GB" alt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 of Manchester: an Economic Engine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564904"/>
            <a:ext cx="8229600" cy="4525963"/>
          </a:xfrm>
        </p:spPr>
        <p:txBody>
          <a:bodyPr/>
          <a:lstStyle/>
          <a:p>
            <a:pPr lvl="1"/>
            <a:r>
              <a:rPr lang="en-GB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41st ranking Jiao Tong index 2013</a:t>
            </a:r>
          </a:p>
          <a:p>
            <a:pPr lvl="1"/>
            <a:r>
              <a:rPr lang="en-GB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40,000 students-of which 12000 post graduate</a:t>
            </a:r>
          </a:p>
          <a:p>
            <a:pPr lvl="1"/>
            <a:r>
              <a:rPr lang="en-GB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10,000+ staff</a:t>
            </a:r>
          </a:p>
          <a:p>
            <a:pPr lvl="1"/>
            <a:r>
              <a:rPr lang="en-GB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£800m annual budget- more than Manchester City FC, Manchester Airport, and Manchester United FC combined</a:t>
            </a:r>
          </a:p>
          <a:p>
            <a:pPr lvl="1"/>
            <a:r>
              <a:rPr lang="en-GB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4</a:t>
            </a:r>
            <a:r>
              <a:rPr lang="en-GB" altLang="en-US" sz="2000" baseline="30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</a:t>
            </a:r>
            <a:r>
              <a:rPr lang="en-GB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highest earning UK University</a:t>
            </a:r>
          </a:p>
          <a:p>
            <a:pPr lvl="1"/>
            <a:r>
              <a:rPr lang="en-GB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 significant real estate  with a new £1bn </a:t>
            </a:r>
            <a:r>
              <a:rPr lang="en-GB" altLang="en-US" sz="2000" dirty="0" err="1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masterplan</a:t>
            </a:r>
            <a:r>
              <a:rPr lang="en-GB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signed off</a:t>
            </a:r>
          </a:p>
          <a:p>
            <a:pPr lvl="1"/>
            <a:r>
              <a:rPr lang="en-GB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£1.15bn contribution to GDP in 2011/12</a:t>
            </a:r>
          </a:p>
          <a:p>
            <a:endParaRPr lang="en-GB" dirty="0"/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266700"/>
            <a:ext cx="1728788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1043608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980728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altLang="en-US" sz="3100" dirty="0" smtClean="0">
                <a:solidFill>
                  <a:schemeClr val="tx1"/>
                </a:solidFill>
              </a:rPr>
              <a:t>Our Importance to the city: 2</a:t>
            </a:r>
            <a:r>
              <a:rPr lang="en-GB" altLang="en-US" sz="2400" dirty="0" smtClean="0">
                <a:solidFill>
                  <a:schemeClr val="tx1"/>
                </a:solidFill>
              </a:rPr>
              <a:t/>
            </a:r>
            <a:br>
              <a:rPr lang="en-GB" altLang="en-US" sz="2400" dirty="0" smtClean="0">
                <a:solidFill>
                  <a:schemeClr val="tx1"/>
                </a:solidFill>
              </a:rPr>
            </a:br>
            <a:r>
              <a:rPr lang="en-GB" altLang="en-US" sz="2400" dirty="0" smtClean="0">
                <a:solidFill>
                  <a:schemeClr val="tx1"/>
                </a:solidFill>
              </a:rPr>
              <a:t>The </a:t>
            </a:r>
            <a:r>
              <a:rPr lang="en-GB" alt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 of Manchester: an International Institution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299" y="2315701"/>
            <a:ext cx="8229600" cy="4525963"/>
          </a:xfrm>
        </p:spPr>
        <p:txBody>
          <a:bodyPr/>
          <a:lstStyle/>
          <a:p>
            <a:pPr lvl="1">
              <a:defRPr/>
            </a:pPr>
            <a:r>
              <a:rPr lang="en-GB" altLang="en-US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The most globally connected institution in Greater Manchester</a:t>
            </a:r>
          </a:p>
          <a:p>
            <a:pPr lvl="1">
              <a:defRPr/>
            </a:pPr>
            <a:r>
              <a:rPr lang="en-GB" altLang="en-US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10,000 non EU students</a:t>
            </a:r>
          </a:p>
          <a:p>
            <a:pPr lvl="1">
              <a:defRPr/>
            </a:pPr>
            <a:r>
              <a:rPr lang="en-GB" altLang="en-US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University export earnings of £180M</a:t>
            </a:r>
          </a:p>
          <a:p>
            <a:pPr lvl="1">
              <a:defRPr/>
            </a:pPr>
            <a:r>
              <a:rPr lang="en-GB" altLang="en-US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£100m off-campus expenditure of students</a:t>
            </a:r>
          </a:p>
          <a:p>
            <a:pPr lvl="1">
              <a:defRPr/>
            </a:pPr>
            <a:r>
              <a:rPr lang="en-GB" altLang="en-US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24% of revenue comes from </a:t>
            </a:r>
            <a:r>
              <a:rPr lang="en-GB" altLang="en-US" sz="2000" dirty="0" smtClean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international sources</a:t>
            </a:r>
            <a:endParaRPr lang="en-GB" altLang="en-US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defRPr/>
            </a:pPr>
            <a:r>
              <a:rPr lang="en-GB" altLang="en-US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25% of academic staff born outside UK</a:t>
            </a:r>
          </a:p>
          <a:p>
            <a:pPr lvl="1">
              <a:defRPr/>
            </a:pPr>
            <a:r>
              <a:rPr lang="en-GB" altLang="en-US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Strategic research partnerships with many global companies</a:t>
            </a:r>
          </a:p>
          <a:p>
            <a:pPr lvl="1">
              <a:defRPr/>
            </a:pPr>
            <a:r>
              <a:rPr lang="en-GB" altLang="en-US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Major driver of traffic through Manchester Airport</a:t>
            </a:r>
          </a:p>
          <a:p>
            <a:pPr lvl="1">
              <a:defRPr/>
            </a:pPr>
            <a:r>
              <a:rPr lang="en-GB" altLang="en-US" sz="2000" dirty="0"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Major contributor to global Manchester brand </a:t>
            </a:r>
          </a:p>
          <a:p>
            <a:endParaRPr lang="en-GB" dirty="0"/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266700"/>
            <a:ext cx="1728788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8463204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908720"/>
            <a:ext cx="8229600" cy="1143000"/>
          </a:xfrm>
        </p:spPr>
        <p:txBody>
          <a:bodyPr>
            <a:normAutofit/>
          </a:bodyPr>
          <a:lstStyle/>
          <a:p>
            <a:r>
              <a:rPr lang="en-GB" altLang="en-US" sz="24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University of Manchester: a Place-Maker</a:t>
            </a:r>
            <a:endParaRPr lang="en-GB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1988840"/>
            <a:ext cx="8229600" cy="4525963"/>
          </a:xfrm>
        </p:spPr>
        <p:txBody>
          <a:bodyPr>
            <a:normAutofit/>
          </a:bodyPr>
          <a:lstStyle/>
          <a:p>
            <a:r>
              <a:rPr lang="en-GB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A defining part of the economic offer of the City Region</a:t>
            </a:r>
          </a:p>
          <a:p>
            <a:r>
              <a:rPr lang="en-GB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University estate  - quality buildings in a quality landscape</a:t>
            </a:r>
          </a:p>
          <a:p>
            <a:r>
              <a:rPr lang="en-GB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Cultural contribution</a:t>
            </a:r>
          </a:p>
          <a:p>
            <a:pPr lvl="1"/>
            <a:r>
              <a:rPr lang="en-GB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Whitworth Art Gallery</a:t>
            </a:r>
          </a:p>
          <a:p>
            <a:pPr lvl="1"/>
            <a:r>
              <a:rPr lang="en-GB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Manchester Museum</a:t>
            </a:r>
          </a:p>
          <a:p>
            <a:pPr lvl="1"/>
            <a:r>
              <a:rPr lang="en-GB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John </a:t>
            </a:r>
            <a:r>
              <a:rPr lang="en-GB" altLang="en-US" sz="2000" dirty="0" err="1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Rylands</a:t>
            </a:r>
            <a:r>
              <a:rPr lang="en-GB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University Library</a:t>
            </a:r>
          </a:p>
          <a:p>
            <a:pPr lvl="1"/>
            <a:r>
              <a:rPr lang="en-GB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Contact Theatre</a:t>
            </a:r>
          </a:p>
          <a:p>
            <a:pPr lvl="1"/>
            <a:r>
              <a:rPr lang="en-GB" altLang="en-US" sz="2000" dirty="0" err="1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Jodrell</a:t>
            </a:r>
            <a:r>
              <a:rPr lang="en-GB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Bank</a:t>
            </a:r>
          </a:p>
          <a:p>
            <a:r>
              <a:rPr lang="en-GB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Enterprise</a:t>
            </a:r>
          </a:p>
          <a:p>
            <a:pPr lvl="1"/>
            <a:r>
              <a:rPr lang="en-GB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Role of UMI3 – spin outs , venture capital, collaborations</a:t>
            </a:r>
          </a:p>
          <a:p>
            <a:r>
              <a:rPr lang="en-GB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Oxford Road Corridor–extending the CBD southwards </a:t>
            </a:r>
          </a:p>
          <a:p>
            <a:endParaRPr lang="en-GB" sz="2000" dirty="0"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266700"/>
            <a:ext cx="1728788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4219217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476250"/>
            <a:ext cx="8229600" cy="1143000"/>
          </a:xfrm>
        </p:spPr>
        <p:txBody>
          <a:bodyPr/>
          <a:lstStyle/>
          <a:p>
            <a:r>
              <a:rPr lang="en-GB" altLang="en-US" dirty="0" smtClean="0"/>
              <a:t> </a:t>
            </a:r>
            <a:r>
              <a:rPr lang="en-GB" altLang="en-US" sz="28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Corridor Manchester</a:t>
            </a:r>
            <a:endParaRPr lang="en-GB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916832"/>
            <a:ext cx="8229600" cy="452596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en-GB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Funding stakeholders</a:t>
            </a:r>
          </a:p>
          <a:p>
            <a:pPr lvl="1">
              <a:lnSpc>
                <a:spcPct val="90000"/>
              </a:lnSpc>
            </a:pPr>
            <a:r>
              <a:rPr lang="en-GB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University of Manchester</a:t>
            </a:r>
          </a:p>
          <a:p>
            <a:pPr lvl="1">
              <a:lnSpc>
                <a:spcPct val="90000"/>
              </a:lnSpc>
            </a:pPr>
            <a:r>
              <a:rPr lang="en-GB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MMU</a:t>
            </a:r>
          </a:p>
          <a:p>
            <a:pPr lvl="1">
              <a:lnSpc>
                <a:spcPct val="90000"/>
              </a:lnSpc>
            </a:pPr>
            <a:r>
              <a:rPr lang="en-GB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Manchester City Council</a:t>
            </a:r>
          </a:p>
          <a:p>
            <a:pPr lvl="1">
              <a:lnSpc>
                <a:spcPct val="90000"/>
              </a:lnSpc>
            </a:pPr>
            <a:r>
              <a:rPr lang="en-GB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Hospital Trust</a:t>
            </a:r>
          </a:p>
          <a:p>
            <a:pPr lvl="1">
              <a:lnSpc>
                <a:spcPct val="90000"/>
              </a:lnSpc>
            </a:pPr>
            <a:r>
              <a:rPr lang="en-GB" altLang="en-US" sz="2000" dirty="0" err="1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Bruntwood</a:t>
            </a:r>
            <a:r>
              <a:rPr lang="en-GB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/ </a:t>
            </a:r>
            <a:r>
              <a:rPr lang="en-GB" altLang="en-US" sz="2000" dirty="0" err="1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msp</a:t>
            </a:r>
            <a:endParaRPr lang="en-GB" altLang="en-US" sz="2000" dirty="0" smtClean="0">
              <a:solidFill>
                <a:schemeClr val="tx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lnSpc>
                <a:spcPct val="90000"/>
              </a:lnSpc>
            </a:pPr>
            <a:r>
              <a:rPr lang="en-GB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Background</a:t>
            </a:r>
          </a:p>
          <a:p>
            <a:pPr lvl="1"/>
            <a:r>
              <a:rPr lang="en-GB" altLang="en-US" sz="2000" b="1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55,000 p</a:t>
            </a:r>
            <a:r>
              <a:rPr lang="en-GB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eople work on the Corridor, which is 18% of the City’s workforce.</a:t>
            </a:r>
          </a:p>
          <a:p>
            <a:pPr lvl="1"/>
            <a:r>
              <a:rPr lang="en-GB" altLang="en-US" sz="2000" b="1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80,000 </a:t>
            </a:r>
            <a:r>
              <a:rPr lang="en-GB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students study on the Corridor.</a:t>
            </a:r>
          </a:p>
          <a:p>
            <a:pPr lvl="1"/>
            <a:r>
              <a:rPr lang="en-GB" altLang="en-US" sz="2000" b="1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43% </a:t>
            </a:r>
            <a:r>
              <a:rPr lang="en-GB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of the activity is in knowledge-intensive sectors, which is much higher than national (22%) and regional (21%) averages.</a:t>
            </a:r>
          </a:p>
          <a:p>
            <a:pPr lvl="1"/>
            <a:r>
              <a:rPr lang="en-GB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generates </a:t>
            </a:r>
            <a:r>
              <a:rPr lang="en-GB" altLang="en-US" sz="2000" b="1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£2.8bn</a:t>
            </a:r>
            <a:r>
              <a:rPr lang="en-GB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which is 22% of the City’s GVA. </a:t>
            </a:r>
          </a:p>
          <a:p>
            <a:pPr>
              <a:buNone/>
            </a:pPr>
            <a:r>
              <a:rPr lang="en-GB" altLang="en-US" sz="2000" dirty="0" smtClean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</a:p>
          <a:p>
            <a:endParaRPr lang="en-GB" dirty="0"/>
          </a:p>
        </p:txBody>
      </p:sp>
      <p:pic>
        <p:nvPicPr>
          <p:cNvPr id="4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266700"/>
            <a:ext cx="1728788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96702740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000" y="266700"/>
            <a:ext cx="1728788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Content Placeholder 5" descr="Picture1.jpg"/>
          <p:cNvPicPr>
            <a:picLocks noGrp="1" noChangeAspect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268538" y="711200"/>
            <a:ext cx="4248150" cy="6007100"/>
          </a:xfrm>
        </p:spPr>
      </p:pic>
    </p:spTree>
    <p:extLst>
      <p:ext uri="{BB962C8B-B14F-4D97-AF65-F5344CB8AC3E}">
        <p14:creationId xmlns:p14="http://schemas.microsoft.com/office/powerpoint/2010/main" val="374399558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725</Words>
  <Application>Microsoft Office PowerPoint</Application>
  <PresentationFormat>On-screen Show (4:3)</PresentationFormat>
  <Paragraphs>98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MANCHESTER A Global University in a Globalising City-region</vt:lpstr>
      <vt:lpstr>The University of Manchester: a ‘Civic-Global’ Institution</vt:lpstr>
      <vt:lpstr>The Rationale for the Merger of VUM and UMIST:  the city region dimension</vt:lpstr>
      <vt:lpstr>A Mutual Relationship- 2004 to 2014</vt:lpstr>
      <vt:lpstr>Our Importance to the City: 1 The University of Manchester: an Economic Engine</vt:lpstr>
      <vt:lpstr>Our Importance to the city: 2 The University of Manchester: an International Institution</vt:lpstr>
      <vt:lpstr>The University of Manchester: a Place-Maker</vt:lpstr>
      <vt:lpstr> Corridor Manchester</vt:lpstr>
      <vt:lpstr>PowerPoint Presentation</vt:lpstr>
      <vt:lpstr>PowerPoint Presentation</vt:lpstr>
      <vt:lpstr>Corridor Investments</vt:lpstr>
      <vt:lpstr>The Tools of Partnership</vt:lpstr>
      <vt:lpstr>Big Picture</vt:lpstr>
    </vt:vector>
  </TitlesOfParts>
  <Company>University of Manchester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MANCHESTER A Global University in a Globalising City-region</dc:title>
  <dc:creator>Louise Wood</dc:creator>
  <cp:lastModifiedBy>Helen Barton</cp:lastModifiedBy>
  <cp:revision>8</cp:revision>
  <dcterms:created xsi:type="dcterms:W3CDTF">2014-06-05T11:53:55Z</dcterms:created>
  <dcterms:modified xsi:type="dcterms:W3CDTF">2014-06-18T11:55:11Z</dcterms:modified>
</cp:coreProperties>
</file>