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57" r:id="rId3"/>
    <p:sldId id="258" r:id="rId4"/>
    <p:sldId id="289" r:id="rId5"/>
    <p:sldId id="341" r:id="rId6"/>
    <p:sldId id="342" r:id="rId7"/>
    <p:sldId id="343" r:id="rId8"/>
    <p:sldId id="272" r:id="rId9"/>
    <p:sldId id="317" r:id="rId10"/>
    <p:sldId id="316" r:id="rId11"/>
    <p:sldId id="329" r:id="rId12"/>
    <p:sldId id="318" r:id="rId13"/>
    <p:sldId id="319" r:id="rId14"/>
    <p:sldId id="327" r:id="rId15"/>
    <p:sldId id="330" r:id="rId16"/>
    <p:sldId id="294" r:id="rId17"/>
    <p:sldId id="286" r:id="rId18"/>
    <p:sldId id="320" r:id="rId19"/>
    <p:sldId id="321" r:id="rId20"/>
    <p:sldId id="335" r:id="rId21"/>
    <p:sldId id="267" r:id="rId22"/>
    <p:sldId id="307" r:id="rId23"/>
    <p:sldId id="336" r:id="rId24"/>
    <p:sldId id="338" r:id="rId25"/>
    <p:sldId id="339" r:id="rId26"/>
    <p:sldId id="340" r:id="rId27"/>
    <p:sldId id="309" r:id="rId28"/>
    <p:sldId id="322" r:id="rId29"/>
    <p:sldId id="323" r:id="rId30"/>
    <p:sldId id="325" r:id="rId31"/>
    <p:sldId id="326" r:id="rId32"/>
    <p:sldId id="328" r:id="rId33"/>
    <p:sldId id="313" r:id="rId34"/>
    <p:sldId id="312" r:id="rId35"/>
    <p:sldId id="332" r:id="rId36"/>
    <p:sldId id="334" r:id="rId37"/>
    <p:sldId id="333" r:id="rId38"/>
    <p:sldId id="331" r:id="rId39"/>
    <p:sldId id="337" r:id="rId40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75211" autoAdjust="0"/>
  </p:normalViewPr>
  <p:slideViewPr>
    <p:cSldViewPr>
      <p:cViewPr>
        <p:scale>
          <a:sx n="94" d="100"/>
          <a:sy n="94" d="100"/>
        </p:scale>
        <p:origin x="-456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alspr3\AppData\Local\Microsoft\Windows\Temporary%20Internet%20Files\Content.Outlook\768IIRJB\FSR%20Research%20income%20analysis%20by%20faculty%20May1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7.ds.man.ac.uk\vol7\Registrar%20&amp;%20Secretary\Will%20Spinks\Presentations\Images\FT_UG%20apps%20for%20year%20of%20entry%20PTD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AVP2012\ISG\int%20students%20v2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xorg.manchester.ac.uk/sites/DSE_Projects_Area/Jenny/NSSOverallSatisfaction_Timeseries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alspr3\AppData\Local\Microsoft\Windows\Temporary%20Internet%20Files\Content.Outlook\PPAV0K9P\overview%20graphs%20v1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7.ds.man.ac.uk\vol7\Registrar%20&amp;%20Secretary\Will%20Spinks\Presentations\Images\Cost%20of%20PSS%20as%20percentage%20of%20Uni%20Expenditure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export_050614_111156!$B$3</c:f>
              <c:strCache>
                <c:ptCount val="1"/>
                <c:pt idx="0">
                  <c:v>2010/11</c:v>
                </c:pt>
              </c:strCache>
            </c:strRef>
          </c:tx>
          <c:marker>
            <c:symbol val="none"/>
          </c:marker>
          <c:cat>
            <c:strRef>
              <c:f>export_050614_111156!$A$4:$A$15</c:f>
              <c:strCache>
                <c:ptCount val="12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</c:strCache>
            </c:strRef>
          </c:cat>
          <c:val>
            <c:numRef>
              <c:f>export_050614_111156!$B$4:$B$15</c:f>
              <c:numCache>
                <c:formatCode>"£"#,##0</c:formatCode>
                <c:ptCount val="12"/>
                <c:pt idx="0">
                  <c:v>15389159.800000001</c:v>
                </c:pt>
                <c:pt idx="1">
                  <c:v>25310775.359999999</c:v>
                </c:pt>
                <c:pt idx="2">
                  <c:v>35869213.030000001</c:v>
                </c:pt>
                <c:pt idx="3">
                  <c:v>49567991.960000001</c:v>
                </c:pt>
                <c:pt idx="4">
                  <c:v>60948006.670000002</c:v>
                </c:pt>
                <c:pt idx="5">
                  <c:v>73796740.609999999</c:v>
                </c:pt>
                <c:pt idx="6">
                  <c:v>101884267.75</c:v>
                </c:pt>
                <c:pt idx="7">
                  <c:v>121549907.38</c:v>
                </c:pt>
                <c:pt idx="8">
                  <c:v>132343662.97</c:v>
                </c:pt>
                <c:pt idx="9">
                  <c:v>150130037.16</c:v>
                </c:pt>
                <c:pt idx="10">
                  <c:v>161557405.86000001</c:v>
                </c:pt>
                <c:pt idx="11">
                  <c:v>192828449.22999999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export_050614_111156!$C$3</c:f>
              <c:strCache>
                <c:ptCount val="1"/>
                <c:pt idx="0">
                  <c:v>2011/12</c:v>
                </c:pt>
              </c:strCache>
            </c:strRef>
          </c:tx>
          <c:marker>
            <c:symbol val="none"/>
          </c:marker>
          <c:cat>
            <c:strRef>
              <c:f>export_050614_111156!$A$4:$A$15</c:f>
              <c:strCache>
                <c:ptCount val="12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</c:strCache>
            </c:strRef>
          </c:cat>
          <c:val>
            <c:numRef>
              <c:f>export_050614_111156!$C$4:$C$15</c:f>
              <c:numCache>
                <c:formatCode>"£"#,##0</c:formatCode>
                <c:ptCount val="12"/>
                <c:pt idx="0">
                  <c:v>18656275.699999999</c:v>
                </c:pt>
                <c:pt idx="1">
                  <c:v>31403715.780000001</c:v>
                </c:pt>
                <c:pt idx="2">
                  <c:v>43007981.020000003</c:v>
                </c:pt>
                <c:pt idx="3">
                  <c:v>56702353.479999997</c:v>
                </c:pt>
                <c:pt idx="4">
                  <c:v>69484960.010000005</c:v>
                </c:pt>
                <c:pt idx="5">
                  <c:v>80637211.430000007</c:v>
                </c:pt>
                <c:pt idx="6">
                  <c:v>91989024.799999997</c:v>
                </c:pt>
                <c:pt idx="7">
                  <c:v>114062403.09999999</c:v>
                </c:pt>
                <c:pt idx="8">
                  <c:v>131079278.26000001</c:v>
                </c:pt>
                <c:pt idx="9">
                  <c:v>137071255.03999999</c:v>
                </c:pt>
                <c:pt idx="10">
                  <c:v>146773049.16999999</c:v>
                </c:pt>
                <c:pt idx="11">
                  <c:v>198480796.22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export_050614_111156!$D$3</c:f>
              <c:strCache>
                <c:ptCount val="1"/>
                <c:pt idx="0">
                  <c:v>2012/13</c:v>
                </c:pt>
              </c:strCache>
            </c:strRef>
          </c:tx>
          <c:marker>
            <c:symbol val="none"/>
          </c:marker>
          <c:cat>
            <c:strRef>
              <c:f>export_050614_111156!$A$4:$A$15</c:f>
              <c:strCache>
                <c:ptCount val="12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</c:strCache>
            </c:strRef>
          </c:cat>
          <c:val>
            <c:numRef>
              <c:f>export_050614_111156!$D$4:$D$15</c:f>
              <c:numCache>
                <c:formatCode>"£"#,##0</c:formatCode>
                <c:ptCount val="12"/>
                <c:pt idx="0">
                  <c:v>9618384.5700000003</c:v>
                </c:pt>
                <c:pt idx="1">
                  <c:v>30475822.02</c:v>
                </c:pt>
                <c:pt idx="2">
                  <c:v>52854578.899999999</c:v>
                </c:pt>
                <c:pt idx="3">
                  <c:v>76415812.680000007</c:v>
                </c:pt>
                <c:pt idx="4">
                  <c:v>94990493.769999996</c:v>
                </c:pt>
                <c:pt idx="5">
                  <c:v>122625320.26000001</c:v>
                </c:pt>
                <c:pt idx="6">
                  <c:v>142772434.08000001</c:v>
                </c:pt>
                <c:pt idx="7">
                  <c:v>165581910.05000001</c:v>
                </c:pt>
                <c:pt idx="8">
                  <c:v>181351436.09</c:v>
                </c:pt>
                <c:pt idx="9">
                  <c:v>226263513.74000001</c:v>
                </c:pt>
                <c:pt idx="10">
                  <c:v>236730619.47</c:v>
                </c:pt>
                <c:pt idx="11">
                  <c:v>269118858.81999999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export_050614_111156!$E$3</c:f>
              <c:strCache>
                <c:ptCount val="1"/>
                <c:pt idx="0">
                  <c:v>2013/14</c:v>
                </c:pt>
              </c:strCache>
            </c:strRef>
          </c:tx>
          <c:marker>
            <c:symbol val="none"/>
          </c:marker>
          <c:cat>
            <c:strRef>
              <c:f>export_050614_111156!$A$4:$A$15</c:f>
              <c:strCache>
                <c:ptCount val="12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</c:strCache>
            </c:strRef>
          </c:cat>
          <c:val>
            <c:numRef>
              <c:f>export_050614_111156!$E$4:$E$15</c:f>
              <c:numCache>
                <c:formatCode>"£"#,##0</c:formatCode>
                <c:ptCount val="12"/>
                <c:pt idx="0">
                  <c:v>16507783.050000001</c:v>
                </c:pt>
                <c:pt idx="1">
                  <c:v>37596640.090000004</c:v>
                </c:pt>
                <c:pt idx="2">
                  <c:v>58958292.539999999</c:v>
                </c:pt>
                <c:pt idx="3">
                  <c:v>84132948.310000002</c:v>
                </c:pt>
                <c:pt idx="4">
                  <c:v>105309623.91</c:v>
                </c:pt>
                <c:pt idx="5">
                  <c:v>130001313.59</c:v>
                </c:pt>
                <c:pt idx="6">
                  <c:v>162116421.63</c:v>
                </c:pt>
                <c:pt idx="7">
                  <c:v>183037365.91999999</c:v>
                </c:pt>
                <c:pt idx="8">
                  <c:v>193841256.16999999</c:v>
                </c:pt>
                <c:pt idx="9">
                  <c:v>210868699.90000001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025984"/>
        <c:axId val="94031872"/>
      </c:lineChart>
      <c:catAx>
        <c:axId val="94025984"/>
        <c:scaling>
          <c:orientation val="minMax"/>
        </c:scaling>
        <c:delete val="0"/>
        <c:axPos val="b"/>
        <c:majorTickMark val="out"/>
        <c:minorTickMark val="none"/>
        <c:tickLblPos val="nextTo"/>
        <c:crossAx val="94031872"/>
        <c:crosses val="autoZero"/>
        <c:auto val="1"/>
        <c:lblAlgn val="ctr"/>
        <c:lblOffset val="100"/>
        <c:noMultiLvlLbl val="0"/>
      </c:catAx>
      <c:valAx>
        <c:axId val="94031872"/>
        <c:scaling>
          <c:orientation val="minMax"/>
        </c:scaling>
        <c:delete val="0"/>
        <c:axPos val="l"/>
        <c:majorGridlines/>
        <c:numFmt formatCode="&quot;£&quot;#,##0" sourceLinked="0"/>
        <c:majorTickMark val="out"/>
        <c:minorTickMark val="none"/>
        <c:tickLblPos val="nextTo"/>
        <c:crossAx val="9402598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2222222222222223E-2"/>
                <c:y val="0.35695610965296004"/>
              </c:manualLayout>
            </c:layout>
          </c:dispUnitsLbl>
        </c:dispUnits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[FSR Research income analysis by faculty May14.xlsx]Income by month!PivotTable11</c:name>
    <c:fmtId val="12"/>
  </c:pivotSource>
  <c:chart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</c:pivotFmts>
    <c:plotArea>
      <c:layout>
        <c:manualLayout>
          <c:layoutTarget val="inner"/>
          <c:xMode val="edge"/>
          <c:yMode val="edge"/>
          <c:x val="6.4369207370205503E-2"/>
          <c:y val="3.0585453677794409E-2"/>
          <c:w val="0.87546535556294869"/>
          <c:h val="0.82863625517884665"/>
        </c:manualLayout>
      </c:layout>
      <c:lineChart>
        <c:grouping val="standard"/>
        <c:varyColors val="0"/>
        <c:ser>
          <c:idx val="0"/>
          <c:order val="0"/>
          <c:tx>
            <c:strRef>
              <c:f>'Income by month'!$B$6:$B$7</c:f>
              <c:strCache>
                <c:ptCount val="1"/>
                <c:pt idx="0">
                  <c:v>1112</c:v>
                </c:pt>
              </c:strCache>
            </c:strRef>
          </c:tx>
          <c:cat>
            <c:strRef>
              <c:f>'Income by month'!$A$8:$A$21</c:f>
              <c:strCache>
                <c:ptCount val="13"/>
                <c:pt idx="0">
                  <c:v>01</c:v>
                </c:pt>
                <c:pt idx="1">
                  <c:v>02</c:v>
                </c:pt>
                <c:pt idx="2">
                  <c:v>03</c:v>
                </c:pt>
                <c:pt idx="3">
                  <c:v>04</c:v>
                </c:pt>
                <c:pt idx="4">
                  <c:v>05</c:v>
                </c:pt>
                <c:pt idx="5">
                  <c:v>06</c:v>
                </c:pt>
                <c:pt idx="6">
                  <c:v>07</c:v>
                </c:pt>
                <c:pt idx="7">
                  <c:v>08</c:v>
                </c:pt>
                <c:pt idx="8">
                  <c:v>09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'Income by month'!$B$8:$B$21</c:f>
              <c:numCache>
                <c:formatCode>#,##0.00</c:formatCode>
                <c:ptCount val="13"/>
                <c:pt idx="0">
                  <c:v>-39406595.080000035</c:v>
                </c:pt>
                <c:pt idx="1">
                  <c:v>-29348894.559999965</c:v>
                </c:pt>
                <c:pt idx="2">
                  <c:v>-45339914.330000021</c:v>
                </c:pt>
                <c:pt idx="3">
                  <c:v>-62374024.570000045</c:v>
                </c:pt>
                <c:pt idx="4">
                  <c:v>-77384868.050000191</c:v>
                </c:pt>
                <c:pt idx="5">
                  <c:v>-92601039.949999943</c:v>
                </c:pt>
                <c:pt idx="6">
                  <c:v>-108619248.47000013</c:v>
                </c:pt>
                <c:pt idx="7">
                  <c:v>-125892647.03999993</c:v>
                </c:pt>
                <c:pt idx="8">
                  <c:v>-141591085.43000001</c:v>
                </c:pt>
                <c:pt idx="9">
                  <c:v>-155200934.16000009</c:v>
                </c:pt>
                <c:pt idx="10">
                  <c:v>-170584750.93999958</c:v>
                </c:pt>
                <c:pt idx="11">
                  <c:v>-187832345.8699998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'Income by month'!$C$6:$C$7</c:f>
              <c:strCache>
                <c:ptCount val="1"/>
                <c:pt idx="0">
                  <c:v>1213</c:v>
                </c:pt>
              </c:strCache>
            </c:strRef>
          </c:tx>
          <c:cat>
            <c:strRef>
              <c:f>'Income by month'!$A$8:$A$21</c:f>
              <c:strCache>
                <c:ptCount val="13"/>
                <c:pt idx="0">
                  <c:v>01</c:v>
                </c:pt>
                <c:pt idx="1">
                  <c:v>02</c:v>
                </c:pt>
                <c:pt idx="2">
                  <c:v>03</c:v>
                </c:pt>
                <c:pt idx="3">
                  <c:v>04</c:v>
                </c:pt>
                <c:pt idx="4">
                  <c:v>05</c:v>
                </c:pt>
                <c:pt idx="5">
                  <c:v>06</c:v>
                </c:pt>
                <c:pt idx="6">
                  <c:v>07</c:v>
                </c:pt>
                <c:pt idx="7">
                  <c:v>08</c:v>
                </c:pt>
                <c:pt idx="8">
                  <c:v>09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'Income by month'!$C$8:$C$21</c:f>
              <c:numCache>
                <c:formatCode>#,##0.00</c:formatCode>
                <c:ptCount val="13"/>
                <c:pt idx="0">
                  <c:v>-13802772.359999992</c:v>
                </c:pt>
                <c:pt idx="1">
                  <c:v>-28823381.330000028</c:v>
                </c:pt>
                <c:pt idx="2">
                  <c:v>-45211081.719999976</c:v>
                </c:pt>
                <c:pt idx="3">
                  <c:v>-62761568.629999794</c:v>
                </c:pt>
                <c:pt idx="4">
                  <c:v>-77265218.979999959</c:v>
                </c:pt>
                <c:pt idx="5">
                  <c:v>-93721334.399999753</c:v>
                </c:pt>
                <c:pt idx="6">
                  <c:v>-109963050.00999983</c:v>
                </c:pt>
                <c:pt idx="7">
                  <c:v>-126948613.3800004</c:v>
                </c:pt>
                <c:pt idx="8">
                  <c:v>-143285736.7599999</c:v>
                </c:pt>
                <c:pt idx="9">
                  <c:v>-160114598.12999976</c:v>
                </c:pt>
                <c:pt idx="10">
                  <c:v>-176961292.78000078</c:v>
                </c:pt>
                <c:pt idx="11">
                  <c:v>-199479945.75999999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'Income by month'!$D$6:$D$7</c:f>
              <c:strCache>
                <c:ptCount val="1"/>
                <c:pt idx="0">
                  <c:v>1314</c:v>
                </c:pt>
              </c:strCache>
            </c:strRef>
          </c:tx>
          <c:cat>
            <c:strRef>
              <c:f>'Income by month'!$A$8:$A$21</c:f>
              <c:strCache>
                <c:ptCount val="13"/>
                <c:pt idx="0">
                  <c:v>01</c:v>
                </c:pt>
                <c:pt idx="1">
                  <c:v>02</c:v>
                </c:pt>
                <c:pt idx="2">
                  <c:v>03</c:v>
                </c:pt>
                <c:pt idx="3">
                  <c:v>04</c:v>
                </c:pt>
                <c:pt idx="4">
                  <c:v>05</c:v>
                </c:pt>
                <c:pt idx="5">
                  <c:v>06</c:v>
                </c:pt>
                <c:pt idx="6">
                  <c:v>07</c:v>
                </c:pt>
                <c:pt idx="7">
                  <c:v>08</c:v>
                </c:pt>
                <c:pt idx="8">
                  <c:v>09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'Income by month'!$D$8:$D$21</c:f>
              <c:numCache>
                <c:formatCode>#,##0.00</c:formatCode>
                <c:ptCount val="13"/>
                <c:pt idx="0">
                  <c:v>-14141696.830000011</c:v>
                </c:pt>
                <c:pt idx="1">
                  <c:v>-30679178.180000022</c:v>
                </c:pt>
                <c:pt idx="2">
                  <c:v>-47176729.709999725</c:v>
                </c:pt>
                <c:pt idx="3">
                  <c:v>-63642130.619999826</c:v>
                </c:pt>
                <c:pt idx="4">
                  <c:v>-79859949.490000308</c:v>
                </c:pt>
                <c:pt idx="5">
                  <c:v>-96638786.720000014</c:v>
                </c:pt>
                <c:pt idx="6">
                  <c:v>-114029964.0500001</c:v>
                </c:pt>
                <c:pt idx="7">
                  <c:v>-134141371.8500005</c:v>
                </c:pt>
                <c:pt idx="8">
                  <c:v>-156513307.16999993</c:v>
                </c:pt>
                <c:pt idx="9">
                  <c:v>-174805528.32999986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'Income by month'!$E$6:$E$7</c:f>
              <c:strCache>
                <c:ptCount val="1"/>
              </c:strCache>
            </c:strRef>
          </c:tx>
          <c:cat>
            <c:strRef>
              <c:f>'Income by month'!$A$8:$A$21</c:f>
              <c:strCache>
                <c:ptCount val="13"/>
                <c:pt idx="0">
                  <c:v>01</c:v>
                </c:pt>
                <c:pt idx="1">
                  <c:v>02</c:v>
                </c:pt>
                <c:pt idx="2">
                  <c:v>03</c:v>
                </c:pt>
                <c:pt idx="3">
                  <c:v>04</c:v>
                </c:pt>
                <c:pt idx="4">
                  <c:v>05</c:v>
                </c:pt>
                <c:pt idx="5">
                  <c:v>06</c:v>
                </c:pt>
                <c:pt idx="6">
                  <c:v>07</c:v>
                </c:pt>
                <c:pt idx="7">
                  <c:v>08</c:v>
                </c:pt>
                <c:pt idx="8">
                  <c:v>09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'Income by month'!$E$8:$E$21</c:f>
              <c:numCache>
                <c:formatCode>General</c:formatCode>
                <c:ptCount val="13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957120"/>
        <c:axId val="93971200"/>
      </c:lineChart>
      <c:catAx>
        <c:axId val="93957120"/>
        <c:scaling>
          <c:orientation val="minMax"/>
        </c:scaling>
        <c:delete val="0"/>
        <c:axPos val="t"/>
        <c:majorTickMark val="out"/>
        <c:minorTickMark val="none"/>
        <c:tickLblPos val="high"/>
        <c:crossAx val="93971200"/>
        <c:crosses val="autoZero"/>
        <c:auto val="1"/>
        <c:lblAlgn val="ctr"/>
        <c:lblOffset val="100"/>
        <c:noMultiLvlLbl val="0"/>
      </c:catAx>
      <c:valAx>
        <c:axId val="93971200"/>
        <c:scaling>
          <c:orientation val="maxMin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93957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Sheet1!$A$1:$A$2</c:f>
              <c:strCache>
                <c:ptCount val="2"/>
                <c:pt idx="0">
                  <c:v>2013/14 YTD</c:v>
                </c:pt>
                <c:pt idx="1">
                  <c:v>2014/15 YTD</c:v>
                </c:pt>
              </c:strCache>
            </c:strRef>
          </c:cat>
          <c:val>
            <c:numRef>
              <c:f>Sheet1!$B$1:$B$2</c:f>
              <c:numCache>
                <c:formatCode>#,##0</c:formatCode>
                <c:ptCount val="2"/>
                <c:pt idx="0">
                  <c:v>53187</c:v>
                </c:pt>
                <c:pt idx="1">
                  <c:v>58877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171136"/>
        <c:axId val="96172672"/>
      </c:barChart>
      <c:catAx>
        <c:axId val="96171136"/>
        <c:scaling>
          <c:orientation val="minMax"/>
        </c:scaling>
        <c:delete val="0"/>
        <c:axPos val="b"/>
        <c:majorTickMark val="out"/>
        <c:minorTickMark val="none"/>
        <c:tickLblPos val="nextTo"/>
        <c:crossAx val="96172672"/>
        <c:crosses val="autoZero"/>
        <c:auto val="1"/>
        <c:lblAlgn val="ctr"/>
        <c:lblOffset val="100"/>
        <c:noMultiLvlLbl val="0"/>
      </c:catAx>
      <c:valAx>
        <c:axId val="96172672"/>
        <c:scaling>
          <c:orientation val="minMax"/>
          <c:max val="60000"/>
          <c:min val="1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96171136"/>
        <c:crosses val="autoZero"/>
        <c:crossBetween val="between"/>
        <c:majorUnit val="10000"/>
        <c:minorUnit val="1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6118719716018801"/>
          <c:y val="9.6499445223654348E-2"/>
          <c:w val="0.58697049100735288"/>
          <c:h val="0.68027505419383538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[NSSOverallSatisfaction_Timeseries.xls]Sheet1!$A$2</c:f>
              <c:strCache>
                <c:ptCount val="1"/>
                <c:pt idx="0">
                  <c:v>UoM 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[NSSOverallSatisfaction_Timeseries.xls]Sheet1!$E$1:$I$1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[NSSOverallSatisfaction_Timeseries.xls]Sheet1!$E$2:$I$2</c:f>
              <c:numCache>
                <c:formatCode>General</c:formatCode>
                <c:ptCount val="5"/>
                <c:pt idx="0">
                  <c:v>77</c:v>
                </c:pt>
                <c:pt idx="1">
                  <c:v>79</c:v>
                </c:pt>
                <c:pt idx="2">
                  <c:v>79</c:v>
                </c:pt>
                <c:pt idx="3">
                  <c:v>83</c:v>
                </c:pt>
                <c:pt idx="4">
                  <c:v>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[NSSOverallSatisfaction_Timeseries.xls]Sheet1!$A$3</c:f>
              <c:strCache>
                <c:ptCount val="1"/>
                <c:pt idx="0">
                  <c:v>England 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[NSSOverallSatisfaction_Timeseries.xls]Sheet1!$E$1:$I$1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[NSSOverallSatisfaction_Timeseries.xls]Sheet1!$E$3:$I$3</c:f>
              <c:numCache>
                <c:formatCode>General</c:formatCode>
                <c:ptCount val="5"/>
                <c:pt idx="0">
                  <c:v>81</c:v>
                </c:pt>
                <c:pt idx="1">
                  <c:v>83</c:v>
                </c:pt>
                <c:pt idx="2">
                  <c:v>84</c:v>
                </c:pt>
                <c:pt idx="3">
                  <c:v>86</c:v>
                </c:pt>
                <c:pt idx="4">
                  <c:v>85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[NSSOverallSatisfaction_Timeseries.xls]Sheet1!$A$4</c:f>
              <c:strCache>
                <c:ptCount val="1"/>
                <c:pt idx="0">
                  <c:v>Russell Group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[NSSOverallSatisfaction_Timeseries.xls]Sheet1!$E$1:$I$1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[NSSOverallSatisfaction_Timeseries.xls]Sheet1!$E$4:$I$4</c:f>
              <c:numCache>
                <c:formatCode>General</c:formatCode>
                <c:ptCount val="5"/>
                <c:pt idx="0">
                  <c:v>85</c:v>
                </c:pt>
                <c:pt idx="1">
                  <c:v>86</c:v>
                </c:pt>
                <c:pt idx="2">
                  <c:v>87</c:v>
                </c:pt>
                <c:pt idx="3">
                  <c:v>87</c:v>
                </c:pt>
                <c:pt idx="4">
                  <c:v>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92832"/>
        <c:axId val="89003136"/>
      </c:lineChart>
      <c:catAx>
        <c:axId val="95992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9003136"/>
        <c:crosses val="autoZero"/>
        <c:auto val="1"/>
        <c:lblAlgn val="ctr"/>
        <c:lblOffset val="100"/>
        <c:noMultiLvlLbl val="0"/>
      </c:catAx>
      <c:valAx>
        <c:axId val="89003136"/>
        <c:scaling>
          <c:orientation val="minMax"/>
          <c:min val="7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US" sz="1400" b="0"/>
                  <a:t>Overall Satisfaction/%</a:t>
                </a:r>
              </a:p>
            </c:rich>
          </c:tx>
          <c:layout>
            <c:manualLayout>
              <c:xMode val="edge"/>
              <c:yMode val="edge"/>
              <c:x val="0"/>
              <c:y val="0.26604627042587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599283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NSS!$B$1</c:f>
              <c:strCache>
                <c:ptCount val="1"/>
                <c:pt idx="0">
                  <c:v>Response Rate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NSS!$A$2:$A$6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NSS!$B$2:$B$6</c:f>
              <c:numCache>
                <c:formatCode>General</c:formatCode>
                <c:ptCount val="5"/>
                <c:pt idx="0">
                  <c:v>69</c:v>
                </c:pt>
                <c:pt idx="1">
                  <c:v>67</c:v>
                </c:pt>
                <c:pt idx="2">
                  <c:v>70</c:v>
                </c:pt>
                <c:pt idx="3">
                  <c:v>72</c:v>
                </c:pt>
                <c:pt idx="4">
                  <c:v>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NSS!$C$1</c:f>
              <c:strCache>
                <c:ptCount val="1"/>
                <c:pt idx="0">
                  <c:v>% Satisfied (Q22)</c:v>
                </c:pt>
              </c:strCache>
            </c:strRef>
          </c:tx>
          <c:marker>
            <c:symbol val="none"/>
          </c:marker>
          <c:dPt>
            <c:idx val="1"/>
            <c:bubble3D val="0"/>
            <c:spPr>
              <a:ln w="38100"/>
            </c:spPr>
          </c:dPt>
          <c:dPt>
            <c:idx val="2"/>
            <c:bubble3D val="0"/>
            <c:spPr>
              <a:ln w="38100"/>
            </c:spPr>
          </c:dPt>
          <c:dPt>
            <c:idx val="3"/>
            <c:bubble3D val="0"/>
            <c:spPr>
              <a:ln w="38100"/>
            </c:spPr>
          </c:dPt>
          <c:cat>
            <c:numRef>
              <c:f>NSS!$A$2:$A$6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NSS!$C$2:$C$6</c:f>
              <c:numCache>
                <c:formatCode>General</c:formatCode>
                <c:ptCount val="5"/>
                <c:pt idx="0">
                  <c:v>79</c:v>
                </c:pt>
                <c:pt idx="1">
                  <c:v>79</c:v>
                </c:pt>
                <c:pt idx="2">
                  <c:v>83</c:v>
                </c:pt>
                <c:pt idx="3">
                  <c:v>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052672"/>
        <c:axId val="89054208"/>
      </c:lineChart>
      <c:catAx>
        <c:axId val="8905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9054208"/>
        <c:crosses val="autoZero"/>
        <c:auto val="1"/>
        <c:lblAlgn val="ctr"/>
        <c:lblOffset val="100"/>
        <c:noMultiLvlLbl val="0"/>
      </c:catAx>
      <c:valAx>
        <c:axId val="89054208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905267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GB" sz="1400" dirty="0"/>
              <a:t>Staff FTE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numbers'!$C$4</c:f>
              <c:strCache>
                <c:ptCount val="1"/>
                <c:pt idx="0">
                  <c:v>Central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'staff numbers'!$B$5:$B$7</c:f>
              <c:strCache>
                <c:ptCount val="3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</c:strCache>
            </c:strRef>
          </c:cat>
          <c:val>
            <c:numRef>
              <c:f>'staff numbers'!$C$5:$C$7</c:f>
              <c:numCache>
                <c:formatCode>General</c:formatCode>
                <c:ptCount val="3"/>
                <c:pt idx="0">
                  <c:v>1847</c:v>
                </c:pt>
                <c:pt idx="1">
                  <c:v>1692.3</c:v>
                </c:pt>
                <c:pt idx="2">
                  <c:v>1729</c:v>
                </c:pt>
              </c:numCache>
            </c:numRef>
          </c:val>
        </c:ser>
        <c:ser>
          <c:idx val="1"/>
          <c:order val="1"/>
          <c:tx>
            <c:strRef>
              <c:f>'staff numbers'!$D$4</c:f>
              <c:strCache>
                <c:ptCount val="1"/>
                <c:pt idx="0">
                  <c:v>Faculties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'staff numbers'!$B$5:$B$7</c:f>
              <c:strCache>
                <c:ptCount val="3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</c:strCache>
            </c:strRef>
          </c:cat>
          <c:val>
            <c:numRef>
              <c:f>'staff numbers'!$D$5:$D$7</c:f>
              <c:numCache>
                <c:formatCode>General</c:formatCode>
                <c:ptCount val="3"/>
                <c:pt idx="0">
                  <c:v>2349.6999999999998</c:v>
                </c:pt>
                <c:pt idx="1">
                  <c:v>2508.3000000000002</c:v>
                </c:pt>
                <c:pt idx="2">
                  <c:v>2588.5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677504"/>
        <c:axId val="100679040"/>
      </c:barChart>
      <c:catAx>
        <c:axId val="10067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679040"/>
        <c:crosses val="autoZero"/>
        <c:auto val="1"/>
        <c:lblAlgn val="ctr"/>
        <c:lblOffset val="100"/>
        <c:noMultiLvlLbl val="0"/>
      </c:catAx>
      <c:valAx>
        <c:axId val="100679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6775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1091651638957"/>
          <c:y val="0.47901263443566411"/>
          <c:w val="0.15742431514911173"/>
          <c:h val="0.14567910016342361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849518810148731E-2"/>
          <c:y val="5.1400554097404488E-2"/>
          <c:w val="0.74502493438320205"/>
          <c:h val="0.8326195683872849"/>
        </c:manualLayout>
      </c:layout>
      <c:lineChart>
        <c:grouping val="standard"/>
        <c:varyColors val="0"/>
        <c:ser>
          <c:idx val="1"/>
          <c:order val="0"/>
          <c:tx>
            <c:v>All PSS</c:v>
          </c:tx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2008-09</c:v>
                </c:pt>
                <c:pt idx="1">
                  <c:v>2009-10</c:v>
                </c:pt>
                <c:pt idx="2">
                  <c:v>2010-11</c:v>
                </c:pt>
                <c:pt idx="3">
                  <c:v>2011-12</c:v>
                </c:pt>
                <c:pt idx="4">
                  <c:v>2012-13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0.3</c:v>
                </c:pt>
                <c:pt idx="1">
                  <c:v>0.26</c:v>
                </c:pt>
                <c:pt idx="2">
                  <c:v>0.25</c:v>
                </c:pt>
                <c:pt idx="3">
                  <c:v>0.25</c:v>
                </c:pt>
                <c:pt idx="4">
                  <c:v>0.24</c:v>
                </c:pt>
              </c:numCache>
            </c:numRef>
          </c:val>
          <c:smooth val="0"/>
        </c:ser>
        <c:ser>
          <c:idx val="0"/>
          <c:order val="1"/>
          <c:tx>
            <c:v>Central Pss</c:v>
          </c:tx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2008-09</c:v>
                </c:pt>
                <c:pt idx="1">
                  <c:v>2009-10</c:v>
                </c:pt>
                <c:pt idx="2">
                  <c:v>2010-11</c:v>
                </c:pt>
                <c:pt idx="3">
                  <c:v>2011-12</c:v>
                </c:pt>
                <c:pt idx="4">
                  <c:v>2012-13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0.2</c:v>
                </c:pt>
                <c:pt idx="1">
                  <c:v>0.18</c:v>
                </c:pt>
                <c:pt idx="2">
                  <c:v>0.17499999999999999</c:v>
                </c:pt>
                <c:pt idx="3">
                  <c:v>0.17</c:v>
                </c:pt>
                <c:pt idx="4">
                  <c:v>0.153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729984"/>
        <c:axId val="100731520"/>
      </c:lineChart>
      <c:catAx>
        <c:axId val="100729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00731520"/>
        <c:crosses val="autoZero"/>
        <c:auto val="1"/>
        <c:lblAlgn val="ctr"/>
        <c:lblOffset val="100"/>
        <c:noMultiLvlLbl val="0"/>
      </c:catAx>
      <c:valAx>
        <c:axId val="100731520"/>
        <c:scaling>
          <c:orientation val="minMax"/>
          <c:max val="0.30000000000000004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00729984"/>
        <c:crosses val="autoZero"/>
        <c:crossBetween val="between"/>
        <c:majorUnit val="5.000000000000001E-2"/>
        <c:minorUnit val="1.0000000000000002E-2"/>
      </c:valAx>
    </c:plotArea>
    <c:legend>
      <c:legendPos val="r"/>
      <c:layout>
        <c:manualLayout>
          <c:xMode val="edge"/>
          <c:yMode val="edge"/>
          <c:x val="0.81053991524128188"/>
          <c:y val="0.34220873432487608"/>
          <c:w val="0.18695814230575863"/>
          <c:h val="0.16743438320209975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0.63624</cdr:x>
      <cdr:y>0.25634</cdr:y>
    </cdr:from>
    <cdr:to>
      <cdr:x>0.73937</cdr:x>
      <cdr:y>0.42761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90152" y="1168686"/>
          <a:ext cx="760288" cy="780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6000" b="1" dirty="0" smtClean="0">
              <a:solidFill>
                <a:schemeClr val="accent4">
                  <a:lumMod val="75000"/>
                </a:schemeClr>
              </a:solidFill>
            </a:rPr>
            <a:t>?</a:t>
          </a:r>
          <a:endParaRPr lang="en-GB" sz="60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D2B7A-45DF-4C7F-9BCA-7076E62828A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A60A7-F5A1-4F13-BEFF-3F0879B3E53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29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Roadshow - NJR draft - updated 18 June 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FEE2F1-ED74-4B58-B77E-F90F9737B747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624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21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C71A13-6CDA-4076-8D09-E00BE32162C5}" type="slidenum">
              <a:rPr lang="en-GB" altLang="en-U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en-GB" altLang="en-US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31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32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33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34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35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ea typeface="Geneva" pitchFamily="126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4536C2-9868-4B2A-AA13-8CD7B77D549A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57349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36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37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16C353-B0B6-4E88-8559-F47945548A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Geneva" pitchFamily="126" charset="-128"/>
            </a:endParaRPr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032FB0-1893-4B5A-BBF8-28AF6F522365}" type="datetime1">
              <a:rPr lang="en-GB" smtClean="0"/>
              <a:pPr/>
              <a:t>18/06/2014</a:t>
            </a:fld>
            <a:endParaRPr lang="en-US" smtClean="0"/>
          </a:p>
        </p:txBody>
      </p:sp>
      <p:sp>
        <p:nvSpPr>
          <p:cNvPr id="6042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ea typeface="Geneva" pitchFamily="126" charset="-128"/>
            </a:endParaRPr>
          </a:p>
        </p:txBody>
      </p:sp>
      <p:sp>
        <p:nvSpPr>
          <p:cNvPr id="14848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smtClean="0"/>
              <a:t>Roadshow - NJR draft - updated 18 June 2013</a:t>
            </a:r>
          </a:p>
        </p:txBody>
      </p:sp>
      <p:sp>
        <p:nvSpPr>
          <p:cNvPr id="148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74523D38-F6EB-4046-9BB1-33DB31EB5C24}" type="slidenum">
              <a:rPr lang="en-GB"/>
              <a:pPr eaLnBrk="1" hangingPunct="1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ea typeface="Geneva" pitchFamily="126" charset="-128"/>
            </a:endParaRPr>
          </a:p>
        </p:txBody>
      </p:sp>
      <p:sp>
        <p:nvSpPr>
          <p:cNvPr id="14848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smtClean="0"/>
              <a:t>Roadshow - NJR draft - updated 18 June 2013</a:t>
            </a:r>
          </a:p>
        </p:txBody>
      </p:sp>
      <p:sp>
        <p:nvSpPr>
          <p:cNvPr id="148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74523D38-F6EB-4046-9BB1-33DB31EB5C24}" type="slidenum">
              <a:rPr lang="en-GB"/>
              <a:pPr eaLnBrk="1" hangingPunct="1"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CAEECB-0C07-4C98-A1C1-09ACF6B1EE3B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67589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/>
                </a:solidFill>
              </a:rPr>
              <a:t>Moody's Presentation for May - NJR draft - updated 8 May 2013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704560D-7968-4895-8936-3052BD942FA6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8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ECE53-FB21-4DB4-B4D8-36DEC7558D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3289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83233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32349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0431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9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>
              <a:defRPr lang="en-GB" sz="3200" b="1" kern="120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1118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5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54973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9737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517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9792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TAB_col_white_background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83428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96DD-1D95-4561-81CC-1EEB4F8E12D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2983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E73F3-9E78-45C9-AA46-1376ADCD4197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73096DD-1D95-4561-81CC-1EEB4F8E12D5}" type="slidenum">
              <a:rPr 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ea typeface="MS PGothic" pitchFamily="34" charset="-128"/>
            </a:endParaRPr>
          </a:p>
        </p:txBody>
      </p:sp>
      <p:pic>
        <p:nvPicPr>
          <p:cNvPr id="1033" name="Picture 2" descr="TAB_col_white_background.eps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" descr="TAB_col_white_background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38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lang="en-US" sz="3200" b="1" kern="1200" dirty="0">
          <a:solidFill>
            <a:srgbClr val="002060"/>
          </a:solidFill>
          <a:latin typeface="+mj-lt"/>
          <a:ea typeface="MS PGothic" pitchFamily="34" charset="-128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file:///\\nask.man.ac.uk\home$\MY%20DOCUMENTS\Presentations\Hong%20Kong%20fin%20data%20for%20graphs%20(2).xlsx!Financial%20Performance!%5bHong%20Kong%20fin%20data%20for%20graphs%20(2).xlsx%5dFinancial%20Performance%20Chart%203" TargetMode="External"/><Relationship Id="rId3" Type="http://schemas.openxmlformats.org/officeDocument/2006/relationships/image" Target="../media/image1.emf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\\nask.man.ac.uk\home$\MY%20DOCUMENTS\Presentations\Copy%20of%20Hong%20Kong%20fin%20data%20for%20graphs%20(2).xlsx!Financial%20Performance!%5bCopy%20of%20Hong%20Kong%20fin%20data%20for%20graphs%20(2).xlsx%5dFinancial%20Performance%20Chart%202" TargetMode="External"/><Relationship Id="rId5" Type="http://schemas.openxmlformats.org/officeDocument/2006/relationships/image" Target="../media/image16.emf"/><Relationship Id="rId4" Type="http://schemas.openxmlformats.org/officeDocument/2006/relationships/oleObject" Target="file:///\\nask.man.ac.uk\home$\MY%20DOCUMENTS\Presentations\Copy%20of%20Hong%20Kong%20fin%20data%20for%20graphs%20(2).xlsx!Financial%20Performance!%5bCopy%20of%20Hong%20Kong%20fin%20data%20for%20graphs%20(2).xlsx%5dFinancial%20Performance%20Chart%201" TargetMode="External"/><Relationship Id="rId9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1.emf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emf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1.emf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63" y="457200"/>
            <a:ext cx="1728787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6"/>
          <p:cNvSpPr txBox="1">
            <a:spLocks/>
          </p:cNvSpPr>
          <p:nvPr/>
        </p:nvSpPr>
        <p:spPr bwMode="auto">
          <a:xfrm>
            <a:off x="528638" y="4437112"/>
            <a:ext cx="8229600" cy="12112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GB" sz="3200" b="1" dirty="0">
                <a:solidFill>
                  <a:schemeClr val="bg1"/>
                </a:solidFill>
              </a:rPr>
              <a:t>PSS </a:t>
            </a:r>
            <a:r>
              <a:rPr lang="en-GB" sz="3200" b="1" dirty="0" smtClean="0">
                <a:solidFill>
                  <a:schemeClr val="bg1"/>
                </a:solidFill>
              </a:rPr>
              <a:t>Conference</a:t>
            </a:r>
            <a:r>
              <a:rPr lang="en-GB" sz="3200" b="1" dirty="0">
                <a:solidFill>
                  <a:schemeClr val="bg1"/>
                </a:solidFill>
              </a:rPr>
              <a:t/>
            </a:r>
            <a:br>
              <a:rPr lang="en-GB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Opening </a:t>
            </a:r>
            <a:r>
              <a:rPr lang="en-GB" sz="3200" b="1" dirty="0" smtClean="0">
                <a:solidFill>
                  <a:schemeClr val="bg1"/>
                </a:solidFill>
              </a:rPr>
              <a:t>Session</a:t>
            </a:r>
          </a:p>
          <a:p>
            <a:pPr algn="ctr" eaLnBrk="0" hangingPunct="0">
              <a:defRPr/>
            </a:pPr>
            <a:r>
              <a:rPr lang="en-GB" sz="3200" b="1" dirty="0" smtClean="0">
                <a:solidFill>
                  <a:schemeClr val="bg1"/>
                </a:solidFill>
              </a:rPr>
              <a:t>Will Spinks – Registrar, Secretary and COO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 June 2014</a:t>
            </a:r>
            <a:endParaRPr lang="en-GB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    Research Grant and Contract Income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1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788717"/>
              </p:ext>
            </p:extLst>
          </p:nvPr>
        </p:nvGraphicFramePr>
        <p:xfrm>
          <a:off x="287524" y="1622329"/>
          <a:ext cx="856895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688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27874" y="6486797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4814D531-1045-4756-B284-3AF2A2BA7776}" type="slidenum">
              <a:rPr lang="en-US" sz="800" smtClean="0">
                <a:latin typeface="+mj-lt"/>
              </a:rPr>
              <a:pPr/>
              <a:t>11</a:t>
            </a:fld>
            <a:endParaRPr lang="en-US" sz="8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3999" y="3763779"/>
            <a:ext cx="30107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UCAS UGT 2013 end of cycle</a:t>
            </a:r>
            <a:endParaRPr lang="en-GB" sz="1600" b="1" dirty="0">
              <a:solidFill>
                <a:prstClr val="black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7504" y="1265793"/>
            <a:ext cx="6264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 sz="1800" b="1" i="0" u="none" strike="noStrike" kern="1200" baseline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r>
              <a:rPr lang="en-GB" sz="1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Full time undergraduate applications for year of entry</a:t>
            </a:r>
            <a:endParaRPr lang="en-GB" sz="1600" b="1" dirty="0">
              <a:solidFill>
                <a:srgbClr val="00000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931874" y="0"/>
            <a:ext cx="8229600" cy="118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MS PGothic" pitchFamily="34" charset="-128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GB" sz="3000" dirty="0">
                <a:solidFill>
                  <a:srgbClr val="1F3974"/>
                </a:solidFill>
                <a:latin typeface="Arial"/>
                <a:ea typeface="MS PGothic" charset="0"/>
                <a:cs typeface="Arial"/>
              </a:rPr>
              <a:t>Strong </a:t>
            </a:r>
            <a:r>
              <a:rPr lang="en-GB" sz="3000" dirty="0" smtClean="0">
                <a:solidFill>
                  <a:srgbClr val="1F3974"/>
                </a:solidFill>
                <a:latin typeface="Arial"/>
                <a:ea typeface="MS PGothic" charset="0"/>
                <a:cs typeface="Arial"/>
              </a:rPr>
              <a:t>Application Trends</a:t>
            </a:r>
            <a:endParaRPr lang="en-GB" sz="3000" dirty="0">
              <a:solidFill>
                <a:srgbClr val="1F3974"/>
              </a:solidFill>
              <a:latin typeface="Arial"/>
              <a:ea typeface="MS PGothic" charset="0"/>
              <a:cs typeface="Arial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588224" y="1844824"/>
            <a:ext cx="1080120" cy="216024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88224" y="1772816"/>
            <a:ext cx="581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 smtClean="0">
                <a:solidFill>
                  <a:srgbClr val="4F81BD"/>
                </a:solidFill>
                <a:ea typeface="MS PGothic" pitchFamily="34" charset="-128"/>
              </a:rPr>
              <a:t>+11%</a:t>
            </a:r>
            <a:endParaRPr lang="en-GB" sz="1000" b="1" dirty="0">
              <a:solidFill>
                <a:srgbClr val="4F81BD"/>
              </a:solidFill>
              <a:ea typeface="MS PGothic" pitchFamily="34" charset="-12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078" t="2598" r="783" b="3878"/>
          <a:stretch>
            <a:fillRect/>
          </a:stretch>
        </p:blipFill>
        <p:spPr bwMode="auto">
          <a:xfrm>
            <a:off x="467544" y="4077072"/>
            <a:ext cx="79928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899592" y="4149080"/>
            <a:ext cx="478408" cy="2304256"/>
          </a:xfrm>
          <a:prstGeom prst="ellipse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479" t="13629" r="6175" b="3238"/>
          <a:stretch>
            <a:fillRect/>
          </a:stretch>
        </p:blipFill>
        <p:spPr bwMode="auto">
          <a:xfrm>
            <a:off x="539552" y="1603539"/>
            <a:ext cx="42484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492253"/>
              </p:ext>
            </p:extLst>
          </p:nvPr>
        </p:nvGraphicFramePr>
        <p:xfrm>
          <a:off x="5220072" y="1700808"/>
          <a:ext cx="3384376" cy="2181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9040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37891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itle 6"/>
          <p:cNvSpPr>
            <a:spLocks noGrp="1"/>
          </p:cNvSpPr>
          <p:nvPr>
            <p:ph type="title"/>
          </p:nvPr>
        </p:nvSpPr>
        <p:spPr>
          <a:xfrm>
            <a:off x="914400" y="3573"/>
            <a:ext cx="8229600" cy="120769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Growth in International Students </a:t>
            </a:r>
          </a:p>
        </p:txBody>
      </p:sp>
      <p:sp>
        <p:nvSpPr>
          <p:cNvPr id="37893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7348A2B-3F88-453C-B282-A86515B749F8}" type="slidenum">
              <a:rPr lang="en-US" sz="800" smtClean="0">
                <a:latin typeface="+mj-lt"/>
              </a:rPr>
              <a:pPr/>
              <a:t>12</a:t>
            </a:fld>
            <a:endParaRPr lang="en-US" sz="800" dirty="0" smtClean="0">
              <a:latin typeface="+mj-lt"/>
            </a:endParaRP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4172197" y="1060243"/>
          <a:ext cx="4762006" cy="410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2" descr="C:\Users\MBCXLSJ2\Desktop\International Data for Registrar Presentat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46" y="1844824"/>
            <a:ext cx="884415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95300" y="5153025"/>
            <a:ext cx="7753350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160 countries</a:t>
            </a:r>
            <a:endParaRPr lang="en-GB" dirty="0">
              <a:solidFill>
                <a:prstClr val="black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marL="285750" indent="-285750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“Highly Trusted Sponsor” status </a:t>
            </a:r>
            <a:r>
              <a:rPr lang="en-GB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from UK Border Agency</a:t>
            </a:r>
          </a:p>
          <a:p>
            <a:pPr marL="285750" indent="-285750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Full-time international students:  43% </a:t>
            </a:r>
            <a:r>
              <a:rPr lang="en-GB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of total fee income in </a:t>
            </a:r>
            <a:r>
              <a:rPr lang="en-GB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2012/13</a:t>
            </a:r>
            <a:endParaRPr lang="en-GB" dirty="0">
              <a:solidFill>
                <a:prstClr val="black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Overall UG Satisfaction (NSS)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224455"/>
              </p:ext>
            </p:extLst>
          </p:nvPr>
        </p:nvGraphicFramePr>
        <p:xfrm>
          <a:off x="747712" y="1340768"/>
          <a:ext cx="7712720" cy="496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7750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2014 NSS RESULT ?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891106"/>
              </p:ext>
            </p:extLst>
          </p:nvPr>
        </p:nvGraphicFramePr>
        <p:xfrm>
          <a:off x="714054" y="1718353"/>
          <a:ext cx="8034410" cy="4559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8218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People – a more performance oriented culture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393371"/>
            <a:ext cx="4906055" cy="49455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Recognition policy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P&amp;DR Review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Changes to Statute and Ordinances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Capability Procedure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Redeployment policy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Staff Survey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360238" y="1484784"/>
          <a:ext cx="3309274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63" name="Acrobat Document" r:id="rId5" imgW="8419680" imgH="11909880" progId="AcroExch.Document.7">
                  <p:embed/>
                </p:oleObj>
              </mc:Choice>
              <mc:Fallback>
                <p:oleObj name="Acrobat Document" r:id="rId5" imgW="8419680" imgH="1190988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238" y="1484784"/>
                        <a:ext cx="3309274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74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Financing the Campus </a:t>
            </a:r>
            <a:r>
              <a:rPr lang="en-GB" sz="3000" b="1" dirty="0" err="1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Masterplan</a:t>
            </a: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280" cy="49251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Press Release from The University of Manchester</a:t>
            </a:r>
            <a:br>
              <a:rPr lang="en-GB" sz="2200" b="1" dirty="0" smtClean="0">
                <a:latin typeface="Arial" pitchFamily="34" charset="0"/>
                <a:cs typeface="Arial" pitchFamily="34" charset="0"/>
              </a:rPr>
            </a:br>
            <a:r>
              <a:rPr lang="en-GB" sz="2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200" b="1" dirty="0" smtClean="0">
                <a:latin typeface="Arial" pitchFamily="34" charset="0"/>
                <a:cs typeface="Arial" pitchFamily="34" charset="0"/>
              </a:rPr>
            </a:b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The University of Manchester announces issue of £300m 4.25% Bonds due 2053</a:t>
            </a: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University of Manchester today announces that it has issued £300 million in principal amount of its 4.25% Bonds due 2053 (the ‘Bonds’).</a:t>
            </a:r>
          </a:p>
          <a:p>
            <a:pPr marL="0" indent="0">
              <a:spcBef>
                <a:spcPts val="0"/>
              </a:spcBef>
              <a:buNone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Bonds have been assigned a rating of Aa1 by Moody's, and were priced at a spread of 0.80% over the relevant reference gilt.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University will use the net proceeds from the Bonds for general corporate purposes, including the continuation of its £1bn Campus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Masterplan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83761F1-17AA-44EC-80FC-E3CB2564AFA0}" type="slidenum">
              <a:rPr lang="en-US" sz="800" smtClean="0"/>
              <a:pPr/>
              <a:t>17</a:t>
            </a:fld>
            <a:endParaRPr lang="en-US" sz="800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209134"/>
              </p:ext>
            </p:extLst>
          </p:nvPr>
        </p:nvGraphicFramePr>
        <p:xfrm>
          <a:off x="319088" y="1484783"/>
          <a:ext cx="8603930" cy="4608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2905"/>
                <a:gridCol w="856205"/>
                <a:gridCol w="856205"/>
                <a:gridCol w="856205"/>
                <a:gridCol w="856205"/>
                <a:gridCol w="856205"/>
              </a:tblGrid>
              <a:tr h="863195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£m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856AA6"/>
                    </a:solidFill>
                  </a:tcPr>
                </a:tc>
              </a:tr>
              <a:tr h="681001">
                <a:tc>
                  <a:txBody>
                    <a:bodyPr/>
                    <a:lstStyle/>
                    <a:p>
                      <a:pPr algn="l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788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807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</a:tr>
              <a:tr h="851158">
                <a:tc>
                  <a:txBody>
                    <a:bodyPr/>
                    <a:lstStyle/>
                    <a:p>
                      <a:pPr algn="l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Surplus retained</a:t>
                      </a:r>
                      <a:r>
                        <a:rPr lang="en-GB" sz="2000" b="1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within general reserves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</a:tr>
              <a:tr h="851158">
                <a:tc>
                  <a:txBody>
                    <a:bodyPr/>
                    <a:lstStyle/>
                    <a:p>
                      <a:pPr algn="l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 between</a:t>
                      </a:r>
                      <a:r>
                        <a:rPr lang="en-GB" sz="20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pension charge and cash contributions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(15)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(2)*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</a:tr>
              <a:tr h="681001">
                <a:tc>
                  <a:txBody>
                    <a:bodyPr/>
                    <a:lstStyle/>
                    <a:p>
                      <a:pPr algn="l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Underlying surplus</a:t>
                      </a: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</a:tr>
              <a:tr h="681001">
                <a:tc>
                  <a:txBody>
                    <a:bodyPr/>
                    <a:lstStyle/>
                    <a:p>
                      <a:pPr algn="l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EBITDA</a:t>
                      </a: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2400"/>
                        </a:spcBef>
                      </a:pPr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solidFill>
                      <a:srgbClr val="C3B5D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charset="0"/>
              </a:rPr>
              <a:t>  Income </a:t>
            </a:r>
            <a:r>
              <a:rPr lang="en-GB" sz="3000" b="1" dirty="0">
                <a:solidFill>
                  <a:srgbClr val="1F3974"/>
                </a:solidFill>
                <a:latin typeface="Arial" charset="0"/>
              </a:rPr>
              <a:t>&amp; Expenditure Overview</a:t>
            </a:r>
            <a:endParaRPr lang="en-US" sz="3000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1560" y="638132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*includes loan break costs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Subtitle 2"/>
          <p:cNvSpPr txBox="1">
            <a:spLocks/>
          </p:cNvSpPr>
          <p:nvPr/>
        </p:nvSpPr>
        <p:spPr bwMode="auto">
          <a:xfrm>
            <a:off x="395288" y="6132651"/>
            <a:ext cx="82089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 defTabSz="914400">
              <a:spcBef>
                <a:spcPct val="20000"/>
              </a:spcBef>
            </a:pPr>
            <a:r>
              <a:rPr lang="en-GB" sz="1200" baseline="30000" dirty="0" smtClean="0"/>
              <a:t>1 </a:t>
            </a:r>
            <a:r>
              <a:rPr lang="en-GB" sz="1200" dirty="0" smtClean="0"/>
              <a:t>Underlying </a:t>
            </a:r>
            <a:r>
              <a:rPr lang="en-GB" sz="1200" dirty="0"/>
              <a:t>surplus is after adding back the difference between the pension charge and pension cash </a:t>
            </a:r>
            <a:r>
              <a:rPr lang="en-GB" sz="1200" dirty="0" smtClean="0"/>
              <a:t>contributions</a:t>
            </a:r>
          </a:p>
          <a:p>
            <a:pPr marL="176213" indent="-176213" defTabSz="914400">
              <a:spcBef>
                <a:spcPct val="20000"/>
              </a:spcBef>
            </a:pPr>
            <a:r>
              <a:rPr lang="en-GB" sz="1200" baseline="30000" dirty="0" smtClean="0"/>
              <a:t>2 </a:t>
            </a:r>
            <a:r>
              <a:rPr lang="en-GB" sz="1200" dirty="0" smtClean="0"/>
              <a:t>Surplus on continuing operations after depreciation of tangible fixed assets at cost/valuation and before taxation and exceptional items</a:t>
            </a:r>
          </a:p>
          <a:p>
            <a:pPr marL="176213" indent="-176213" defTabSz="914400">
              <a:spcBef>
                <a:spcPct val="20000"/>
              </a:spcBef>
            </a:pP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000" b="1" dirty="0">
                <a:solidFill>
                  <a:srgbClr val="1F3974"/>
                </a:solidFill>
                <a:latin typeface="Arial" charset="0"/>
              </a:rPr>
              <a:t>Strong Surplus Generation </a:t>
            </a:r>
            <a:endParaRPr lang="en-GB" sz="3000" b="1" dirty="0" smtClean="0">
              <a:solidFill>
                <a:srgbClr val="1F3974"/>
              </a:solidFill>
              <a:latin typeface="Arial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charset="0"/>
              </a:rPr>
              <a:t>and </a:t>
            </a:r>
            <a:r>
              <a:rPr lang="en-GB" sz="3000" b="1" dirty="0">
                <a:solidFill>
                  <a:srgbClr val="1F3974"/>
                </a:solidFill>
                <a:latin typeface="Arial" charset="0"/>
              </a:rPr>
              <a:t>Cash Conversion</a:t>
            </a:r>
          </a:p>
        </p:txBody>
      </p:sp>
      <p:pic>
        <p:nvPicPr>
          <p:cNvPr id="1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9307508"/>
              </p:ext>
            </p:extLst>
          </p:nvPr>
        </p:nvGraphicFramePr>
        <p:xfrm>
          <a:off x="617538" y="4159250"/>
          <a:ext cx="3417887" cy="196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4" name="Worksheet" r:id="rId4" imgW="4552849" imgH="2619422" progId="Excel.Sheet.12">
                  <p:link updateAutomatic="1"/>
                </p:oleObj>
              </mc:Choice>
              <mc:Fallback>
                <p:oleObj name="Worksheet" r:id="rId4" imgW="4552849" imgH="26194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7538" y="4159250"/>
                        <a:ext cx="3417887" cy="1966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998437"/>
              </p:ext>
            </p:extLst>
          </p:nvPr>
        </p:nvGraphicFramePr>
        <p:xfrm>
          <a:off x="5220072" y="1988840"/>
          <a:ext cx="3644900" cy="274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5" name="Worksheet" r:id="rId6" imgW="3645472" imgH="2741725" progId="Excel.Sheet.12">
                  <p:link updateAutomatic="1"/>
                </p:oleObj>
              </mc:Choice>
              <mc:Fallback>
                <p:oleObj name="Worksheet" r:id="rId6" imgW="3645472" imgH="27417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20072" y="1988840"/>
                        <a:ext cx="3644900" cy="2741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25866" y="1916832"/>
            <a:ext cx="359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2</a:t>
            </a:r>
            <a:endParaRPr lang="en-GB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3422050" y="1631502"/>
            <a:ext cx="359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</a:t>
            </a:r>
            <a:endParaRPr lang="en-GB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3014"/>
            <a:ext cx="2133600" cy="365125"/>
          </a:xfrm>
        </p:spPr>
        <p:txBody>
          <a:bodyPr/>
          <a:lstStyle/>
          <a:p>
            <a:fld id="{605C516A-E26F-4FFF-81E0-34847D396891}" type="slidenum">
              <a:rPr lang="en-GB" sz="800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GB" sz="800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313788"/>
              </p:ext>
            </p:extLst>
          </p:nvPr>
        </p:nvGraphicFramePr>
        <p:xfrm>
          <a:off x="539552" y="1484784"/>
          <a:ext cx="3676650" cy="261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6" name="Worksheet" r:id="rId8" imgW="3676751" imgH="2619422" progId="Excel.Sheet.12">
                  <p:link updateAutomatic="1"/>
                </p:oleObj>
              </mc:Choice>
              <mc:Fallback>
                <p:oleObj name="Worksheet" r:id="rId8" imgW="3676751" imgH="26194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9552" y="1484784"/>
                        <a:ext cx="3676650" cy="2619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289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>
          <a:xfrm>
            <a:off x="457200" y="2862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Investment in People</a:t>
            </a: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3600400"/>
          </a:xfrm>
        </p:spPr>
        <p:txBody>
          <a:bodyPr>
            <a:normAutofit/>
          </a:bodyPr>
          <a:lstStyle/>
          <a:p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Project Diamond 1 - 2012 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Investment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in over 160 new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academic staff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Diamond 2 –  Jan 2014 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100+ new positions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/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84522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z="800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sz="800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6626" name="Picture 2" descr="F:\Will Spinks\Presentations\Images\world-leading-mind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593976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2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412776"/>
            <a:ext cx="301095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Today’s Objectives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5363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Content Placeholder 2"/>
          <p:cNvSpPr>
            <a:spLocks noGrp="1"/>
          </p:cNvSpPr>
          <p:nvPr>
            <p:ph sz="half" idx="1"/>
          </p:nvPr>
        </p:nvSpPr>
        <p:spPr>
          <a:xfrm>
            <a:off x="128588" y="1844824"/>
            <a:ext cx="6424612" cy="45365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Report progress on 2013-14 priorities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Trail priorities for 14-15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Work as a single team in break out sessions 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on key areas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Stimulating keynote presentations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Recognise success and say - THANK YOU !!!!</a:t>
            </a: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89BCE7-262C-4D8F-A373-A799EC3EBE5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44513" y="1744663"/>
            <a:ext cx="5143500" cy="3200400"/>
            <a:chOff x="755650" y="1557338"/>
            <a:chExt cx="7512050" cy="4852987"/>
          </a:xfrm>
        </p:grpSpPr>
        <p:pic>
          <p:nvPicPr>
            <p:cNvPr id="4306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650" y="1557338"/>
              <a:ext cx="7512050" cy="4852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 6"/>
            <p:cNvSpPr/>
            <p:nvPr/>
          </p:nvSpPr>
          <p:spPr>
            <a:xfrm>
              <a:off x="2485276" y="3574601"/>
              <a:ext cx="3095242" cy="1367310"/>
            </a:xfrm>
            <a:prstGeom prst="ellipse">
              <a:avLst/>
            </a:prstGeom>
            <a:solidFill>
              <a:srgbClr val="FFCCFF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362576" y="3499976"/>
              <a:ext cx="1729626" cy="1153067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50892" y="4869694"/>
              <a:ext cx="2807745" cy="1150659"/>
            </a:xfrm>
            <a:prstGeom prst="ellipse">
              <a:avLst/>
            </a:prstGeom>
            <a:solidFill>
              <a:srgbClr val="4F81BD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43065" name="TextBox 9"/>
            <p:cNvSpPr txBox="1">
              <a:spLocks noChangeArrowheads="1"/>
            </p:cNvSpPr>
            <p:nvPr/>
          </p:nvSpPr>
          <p:spPr bwMode="auto">
            <a:xfrm>
              <a:off x="2874790" y="3896925"/>
              <a:ext cx="2281437" cy="793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solidFill>
                    <a:prstClr val="black"/>
                  </a:solidFill>
                </a:rPr>
                <a:t>Engineering &amp; Physical Science</a:t>
              </a:r>
            </a:p>
          </p:txBody>
        </p:sp>
        <p:sp>
          <p:nvSpPr>
            <p:cNvPr id="43066" name="TextBox 10"/>
            <p:cNvSpPr txBox="1">
              <a:spLocks noChangeArrowheads="1"/>
            </p:cNvSpPr>
            <p:nvPr/>
          </p:nvSpPr>
          <p:spPr bwMode="auto">
            <a:xfrm>
              <a:off x="5536335" y="3860800"/>
              <a:ext cx="1512455" cy="353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Biomedical</a:t>
              </a:r>
            </a:p>
          </p:txBody>
        </p:sp>
        <p:sp>
          <p:nvSpPr>
            <p:cNvPr id="43067" name="TextBox 11"/>
            <p:cNvSpPr txBox="1">
              <a:spLocks noChangeArrowheads="1"/>
            </p:cNvSpPr>
            <p:nvPr/>
          </p:nvSpPr>
          <p:spPr bwMode="auto">
            <a:xfrm>
              <a:off x="4572000" y="5229225"/>
              <a:ext cx="1512888" cy="353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Humanities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827524" y="1846206"/>
              <a:ext cx="1871058" cy="2014855"/>
            </a:xfrm>
            <a:prstGeom prst="ellipse">
              <a:avLst/>
            </a:prstGeom>
            <a:solidFill>
              <a:srgbClr val="FFC000">
                <a:alpha val="49020"/>
              </a:srgb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43069" name="TextBox 13"/>
            <p:cNvSpPr txBox="1">
              <a:spLocks noChangeArrowheads="1"/>
            </p:cNvSpPr>
            <p:nvPr/>
          </p:nvSpPr>
          <p:spPr bwMode="auto">
            <a:xfrm>
              <a:off x="1116014" y="2420939"/>
              <a:ext cx="1295400" cy="7935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North campus</a:t>
              </a:r>
            </a:p>
          </p:txBody>
        </p:sp>
        <p:sp>
          <p:nvSpPr>
            <p:cNvPr id="14" name="Curved Down Arrow 13"/>
            <p:cNvSpPr>
              <a:spLocks noChangeArrowheads="1"/>
            </p:cNvSpPr>
            <p:nvPr/>
          </p:nvSpPr>
          <p:spPr bwMode="auto">
            <a:xfrm rot="1361743">
              <a:off x="2455135" y="2893353"/>
              <a:ext cx="1952206" cy="746243"/>
            </a:xfrm>
            <a:prstGeom prst="curvedDownArrow">
              <a:avLst>
                <a:gd name="adj1" fmla="val 24994"/>
                <a:gd name="adj2" fmla="val 50000"/>
                <a:gd name="adj3" fmla="val 25000"/>
              </a:avLst>
            </a:prstGeom>
            <a:solidFill>
              <a:schemeClr val="tx1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black"/>
                </a:solidFill>
                <a:ea typeface="MS PGothic" charset="0"/>
                <a:cs typeface="MS PGothic" charset="0"/>
              </a:endParaRPr>
            </a:p>
          </p:txBody>
        </p:sp>
      </p:grpSp>
      <p:sp>
        <p:nvSpPr>
          <p:cNvPr id="43012" name="Slide Number Placeholder 1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653BCB-3C06-42C1-B8C5-E60EAC3F7BB0}" type="slidenum">
              <a:rPr lang="en-US" smtClean="0"/>
              <a:pPr/>
              <a:t>20</a:t>
            </a:fld>
            <a:endParaRPr lang="en-US" smtClean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872162" y="1700800"/>
          <a:ext cx="2948310" cy="3951272"/>
        </p:xfrm>
        <a:graphic>
          <a:graphicData uri="http://schemas.openxmlformats.org/drawingml/2006/table">
            <a:tbl>
              <a:tblPr/>
              <a:tblGrid>
                <a:gridCol w="2192338"/>
                <a:gridCol w="755972"/>
              </a:tblGrid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Projects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£m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Phase 1: 2012 – 2018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396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New engineering campus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266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Manchester Business School redevelopment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47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Teaching block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39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Information technology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Dover Street remodel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Long term maintenance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150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Other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642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</a:tr>
              <a:tr h="24076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Phase 2: 2018 – 2022 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Biomedical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206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Other Phase 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175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Long term maintenance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481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Total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1,123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107504" y="5105400"/>
            <a:ext cx="5855146" cy="1028700"/>
          </a:xfrm>
        </p:spPr>
        <p:txBody>
          <a:bodyPr/>
          <a:lstStyle/>
          <a:p>
            <a:pPr>
              <a:spcAft>
                <a:spcPct val="20000"/>
              </a:spcAft>
              <a:buClr>
                <a:schemeClr val="tx1"/>
              </a:buCl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905554" y="4687888"/>
            <a:ext cx="87370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320800" y="4603750"/>
            <a:ext cx="6350" cy="18415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3725" y="4527550"/>
            <a:ext cx="197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Investment in Estate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3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1263"/>
            <a:ext cx="4536504" cy="255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98645"/>
            <a:ext cx="6192688" cy="294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57200" y="2862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Coming Soon……</a:t>
            </a:r>
          </a:p>
        </p:txBody>
      </p:sp>
      <p:pic>
        <p:nvPicPr>
          <p:cNvPr id="13" name="Picture 2" descr="TAB_col_white_background.eps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74" y="1211263"/>
            <a:ext cx="4601574" cy="236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9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244" y="3429001"/>
            <a:ext cx="4594306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0555"/>
            <a:ext cx="4067944" cy="322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121" y="1211263"/>
            <a:ext cx="4512879" cy="351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6A5377EF-EFB0-4230-84D2-98878C32D349}" type="slidenum">
              <a:rPr lang="en-GB" altLang="en-US" sz="800" smtClean="0"/>
              <a:pPr>
                <a:defRPr/>
              </a:pPr>
              <a:t>22</a:t>
            </a:fld>
            <a:endParaRPr lang="en-GB" altLang="en-US" sz="800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Manchester Business School</a:t>
            </a:r>
            <a:endParaRPr lang="en-US" sz="3000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8128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288"/>
            <a:ext cx="9144000" cy="557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0" y="0"/>
            <a:ext cx="9144000" cy="12684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B7E7">
                  <a:alpha val="62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2195513" y="260350"/>
            <a:ext cx="58324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Engineering campus - Building </a:t>
            </a:r>
            <a:r>
              <a:rPr lang="en-GB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en-GB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6A5377EF-EFB0-4230-84D2-98878C32D349}" type="slidenum">
              <a:rPr lang="en-GB" altLang="en-US" sz="8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n-GB" altLang="en-US" sz="8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257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1263"/>
            <a:ext cx="9144000" cy="567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Coupland 3 - Law and Dentistry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19005"/>
            <a:ext cx="2133600" cy="365125"/>
          </a:xfrm>
        </p:spPr>
        <p:txBody>
          <a:bodyPr/>
          <a:lstStyle/>
          <a:p>
            <a:pPr>
              <a:defRPr/>
            </a:pPr>
            <a:fld id="{1D7C011B-B9E8-470B-A3DB-1806DF3A0BBF}" type="slidenum">
              <a:rPr lang="en-GB" altLang="en-US" sz="800" b="1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GB" altLang="en-US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0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" y="1211263"/>
            <a:ext cx="9144000" cy="564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Coupland 3 - Law </a:t>
            </a: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and Dentistry</a:t>
            </a:r>
          </a:p>
          <a:p>
            <a:pPr algn="ctr">
              <a:defRPr/>
            </a:pPr>
            <a:endParaRPr lang="en-US" sz="3000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7628" y="6492875"/>
            <a:ext cx="2133600" cy="365125"/>
          </a:xfrm>
        </p:spPr>
        <p:txBody>
          <a:bodyPr/>
          <a:lstStyle/>
          <a:p>
            <a:pPr>
              <a:defRPr/>
            </a:pPr>
            <a:fld id="{1D7C011B-B9E8-470B-A3DB-1806DF3A0BBF}" type="slidenum">
              <a:rPr lang="en-GB" altLang="en-US" sz="8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defRPr/>
              </a:pPr>
              <a:t>25</a:t>
            </a:fld>
            <a:endParaRPr lang="en-GB" alt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Residential Strategy</a:t>
            </a:r>
          </a:p>
        </p:txBody>
      </p:sp>
      <p:pic>
        <p:nvPicPr>
          <p:cNvPr id="9" name="Picture Placeholder 4" descr="C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9" y="1211263"/>
            <a:ext cx="7946422" cy="561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Performance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4638080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Substantial contribution to University performance</a:t>
            </a:r>
          </a:p>
          <a:p>
            <a:pPr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Increasing Research Grant and Contract income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Strong student recruitment for 2013 and beyond 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Further increase in student satisfaction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People Strategy being progressed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Campus Masterplan finance in place and plan being delivered  </a:t>
            </a:r>
          </a:p>
          <a:p>
            <a:pPr>
              <a:buFontTx/>
              <a:buChar char="-"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1510" name="Picture 8" descr="JJD_186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4500" y="1600200"/>
            <a:ext cx="31623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7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</a:t>
            </a: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Financial Performance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5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43808" y="6381328"/>
            <a:ext cx="44644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prstClr val="black"/>
                </a:solidFill>
              </a:rPr>
              <a:t>N.B. Paterson Institute costs included from 2010-11 onwards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0334516"/>
              </p:ext>
            </p:extLst>
          </p:nvPr>
        </p:nvGraphicFramePr>
        <p:xfrm>
          <a:off x="5148064" y="2636912"/>
          <a:ext cx="388843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3233"/>
              </p:ext>
            </p:extLst>
          </p:nvPr>
        </p:nvGraphicFramePr>
        <p:xfrm>
          <a:off x="4211960" y="1556792"/>
          <a:ext cx="4752529" cy="576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612"/>
                <a:gridCol w="856046"/>
                <a:gridCol w="856046"/>
                <a:gridCol w="747810"/>
                <a:gridCol w="836365"/>
                <a:gridCol w="757650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700" u="none" strike="noStrike" dirty="0">
                          <a:effectLst/>
                        </a:rPr>
                        <a:t> 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2008-09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2009-10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2010-11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2011-12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2012-13 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£m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205.0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203.4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202.0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201.2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700" u="none" strike="noStrike" dirty="0">
                          <a:effectLst/>
                        </a:rPr>
                        <a:t>191.6</a:t>
                      </a:r>
                      <a:endParaRPr lang="en-GB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668887"/>
              </p:ext>
            </p:extLst>
          </p:nvPr>
        </p:nvGraphicFramePr>
        <p:xfrm>
          <a:off x="14567" y="2924944"/>
          <a:ext cx="5076056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2299319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Cost of PSS as percentage of University expenditure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2977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134076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B7E7">
                  <a:alpha val="62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endParaRPr lang="en-GB" sz="1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Management Survey Results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3" y="5928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388349"/>
              </p:ext>
            </p:extLst>
          </p:nvPr>
        </p:nvGraphicFramePr>
        <p:xfrm>
          <a:off x="60862" y="1628800"/>
          <a:ext cx="9074085" cy="4623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612"/>
                <a:gridCol w="4411005"/>
                <a:gridCol w="1102752"/>
                <a:gridCol w="1102752"/>
                <a:gridCol w="1056482"/>
                <a:gridCol w="1056482"/>
              </a:tblGrid>
              <a:tr h="588913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2009-10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2010-11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2011-12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2012-13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39279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PSS has clear strategies to help deliver the University's Strategic Vision 2020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3.38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3.64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3.99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4.06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028275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There are readily accessibly policies and procedures to support you in your role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3.43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3.70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3.75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3.80</a:t>
                      </a:r>
                      <a:endParaRPr lang="en-GB" sz="2000" dirty="0"/>
                    </a:p>
                  </a:txBody>
                  <a:tcPr/>
                </a:tc>
              </a:tr>
              <a:tr h="839201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PSS operates as a single seamless entity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2.49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2.68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2.96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3.29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028275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4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Authority, responsibility &amp; accountability are appropriately devolved to Schools, Faculties and Central PSS Directorates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3.14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3.23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3.42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3.70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08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Geneva" pitchFamily="126" charset="-128"/>
              </a:rPr>
              <a:t>New Starters and Movers</a:t>
            </a:r>
            <a:endParaRPr lang="en-GB" sz="3000" dirty="0" smtClean="0">
              <a:solidFill>
                <a:srgbClr val="1F3974"/>
              </a:solidFill>
              <a:latin typeface="Arial" pitchFamily="34" charset="0"/>
              <a:ea typeface="Geneva" pitchFamily="126" charset="-128"/>
              <a:cs typeface="Geneva" pitchFamily="126" charset="-128"/>
            </a:endParaRPr>
          </a:p>
        </p:txBody>
      </p:sp>
      <p:sp>
        <p:nvSpPr>
          <p:cNvPr id="27660" name="Slide Number Placeholder 1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45B608-4696-40D3-BE52-361E5BC4AA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New Starters and Movers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3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029280"/>
              </p:ext>
            </p:extLst>
          </p:nvPr>
        </p:nvGraphicFramePr>
        <p:xfrm>
          <a:off x="467544" y="1268760"/>
          <a:ext cx="7956264" cy="5472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7367"/>
                <a:gridCol w="3287095"/>
                <a:gridCol w="3361802"/>
              </a:tblGrid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Tyrrell Basson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 </a:t>
                      </a:r>
                      <a:r>
                        <a:rPr lang="en-GB" sz="1200" u="none" strike="noStrike" dirty="0" smtClean="0">
                          <a:effectLst/>
                        </a:rPr>
                        <a:t>Partner - Professional</a:t>
                      </a:r>
                      <a:r>
                        <a:rPr lang="en-GB" sz="1200" u="none" strike="noStrike" baseline="0" dirty="0" smtClean="0">
                          <a:effectLst/>
                        </a:rPr>
                        <a:t> Support Services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Sandra Bracegirdle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Head Of Collection Management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Library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Kate Henderson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Ambitious Futures Graduate Trainee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Jo </a:t>
                      </a:r>
                      <a:r>
                        <a:rPr lang="en-GB" sz="1200" u="none" strike="noStrike" dirty="0" err="1">
                          <a:effectLst/>
                        </a:rPr>
                        <a:t>Couling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HR Partner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HR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Sarah Gaffney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Institute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Population Health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Miranda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Hall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Head of School Finance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Rachel Hobson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Internal Communications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EPS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James Hopkins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University Historian and Heritage Manager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Office for Social Responsibility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Terry Hudghton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Head of University Marketing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Communications &amp; Marketing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Poppy Humphrey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Off Campus Student Affairs Officer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Directorate of Sport, Trading &amp; Residential Services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Sam Kirk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Ambitious Futures Graduate Trainee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April Lockyer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Head of Research Governance, Ethics and Integrity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Research and Business Engagement Support Services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Nicola Lord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Teaching &amp; Learning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Gemma Lyons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Head of School Finance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Rachael McGraw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Head of Communications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Communications &amp; Marketing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Ian Miller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eLearning Service Manager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FLS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Pete Morris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 and Communications Marketing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DSE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Simon Oliver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Partner – FLS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Chris </a:t>
                      </a:r>
                      <a:r>
                        <a:rPr lang="en-GB" sz="1200" u="none" strike="noStrike" dirty="0" err="1">
                          <a:effectLst/>
                        </a:rPr>
                        <a:t>Sharples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Head of Performance Improvement and Reporting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Timothy Stibbs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Research Ethics, Governance and Integrity Manager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Research and Business Engagement Support Services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Kathryn Sullivan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Bibliographic Services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 Library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Alex Szymanski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 Partner - EPS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EPS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Mike Taylor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 Partner – 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MHS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Neil Turner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Special Projects VAT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Finance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Ben Ward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Interim CEO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UMSU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104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Cath Wright 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Operations Manager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Institute of Population Health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134076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B7E7">
                  <a:alpha val="62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endParaRPr lang="en-GB" sz="1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Management Survey Results (cont’d)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3" y="5928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0444"/>
              </p:ext>
            </p:extLst>
          </p:nvPr>
        </p:nvGraphicFramePr>
        <p:xfrm>
          <a:off x="63375" y="1628801"/>
          <a:ext cx="9045128" cy="4946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067"/>
                <a:gridCol w="4429632"/>
                <a:gridCol w="1107408"/>
                <a:gridCol w="1107408"/>
                <a:gridCol w="1060941"/>
                <a:gridCol w="993672"/>
              </a:tblGrid>
              <a:tr h="651112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2009-10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2010-11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2011-12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2012-13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9062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 structure and functions of the PSS are well understood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3.10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3.03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3.22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3.41</a:t>
                      </a:r>
                      <a:endParaRPr lang="en-GB" sz="2000" dirty="0"/>
                    </a:p>
                  </a:txBody>
                  <a:tcPr/>
                </a:tc>
              </a:tr>
              <a:tr h="765294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 services provided by the PSS represent good value for money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2.95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3.52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3.59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3.64</a:t>
                      </a:r>
                      <a:endParaRPr lang="en-GB" sz="2000" dirty="0"/>
                    </a:p>
                  </a:txBody>
                  <a:tcPr/>
                </a:tc>
              </a:tr>
              <a:tr h="77943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performance of the PSS has improved over the past year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3.45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3.60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3.77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3.87</a:t>
                      </a:r>
                      <a:endParaRPr lang="en-GB" sz="2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55042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Overall, the PSS is well managed in an efficient and effective manner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3.10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3.73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3.80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3.99</a:t>
                      </a:r>
                      <a:endParaRPr lang="en-GB" sz="2000" dirty="0"/>
                    </a:p>
                  </a:txBody>
                  <a:tcPr/>
                </a:tc>
              </a:tr>
              <a:tr h="955042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9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Overall, the PSS provides efficient and effective support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3.37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3.65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3.71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3.81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45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Performance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33887" y="2708920"/>
            <a:ext cx="4958193" cy="2736304"/>
          </a:xfrm>
        </p:spPr>
        <p:txBody>
          <a:bodyPr>
            <a:no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“The Review Group … commended the PSS for its performance overall which was excellent and getting better” </a:t>
            </a:r>
          </a:p>
          <a:p>
            <a:pPr>
              <a:buFontTx/>
              <a:buChar char="-"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662509"/>
            <a:ext cx="3384376" cy="22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2014-15 Priorities – ( 1 ) 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568952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Research - Maintaining momentum post-REF </a:t>
            </a: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To implement a new research information system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Students – continuing to improve the student experience </a:t>
            </a:r>
          </a:p>
          <a:p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To develop My Manchester Plus, including My Students </a:t>
            </a:r>
          </a:p>
          <a:p>
            <a:endParaRPr lang="en-GB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Students – sustaining target levels of student recruitment</a:t>
            </a:r>
          </a:p>
          <a:p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To develop an agreed student recruitment strategy for 2015 entry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Social Responsibility – delivering the signature programmes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To provide support for the development and delivery of 6 key SR programmes </a:t>
            </a:r>
          </a:p>
          <a:p>
            <a:pPr marL="0" lvl="0" indent="0">
              <a:buNone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5. Creating a more performance-orientated culture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To develop and roll-out a revised P&amp;DR process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To develop a PSS People Strategy (Staff Development Framework and Induction)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9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2014-15 Priorities ( 2 )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8640960" cy="51125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Increasing </a:t>
            </a: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and diversifying </a:t>
            </a: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deliver 15% growth in donations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support significant cost recovery on research projects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improve efficiency and identify waste in order to generate cost savings  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endParaRPr lang="en-GB" sz="7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Developing </a:t>
            </a: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and delivering a communications and marketing plan </a:t>
            </a:r>
            <a:endParaRPr lang="en-GB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develop and deliver a 3 year University level communications and marketing plan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pilot a social intranet in PSS</a:t>
            </a:r>
          </a:p>
          <a:p>
            <a:pPr lvl="0"/>
            <a:endParaRPr lang="en-GB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Enabling Strategies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manage the Estates Capital programme within an agreed drawdown profile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deliver progress on the IT Transformation Project, introducing “flexible resourcing” and project delivery capability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endParaRPr lang="en-GB" sz="7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8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</a:t>
            </a: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Reputation </a:t>
            </a: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- communications </a:t>
            </a:r>
            <a:r>
              <a:rPr lang="en-GB" sz="3000" b="1" dirty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and marketing plan   </a:t>
            </a: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4638080"/>
          </a:xfrm>
        </p:spPr>
        <p:txBody>
          <a:bodyPr>
            <a:normAutofit fontScale="85000" lnSpcReduction="20000"/>
          </a:bodyPr>
          <a:lstStyle/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Building reputation - communications and marketing plan  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Implementing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actions from external stakeholder survey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brand with much sharper focus on what is distinctive about Manchester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of corporate pages of website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and social media strategy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communications to better equip Staff and Students as ambassadors</a:t>
            </a:r>
          </a:p>
          <a:p>
            <a:endParaRPr lang="en-GB" sz="2000" dirty="0"/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6626" name="Picture 2" descr="F:\Will Spinks\Presentations\Images\world-leading-mind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810000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2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2014-15 Priorities ( 2 )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8640960" cy="51125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Increasing </a:t>
            </a: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and diversifying </a:t>
            </a: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deliver 15% growth in donations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support significant cost recovery on research projects</a:t>
            </a:r>
          </a:p>
          <a:p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improve efficiency and identify waste in order to generate cost savings  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endParaRPr lang="en-GB" sz="7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Developing </a:t>
            </a: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and delivering a communications and marketing plan </a:t>
            </a:r>
            <a:endParaRPr lang="en-GB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develop and deliver a 3 year University level communications and marketing plan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pilot a social intranet in PSS</a:t>
            </a:r>
          </a:p>
          <a:p>
            <a:pPr lvl="0"/>
            <a:endParaRPr lang="en-GB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Enabling Strategies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manage the Estates Capital programme within an agreed drawdown profile</a:t>
            </a:r>
          </a:p>
          <a:p>
            <a:pPr lvl="0"/>
            <a:r>
              <a:rPr lang="en-GB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To deliver progress on the IT Transformation Project, introducing “flexible resourcing” and project delivery capability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endParaRPr lang="en-GB" sz="7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72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Managing Information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4638080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Major transformation of IT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Development of agile, project management capability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Significant reskilling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Specific focus on IT security and systems architecture </a:t>
            </a:r>
          </a:p>
          <a:p>
            <a:pPr lvl="0"/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GB" sz="2000" dirty="0" smtClean="0">
                <a:latin typeface="Arial" pitchFamily="34" charset="0"/>
                <a:cs typeface="Arial" pitchFamily="34" charset="0"/>
              </a:rPr>
              <a:t>Culture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change – focus on the customer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2" y="1533591"/>
            <a:ext cx="2736305" cy="488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Summary - Challenges Ahead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4638080"/>
          </a:xfrm>
        </p:spPr>
        <p:txBody>
          <a:bodyPr>
            <a:normAutofit/>
          </a:bodyPr>
          <a:lstStyle/>
          <a:p>
            <a:r>
              <a:rPr lang="en-GB" sz="2000" b="1" dirty="0">
                <a:latin typeface="Arial" pitchFamily="34" charset="0"/>
                <a:cs typeface="Arial" pitchFamily="34" charset="0"/>
              </a:rPr>
              <a:t>STRATEGY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Delivering our contributions to 	strategic objectives</a:t>
            </a:r>
          </a:p>
          <a:p>
            <a:pPr marL="0" indent="0"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b="1" dirty="0" smtClean="0">
                <a:latin typeface="Arial" pitchFamily="34" charset="0"/>
                <a:cs typeface="Arial" pitchFamily="34" charset="0"/>
              </a:rPr>
              <a:t>TEAMWORK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both within the PSS and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	alongside academic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colleagues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b="1" dirty="0" smtClean="0">
                <a:latin typeface="Arial" pitchFamily="34" charset="0"/>
                <a:cs typeface="Arial" pitchFamily="34" charset="0"/>
              </a:rPr>
              <a:t>PERFORMANCE </a:t>
            </a:r>
          </a:p>
          <a:p>
            <a:pPr marL="0" indent="0"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further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standardisation of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	processes - creating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space for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	strategic investments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1510" name="Picture 8" descr="JJD_186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4500" y="1600200"/>
            <a:ext cx="31623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" descr="_D0V2960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4" y="1377950"/>
            <a:ext cx="2405785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Synthesis Lab09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4" y="5010937"/>
            <a:ext cx="2405785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8" descr="_DSC402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4" y="3230874"/>
            <a:ext cx="2405785" cy="149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9" descr="_D0V8331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02" y="3170279"/>
            <a:ext cx="259238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" descr="J3491_p153_Tayaba_Nicolson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02" y="1377950"/>
            <a:ext cx="258445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2403" y="5031750"/>
            <a:ext cx="2592387" cy="162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2"/>
          <p:cNvGrpSpPr/>
          <p:nvPr/>
        </p:nvGrpSpPr>
        <p:grpSpPr>
          <a:xfrm>
            <a:off x="3274219" y="1377950"/>
            <a:ext cx="2595562" cy="5276050"/>
            <a:chOff x="3285375" y="1377950"/>
            <a:chExt cx="2595562" cy="5276050"/>
          </a:xfrm>
        </p:grpSpPr>
        <p:pic>
          <p:nvPicPr>
            <p:cNvPr id="33796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0931" y="1377950"/>
              <a:ext cx="2584450" cy="160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Brian Cox holiday snap.JPG"/>
            <p:cNvPicPr>
              <a:picLocks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375" y="3156190"/>
              <a:ext cx="2595562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375" y="5010937"/>
              <a:ext cx="2595562" cy="1643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Manchester – making it happen</a:t>
            </a:r>
          </a:p>
        </p:txBody>
      </p:sp>
      <p:pic>
        <p:nvPicPr>
          <p:cNvPr id="17" name="Picture 2" descr="TAB_col_white_background.eps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5C516A-E26F-4FFF-81E0-34847D396891}" type="slidenum">
              <a:rPr lang="en-GB" sz="800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GB" sz="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Awards and Prizes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ndon-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            </a:t>
            </a:r>
            <a:r>
              <a:rPr lang="en-US" sz="3000" b="1" dirty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Recent Awards and </a:t>
            </a: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Prizes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" y="1214162"/>
            <a:ext cx="5005911" cy="33372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63" y="3573016"/>
            <a:ext cx="5017637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            </a:t>
            </a: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Recent </a:t>
            </a:r>
            <a:r>
              <a:rPr lang="en-US" sz="3000" b="1" dirty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Awards and </a:t>
            </a: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Prizes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221" y="3307582"/>
            <a:ext cx="4896580" cy="322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" y="1215914"/>
            <a:ext cx="4788024" cy="356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0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9" y="0"/>
            <a:ext cx="934165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0" name="Picture 3"/>
          <p:cNvSpPr>
            <a:spLocks noChangeAspect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1734344" y="5767368"/>
            <a:ext cx="56753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Priorities for 2013 -14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663" y="457200"/>
            <a:ext cx="1728787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9A97273-5ED3-4E99-BB02-F72E65051917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2013-14</a:t>
            </a:r>
          </a:p>
          <a:p>
            <a:pPr algn="ctr">
              <a:defRPr/>
            </a:pPr>
            <a:r>
              <a:rPr lang="en-GB" sz="28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University Priorities </a:t>
            </a:r>
            <a:endParaRPr lang="en-US" sz="28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2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844824"/>
            <a:ext cx="6984776" cy="37444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Research Grant and Contract Income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Student Recruitment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Student Experience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People Strategy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Financing the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Masterplan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4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9A97273-5ED3-4E99-BB02-F72E65051917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13-14 Key Priorities </a:t>
            </a: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Research - New Awards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2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268994"/>
              </p:ext>
            </p:extLst>
          </p:nvPr>
        </p:nvGraphicFramePr>
        <p:xfrm>
          <a:off x="1115616" y="1628800"/>
          <a:ext cx="734481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269074" y="2884293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£210.8m</a:t>
            </a:r>
            <a:endParaRPr lang="en-GB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5696501" y="2514961"/>
            <a:ext cx="6960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/>
              <a:t>£226m</a:t>
            </a:r>
            <a:endParaRPr lang="en-GB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7129265" y="1916832"/>
            <a:ext cx="6960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/>
              <a:t>£</a:t>
            </a:r>
            <a:r>
              <a:rPr lang="en-GB" sz="1400" b="1" dirty="0" smtClean="0"/>
              <a:t>272m</a:t>
            </a:r>
            <a:endParaRPr lang="en-GB" sz="1400" b="1" dirty="0"/>
          </a:p>
        </p:txBody>
      </p:sp>
      <p:sp>
        <p:nvSpPr>
          <p:cNvPr id="8" name="Oval 7"/>
          <p:cNvSpPr/>
          <p:nvPr/>
        </p:nvSpPr>
        <p:spPr>
          <a:xfrm>
            <a:off x="6269074" y="2807058"/>
            <a:ext cx="829073" cy="4622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9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oM 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1374</Words>
  <Application>Microsoft Office PowerPoint</Application>
  <PresentationFormat>On-screen Show (4:3)</PresentationFormat>
  <Paragraphs>494</Paragraphs>
  <Slides>38</Slides>
  <Notes>21</Notes>
  <HiddenSlides>0</HiddenSlides>
  <MMClips>0</MMClips>
  <ScaleCrop>false</ScaleCrop>
  <HeadingPairs>
    <vt:vector size="8" baseType="variant">
      <vt:variant>
        <vt:lpstr>Theme</vt:lpstr>
      </vt:variant>
      <vt:variant>
        <vt:i4>2</vt:i4>
      </vt:variant>
      <vt:variant>
        <vt:lpstr>Links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Office Theme</vt:lpstr>
      <vt:lpstr>UoM new</vt:lpstr>
      <vt:lpstr>\\nask.man.ac.uk\home$\MY DOCUMENTS\Presentations\Copy of Hong Kong fin data for graphs (2).xlsx!Financial Performance![Copy of Hong Kong fin data for graphs (2).xlsx]Financial Performance Chart 1</vt:lpstr>
      <vt:lpstr>\\nask.man.ac.uk\home$\MY DOCUMENTS\Presentations\Copy of Hong Kong fin data for graphs (2).xlsx!Financial Performance![Copy of Hong Kong fin data for graphs (2).xlsx]Financial Performance Chart 2</vt:lpstr>
      <vt:lpstr>\\nask.man.ac.uk\home$\MY DOCUMENTS\Presentations\Hong Kong fin data for graphs (2).xlsx!Financial Performance![Hong Kong fin data for graphs (2).xlsx]Financial Performance Chart 3</vt:lpstr>
      <vt:lpstr>Acrobat Document</vt:lpstr>
      <vt:lpstr>PowerPoint Presentation</vt:lpstr>
      <vt:lpstr>PowerPoint Presentation</vt:lpstr>
      <vt:lpstr>New Starters and Movers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Growth in International Students </vt:lpstr>
      <vt:lpstr>Overall UG Satisfaction (NSS)</vt:lpstr>
      <vt:lpstr>2014 NSS RESULT ?</vt:lpstr>
      <vt:lpstr>          People – a more performance oriented culture</vt:lpstr>
      <vt:lpstr>          Financing the Campus Masterplan</vt:lpstr>
      <vt:lpstr>PowerPoint Presentation</vt:lpstr>
      <vt:lpstr>PowerPoint Presentation</vt:lpstr>
      <vt:lpstr> Investment in People</vt:lpstr>
      <vt:lpstr>PowerPoint Presentation</vt:lpstr>
      <vt:lpstr> Coming Soon……</vt:lpstr>
      <vt:lpstr>PowerPoint Presentation</vt:lpstr>
      <vt:lpstr>PowerPoint Presentation</vt:lpstr>
      <vt:lpstr>PowerPoint Presentation</vt:lpstr>
      <vt:lpstr>PowerPoint Presentation</vt:lpstr>
      <vt:lpstr>          Residential Strategy</vt:lpstr>
      <vt:lpstr>PSS Performance</vt:lpstr>
      <vt:lpstr>PowerPoint Presentation</vt:lpstr>
      <vt:lpstr>PowerPoint Presentation</vt:lpstr>
      <vt:lpstr>PowerPoint Presentation</vt:lpstr>
      <vt:lpstr>PSS Performance</vt:lpstr>
      <vt:lpstr>2014-15 Priorities – ( 1 ) </vt:lpstr>
      <vt:lpstr>2014-15 Priorities ( 2 )</vt:lpstr>
      <vt:lpstr>       Reputation - communications and marketing plan   </vt:lpstr>
      <vt:lpstr>2014-15 Priorities ( 2 )</vt:lpstr>
      <vt:lpstr> Managing Information</vt:lpstr>
      <vt:lpstr>Summary - Challenges Ahead</vt:lpstr>
      <vt:lpstr>PowerPoint Presentation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 Spinks</dc:creator>
  <cp:lastModifiedBy>Helen Barton</cp:lastModifiedBy>
  <cp:revision>296</cp:revision>
  <cp:lastPrinted>2014-06-18T13:14:46Z</cp:lastPrinted>
  <dcterms:created xsi:type="dcterms:W3CDTF">2013-06-21T11:46:26Z</dcterms:created>
  <dcterms:modified xsi:type="dcterms:W3CDTF">2014-06-18T13:38:44Z</dcterms:modified>
</cp:coreProperties>
</file>