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4" r:id="rId2"/>
    <p:sldId id="292" r:id="rId3"/>
    <p:sldId id="293" r:id="rId4"/>
    <p:sldId id="331" r:id="rId5"/>
    <p:sldId id="332" r:id="rId6"/>
    <p:sldId id="333" r:id="rId7"/>
    <p:sldId id="328" r:id="rId8"/>
    <p:sldId id="303" r:id="rId9"/>
    <p:sldId id="304" r:id="rId10"/>
    <p:sldId id="330" r:id="rId11"/>
    <p:sldId id="313" r:id="rId12"/>
    <p:sldId id="314" r:id="rId13"/>
    <p:sldId id="315" r:id="rId14"/>
    <p:sldId id="301" r:id="rId15"/>
    <p:sldId id="321" r:id="rId16"/>
    <p:sldId id="322" r:id="rId17"/>
    <p:sldId id="298" r:id="rId18"/>
    <p:sldId id="329" r:id="rId19"/>
  </p:sldIdLst>
  <p:sldSz cx="9144000" cy="6858000" type="screen4x3"/>
  <p:notesSz cx="6797675" cy="9928225"/>
  <p:defaultTextStyle>
    <a:defPPr>
      <a:defRPr lang="en-GB"/>
    </a:defPPr>
    <a:lvl1pPr algn="l" rtl="0" fontAlgn="base">
      <a:spcBef>
        <a:spcPct val="0"/>
      </a:spcBef>
      <a:spcAft>
        <a:spcPct val="0"/>
      </a:spcAft>
      <a:defRPr sz="12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12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2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2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Arial" pitchFamily="34" charset="0"/>
        <a:ea typeface="+mn-ea"/>
        <a:cs typeface="Arial" pitchFamily="34" charset="0"/>
      </a:defRPr>
    </a:lvl6pPr>
    <a:lvl7pPr marL="2743200" algn="l" defTabSz="914400" rtl="0" eaLnBrk="1" latinLnBrk="0" hangingPunct="1">
      <a:defRPr sz="1200" kern="1200">
        <a:solidFill>
          <a:schemeClr val="tx1"/>
        </a:solidFill>
        <a:latin typeface="Arial" pitchFamily="34" charset="0"/>
        <a:ea typeface="+mn-ea"/>
        <a:cs typeface="Arial" pitchFamily="34" charset="0"/>
      </a:defRPr>
    </a:lvl7pPr>
    <a:lvl8pPr marL="3200400" algn="l" defTabSz="914400" rtl="0" eaLnBrk="1" latinLnBrk="0" hangingPunct="1">
      <a:defRPr sz="1200" kern="1200">
        <a:solidFill>
          <a:schemeClr val="tx1"/>
        </a:solidFill>
        <a:latin typeface="Arial" pitchFamily="34" charset="0"/>
        <a:ea typeface="+mn-ea"/>
        <a:cs typeface="Arial" pitchFamily="34" charset="0"/>
      </a:defRPr>
    </a:lvl8pPr>
    <a:lvl9pPr marL="3657600" algn="l" defTabSz="914400" rtl="0" eaLnBrk="1" latinLnBrk="0" hangingPunct="1">
      <a:defRPr sz="12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00FF99"/>
    <a:srgbClr val="00CC99"/>
    <a:srgbClr val="0000FF"/>
    <a:srgbClr val="0066FF"/>
    <a:srgbClr val="808080"/>
    <a:srgbClr val="959597"/>
    <a:srgbClr val="6D009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77778" autoAdjust="0"/>
  </p:normalViewPr>
  <p:slideViewPr>
    <p:cSldViewPr>
      <p:cViewPr varScale="1">
        <p:scale>
          <a:sx n="75" d="100"/>
          <a:sy n="75" d="100"/>
        </p:scale>
        <p:origin x="-732" y="-84"/>
      </p:cViewPr>
      <p:guideLst>
        <p:guide orient="horz" pos="2160"/>
        <p:guide pos="9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42" y="-84"/>
      </p:cViewPr>
      <p:guideLst>
        <p:guide orient="horz" pos="3127"/>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114" name="Rectangle 2"/>
          <p:cNvSpPr>
            <a:spLocks noGrp="1" noChangeArrowheads="1"/>
          </p:cNvSpPr>
          <p:nvPr>
            <p:ph type="hdr" sz="quarter"/>
          </p:nvPr>
        </p:nvSpPr>
        <p:spPr bwMode="auto">
          <a:xfrm>
            <a:off x="1757266" y="0"/>
            <a:ext cx="2925540" cy="495930"/>
          </a:xfrm>
          <a:prstGeom prst="rect">
            <a:avLst/>
          </a:prstGeom>
          <a:noFill/>
          <a:ln w="9525">
            <a:noFill/>
            <a:miter lim="800000"/>
            <a:headEnd/>
            <a:tailEnd/>
          </a:ln>
          <a:effectLst/>
        </p:spPr>
        <p:txBody>
          <a:bodyPr vert="horz" wrap="square" lIns="92748" tIns="46374" rIns="92748" bIns="46374" numCol="1" anchor="t" anchorCtr="0" compatLnSpc="1">
            <a:prstTxWarp prst="textNoShape">
              <a:avLst/>
            </a:prstTxWarp>
          </a:bodyPr>
          <a:lstStyle>
            <a:lvl1pPr algn="l">
              <a:defRPr>
                <a:latin typeface="Arial" charset="0"/>
                <a:cs typeface="+mn-cs"/>
              </a:defRPr>
            </a:lvl1pPr>
          </a:lstStyle>
          <a:p>
            <a:pPr>
              <a:defRPr/>
            </a:pPr>
            <a:r>
              <a:rPr lang="en-GB"/>
              <a:t>Office of Student Support and Services, September 2006</a:t>
            </a:r>
          </a:p>
        </p:txBody>
      </p:sp>
      <p:sp>
        <p:nvSpPr>
          <p:cNvPr id="218115" name="Rectangle 3"/>
          <p:cNvSpPr>
            <a:spLocks noGrp="1" noChangeArrowheads="1"/>
          </p:cNvSpPr>
          <p:nvPr>
            <p:ph type="dt" sz="quarter" idx="1"/>
          </p:nvPr>
        </p:nvSpPr>
        <p:spPr bwMode="auto">
          <a:xfrm>
            <a:off x="0" y="0"/>
            <a:ext cx="1114877" cy="508770"/>
          </a:xfrm>
          <a:prstGeom prst="rect">
            <a:avLst/>
          </a:prstGeom>
          <a:noFill/>
          <a:ln w="9525">
            <a:noFill/>
            <a:miter lim="800000"/>
            <a:headEnd/>
            <a:tailEnd/>
          </a:ln>
          <a:effectLst/>
        </p:spPr>
        <p:txBody>
          <a:bodyPr vert="horz" wrap="square" lIns="92748" tIns="46374" rIns="92748" bIns="46374" numCol="1" anchor="t" anchorCtr="0" compatLnSpc="1">
            <a:prstTxWarp prst="textNoShape">
              <a:avLst/>
            </a:prstTxWarp>
          </a:bodyPr>
          <a:lstStyle>
            <a:lvl1pPr algn="r">
              <a:defRPr/>
            </a:lvl1pPr>
          </a:lstStyle>
          <a:p>
            <a:pPr>
              <a:defRPr/>
            </a:pPr>
            <a:endParaRPr lang="en-US"/>
          </a:p>
        </p:txBody>
      </p:sp>
      <p:sp>
        <p:nvSpPr>
          <p:cNvPr id="218116" name="Rectangle 4"/>
          <p:cNvSpPr>
            <a:spLocks noGrp="1" noChangeArrowheads="1"/>
          </p:cNvSpPr>
          <p:nvPr>
            <p:ph type="ftr" sz="quarter" idx="2"/>
          </p:nvPr>
        </p:nvSpPr>
        <p:spPr bwMode="auto">
          <a:xfrm>
            <a:off x="0" y="9430690"/>
            <a:ext cx="2944958" cy="495930"/>
          </a:xfrm>
          <a:prstGeom prst="rect">
            <a:avLst/>
          </a:prstGeom>
          <a:noFill/>
          <a:ln w="9525">
            <a:noFill/>
            <a:miter lim="800000"/>
            <a:headEnd/>
            <a:tailEnd/>
          </a:ln>
          <a:effectLst/>
        </p:spPr>
        <p:txBody>
          <a:bodyPr vert="horz" wrap="square" lIns="92748" tIns="46374" rIns="92748" bIns="46374" numCol="1" anchor="b" anchorCtr="0" compatLnSpc="1">
            <a:prstTxWarp prst="textNoShape">
              <a:avLst/>
            </a:prstTxWarp>
          </a:bodyPr>
          <a:lstStyle>
            <a:lvl1pPr>
              <a:defRPr/>
            </a:lvl1pPr>
          </a:lstStyle>
          <a:p>
            <a:pPr>
              <a:defRPr/>
            </a:pPr>
            <a:endParaRPr lang="en-US"/>
          </a:p>
        </p:txBody>
      </p:sp>
      <p:sp>
        <p:nvSpPr>
          <p:cNvPr id="218117" name="Rectangle 5"/>
          <p:cNvSpPr>
            <a:spLocks noGrp="1" noChangeArrowheads="1"/>
          </p:cNvSpPr>
          <p:nvPr>
            <p:ph type="sldNum" sz="quarter" idx="3"/>
          </p:nvPr>
        </p:nvSpPr>
        <p:spPr bwMode="auto">
          <a:xfrm>
            <a:off x="3851098" y="9430690"/>
            <a:ext cx="2944958" cy="495930"/>
          </a:xfrm>
          <a:prstGeom prst="rect">
            <a:avLst/>
          </a:prstGeom>
          <a:noFill/>
          <a:ln w="9525">
            <a:noFill/>
            <a:miter lim="800000"/>
            <a:headEnd/>
            <a:tailEnd/>
          </a:ln>
          <a:effectLst/>
        </p:spPr>
        <p:txBody>
          <a:bodyPr vert="horz" wrap="square" lIns="92748" tIns="46374" rIns="92748" bIns="46374" numCol="1" anchor="b" anchorCtr="0" compatLnSpc="1">
            <a:prstTxWarp prst="textNoShape">
              <a:avLst/>
            </a:prstTxWarp>
          </a:bodyPr>
          <a:lstStyle>
            <a:lvl1pPr algn="r">
              <a:defRPr/>
            </a:lvl1pPr>
          </a:lstStyle>
          <a:p>
            <a:pPr>
              <a:defRPr/>
            </a:pPr>
            <a:fld id="{C360E833-84B9-49FA-97CE-CB73B5630F13}"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4"/>
          <p:cNvSpPr>
            <a:spLocks noGrp="1" noRot="1" noChangeAspect="1" noChangeArrowheads="1" noTextEdit="1"/>
          </p:cNvSpPr>
          <p:nvPr>
            <p:ph type="sldImg" idx="2"/>
          </p:nvPr>
        </p:nvSpPr>
        <p:spPr bwMode="auto">
          <a:xfrm>
            <a:off x="917575" y="428625"/>
            <a:ext cx="4962525" cy="3722688"/>
          </a:xfrm>
          <a:prstGeom prst="rect">
            <a:avLst/>
          </a:prstGeom>
          <a:noFill/>
          <a:ln w="9525">
            <a:solidFill>
              <a:srgbClr val="000000"/>
            </a:solidFill>
            <a:miter lim="800000"/>
            <a:headEnd/>
            <a:tailEnd/>
          </a:ln>
        </p:spPr>
      </p:sp>
      <p:sp>
        <p:nvSpPr>
          <p:cNvPr id="200709" name="Rectangle 5"/>
          <p:cNvSpPr>
            <a:spLocks noGrp="1" noChangeArrowheads="1"/>
          </p:cNvSpPr>
          <p:nvPr>
            <p:ph type="body" sz="quarter" idx="3"/>
          </p:nvPr>
        </p:nvSpPr>
        <p:spPr bwMode="auto">
          <a:xfrm>
            <a:off x="679606" y="4338183"/>
            <a:ext cx="5438464" cy="5317201"/>
          </a:xfrm>
          <a:prstGeom prst="rect">
            <a:avLst/>
          </a:prstGeom>
          <a:noFill/>
          <a:ln w="9525">
            <a:noFill/>
            <a:miter lim="800000"/>
            <a:headEnd/>
            <a:tailEnd/>
          </a:ln>
          <a:effectLst/>
        </p:spPr>
        <p:txBody>
          <a:bodyPr vert="horz" wrap="square" lIns="92748" tIns="46374" rIns="92748" bIns="4637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00710" name="Rectangle 6"/>
          <p:cNvSpPr>
            <a:spLocks noGrp="1" noChangeArrowheads="1"/>
          </p:cNvSpPr>
          <p:nvPr>
            <p:ph type="ftr" sz="quarter" idx="4"/>
          </p:nvPr>
        </p:nvSpPr>
        <p:spPr bwMode="auto">
          <a:xfrm>
            <a:off x="0" y="9928225"/>
            <a:ext cx="2944958" cy="495930"/>
          </a:xfrm>
          <a:prstGeom prst="rect">
            <a:avLst/>
          </a:prstGeom>
          <a:noFill/>
          <a:ln w="9525">
            <a:noFill/>
            <a:miter lim="800000"/>
            <a:headEnd/>
            <a:tailEnd/>
          </a:ln>
          <a:effectLst/>
        </p:spPr>
        <p:txBody>
          <a:bodyPr vert="horz" wrap="square" lIns="92748" tIns="46374" rIns="92748" bIns="46374" numCol="1" anchor="b" anchorCtr="0" compatLnSpc="1">
            <a:prstTxWarp prst="textNoShape">
              <a:avLst/>
            </a:prstTxWarp>
          </a:bodyPr>
          <a:lstStyle>
            <a:lvl1pPr>
              <a:defRPr/>
            </a:lvl1pPr>
          </a:lstStyle>
          <a:p>
            <a:pPr>
              <a:defRPr/>
            </a:pPr>
            <a:endParaRPr lang="en-US"/>
          </a:p>
        </p:txBody>
      </p:sp>
      <p:sp>
        <p:nvSpPr>
          <p:cNvPr id="200711" name="Rectangle 7"/>
          <p:cNvSpPr>
            <a:spLocks noGrp="1" noChangeArrowheads="1"/>
          </p:cNvSpPr>
          <p:nvPr>
            <p:ph type="sldNum" sz="quarter" idx="5"/>
          </p:nvPr>
        </p:nvSpPr>
        <p:spPr bwMode="auto">
          <a:xfrm>
            <a:off x="3851098" y="9430690"/>
            <a:ext cx="2944958" cy="495930"/>
          </a:xfrm>
          <a:prstGeom prst="rect">
            <a:avLst/>
          </a:prstGeom>
          <a:noFill/>
          <a:ln w="9525">
            <a:noFill/>
            <a:miter lim="800000"/>
            <a:headEnd/>
            <a:tailEnd/>
          </a:ln>
          <a:effectLst/>
        </p:spPr>
        <p:txBody>
          <a:bodyPr vert="horz" wrap="square" lIns="92748" tIns="46374" rIns="92748" bIns="46374" numCol="1" anchor="b" anchorCtr="0" compatLnSpc="1">
            <a:prstTxWarp prst="textNoShape">
              <a:avLst/>
            </a:prstTxWarp>
          </a:bodyPr>
          <a:lstStyle>
            <a:lvl1pPr algn="r">
              <a:defRPr/>
            </a:lvl1pPr>
          </a:lstStyle>
          <a:p>
            <a:pPr>
              <a:defRPr/>
            </a:pPr>
            <a:fld id="{56BB6603-99D8-470A-906F-A16E5CF6358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856BC4C-4D60-4444-98BC-F8977836F7C8}" type="slidenum">
              <a:rPr lang="en-GB" smtClean="0"/>
              <a:pPr/>
              <a:t>1</a:t>
            </a:fld>
            <a:endParaRPr lang="en-GB"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GB" dirty="0" smtClean="0">
                <a:latin typeface="Arial" pitchFamily="34" charset="0"/>
              </a:rPr>
              <a:t>Introductions:</a:t>
            </a:r>
          </a:p>
          <a:p>
            <a:pPr eaLnBrk="1" hangingPunct="1"/>
            <a:endParaRPr lang="en-GB" dirty="0" smtClean="0">
              <a:latin typeface="Arial" pitchFamily="34" charset="0"/>
            </a:endParaRPr>
          </a:p>
          <a:p>
            <a:pPr eaLnBrk="1" hangingPunct="1"/>
            <a:r>
              <a:rPr lang="en-GB" dirty="0" smtClean="0">
                <a:latin typeface="Arial" pitchFamily="34" charset="0"/>
              </a:rPr>
              <a:t>Welcome, my name is </a:t>
            </a:r>
            <a:r>
              <a:rPr lang="en-GB" dirty="0" err="1" smtClean="0">
                <a:latin typeface="Arial" pitchFamily="34" charset="0"/>
              </a:rPr>
              <a:t>xxxxx</a:t>
            </a:r>
            <a:r>
              <a:rPr lang="en-GB" dirty="0" smtClean="0">
                <a:latin typeface="Arial" pitchFamily="34" charset="0"/>
              </a:rPr>
              <a:t> </a:t>
            </a:r>
            <a:r>
              <a:rPr lang="en-GB" dirty="0" err="1" smtClean="0">
                <a:latin typeface="Arial" pitchFamily="34" charset="0"/>
              </a:rPr>
              <a:t>xxxxx</a:t>
            </a:r>
            <a:r>
              <a:rPr lang="en-GB" dirty="0" smtClean="0">
                <a:latin typeface="Arial" pitchFamily="34" charset="0"/>
              </a:rPr>
              <a:t> and I am </a:t>
            </a:r>
            <a:r>
              <a:rPr lang="en-GB" dirty="0" err="1" smtClean="0">
                <a:latin typeface="Arial" pitchFamily="34" charset="0"/>
              </a:rPr>
              <a:t>xxxx</a:t>
            </a:r>
            <a:r>
              <a:rPr lang="en-GB" dirty="0" smtClean="0">
                <a:latin typeface="Arial" pitchFamily="34" charset="0"/>
              </a:rPr>
              <a:t> </a:t>
            </a:r>
            <a:r>
              <a:rPr lang="en-GB" dirty="0" err="1" smtClean="0">
                <a:latin typeface="Arial" pitchFamily="34" charset="0"/>
              </a:rPr>
              <a:t>xxxxx</a:t>
            </a:r>
            <a:r>
              <a:rPr lang="en-GB" dirty="0" smtClean="0">
                <a:latin typeface="Arial" pitchFamily="34" charset="0"/>
              </a:rPr>
              <a:t>.</a:t>
            </a:r>
          </a:p>
          <a:p>
            <a:pPr eaLnBrk="1" hangingPunct="1"/>
            <a:endParaRPr lang="en-GB" dirty="0" smtClean="0">
              <a:latin typeface="Arial" pitchFamily="34" charset="0"/>
            </a:endParaRPr>
          </a:p>
          <a:p>
            <a:pPr eaLnBrk="1" hangingPunct="1"/>
            <a:r>
              <a:rPr lang="en-GB" dirty="0" smtClean="0">
                <a:latin typeface="Arial" pitchFamily="34" charset="0"/>
              </a:rPr>
              <a:t>I’m here to give you a brief outline of the various specialist support services which the University provides for you in addition to the support available from your School, which will normally be the first place you turn.</a:t>
            </a:r>
          </a:p>
          <a:p>
            <a:pPr eaLnBrk="1" hangingPunct="1"/>
            <a:endParaRPr lang="en-GB" dirty="0" smtClean="0">
              <a:latin typeface="Arial" pitchFamily="34" charset="0"/>
            </a:endParaRPr>
          </a:p>
          <a:p>
            <a:pPr eaLnBrk="1" hangingPunct="1"/>
            <a:r>
              <a:rPr lang="en-GB" dirty="0" smtClean="0">
                <a:latin typeface="Arial" pitchFamily="34" charset="0"/>
              </a:rPr>
              <a:t>If, at the end of the session you find you want to know more, then have a look at our web site.  [indicate].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1E94B19B-8293-4D5E-9D82-9948F25FB67D}" type="slidenum">
              <a:rPr lang="en-GB" smtClean="0"/>
              <a:pPr/>
              <a:t>14</a:t>
            </a:fld>
            <a:endParaRPr lang="en-GB" smtClean="0"/>
          </a:p>
        </p:txBody>
      </p:sp>
      <p:sp>
        <p:nvSpPr>
          <p:cNvPr id="29699" name="Rectangle 2"/>
          <p:cNvSpPr>
            <a:spLocks noGrp="1" noRot="1" noChangeAspect="1" noChangeArrowheads="1" noTextEdit="1"/>
          </p:cNvSpPr>
          <p:nvPr>
            <p:ph type="sldImg"/>
          </p:nvPr>
        </p:nvSpPr>
        <p:spPr>
          <a:xfrm>
            <a:off x="1833563" y="428625"/>
            <a:ext cx="3133725" cy="2351088"/>
          </a:xfrm>
          <a:ln/>
        </p:spPr>
      </p:sp>
      <p:sp>
        <p:nvSpPr>
          <p:cNvPr id="29700" name="Rectangle 3"/>
          <p:cNvSpPr>
            <a:spLocks noGrp="1" noChangeArrowheads="1"/>
          </p:cNvSpPr>
          <p:nvPr>
            <p:ph type="body" idx="1"/>
          </p:nvPr>
        </p:nvSpPr>
        <p:spPr>
          <a:xfrm>
            <a:off x="389965" y="2925826"/>
            <a:ext cx="6092179" cy="6511284"/>
          </a:xfrm>
          <a:noFill/>
          <a:ln/>
        </p:spPr>
        <p:txBody>
          <a:bodyPr/>
          <a:lstStyle/>
          <a:p>
            <a:pPr marL="231869" indent="-231869" eaLnBrk="1" hangingPunct="1">
              <a:lnSpc>
                <a:spcPct val="90000"/>
              </a:lnSpc>
            </a:pPr>
            <a:endParaRPr lang="en-US" dirty="0"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A91A71C-ABDC-4077-8E51-8F3609A94EAE}" type="slidenum">
              <a:rPr lang="en-US" smtClean="0"/>
              <a:pPr/>
              <a:t>15</a:t>
            </a:fld>
            <a:endParaRPr lang="en-US" smtClean="0"/>
          </a:p>
        </p:txBody>
      </p:sp>
      <p:sp>
        <p:nvSpPr>
          <p:cNvPr id="30723" name="Rectangle 2"/>
          <p:cNvSpPr>
            <a:spLocks noGrp="1" noRot="1" noChangeAspect="1" noChangeArrowheads="1" noTextEdit="1"/>
          </p:cNvSpPr>
          <p:nvPr>
            <p:ph type="sldImg"/>
          </p:nvPr>
        </p:nvSpPr>
        <p:spPr>
          <a:xfrm>
            <a:off x="915988" y="744538"/>
            <a:ext cx="4967287" cy="3724275"/>
          </a:xfrm>
          <a:ln/>
        </p:spPr>
      </p:sp>
      <p:sp>
        <p:nvSpPr>
          <p:cNvPr id="3072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E401457-7FF7-4184-AE87-9729E40E5AD2}" type="slidenum">
              <a:rPr lang="en-GB" smtClean="0"/>
              <a:pPr/>
              <a:t>17</a:t>
            </a:fld>
            <a:endParaRPr lang="en-GB"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GB" smtClean="0">
                <a:latin typeface="Arial" pitchFamily="34" charset="0"/>
              </a:rPr>
              <a:t>And finally – I’ve just mentioned it again, so I’ll finish up by saying, once more – if you only remember one thing, remember that everything I’ve talked about is in here!</a:t>
            </a:r>
          </a:p>
          <a:p>
            <a:pPr eaLnBrk="1" hangingPunct="1"/>
            <a:endParaRPr lang="en-GB" smtClean="0">
              <a:latin typeface="Arial" pitchFamily="34" charset="0"/>
            </a:endParaRPr>
          </a:p>
          <a:p>
            <a:pPr eaLnBrk="1" hangingPunct="1"/>
            <a:r>
              <a:rPr lang="en-GB" smtClean="0">
                <a:latin typeface="Arial" pitchFamily="34" charset="0"/>
              </a:rPr>
              <a:t>Thank you all for listening.  [any questions?]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105F2508-4376-42BA-B9DD-E45FFB7B66BA}" type="slidenum">
              <a:rPr lang="en-GB" smtClean="0"/>
              <a:pPr/>
              <a:t>2</a:t>
            </a:fld>
            <a:endParaRPr lang="en-GB"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GB" dirty="0" smtClean="0">
                <a:latin typeface="Arial" pitchFamily="34" charset="0"/>
              </a:rPr>
              <a:t>Don’t ever be afraid to ask if you don’t know something, or need some help.</a:t>
            </a:r>
          </a:p>
          <a:p>
            <a:pPr eaLnBrk="1" hangingPunct="1"/>
            <a:endParaRPr lang="en-GB" dirty="0" smtClean="0">
              <a:latin typeface="Arial" pitchFamily="34" charset="0"/>
            </a:endParaRPr>
          </a:p>
          <a:p>
            <a:pPr eaLnBrk="1" hangingPunct="1"/>
            <a:r>
              <a:rPr lang="en-GB" dirty="0" smtClean="0">
                <a:latin typeface="Arial" pitchFamily="34" charset="0"/>
              </a:rPr>
              <a:t>The first place to go to for information or help is your School, and there are a range of people or offices to choose from.  </a:t>
            </a:r>
          </a:p>
          <a:p>
            <a:pPr eaLnBrk="1" hangingPunct="1"/>
            <a:endParaRPr lang="en-GB" dirty="0" smtClean="0">
              <a:latin typeface="Arial" pitchFamily="34" charset="0"/>
            </a:endParaRPr>
          </a:p>
          <a:p>
            <a:pPr eaLnBrk="1" hangingPunct="1"/>
            <a:r>
              <a:rPr lang="en-GB" dirty="0" smtClean="0">
                <a:latin typeface="Arial" pitchFamily="34" charset="0"/>
              </a:rPr>
              <a:t>	</a:t>
            </a:r>
            <a:r>
              <a:rPr lang="en-GB" dirty="0" err="1" smtClean="0">
                <a:latin typeface="Arial" pitchFamily="34" charset="0"/>
              </a:rPr>
              <a:t>e.g</a:t>
            </a:r>
            <a:r>
              <a:rPr lang="en-GB" dirty="0" smtClean="0">
                <a:latin typeface="Arial" pitchFamily="34" charset="0"/>
              </a:rPr>
              <a:t> lecturers, the undergraduate office</a:t>
            </a:r>
          </a:p>
          <a:p>
            <a:pPr eaLnBrk="1" hangingPunct="1"/>
            <a:endParaRPr lang="en-GB" dirty="0" smtClean="0">
              <a:latin typeface="Arial" pitchFamily="34" charset="0"/>
            </a:endParaRPr>
          </a:p>
          <a:p>
            <a:pPr eaLnBrk="1" hangingPunct="1"/>
            <a:r>
              <a:rPr lang="en-GB" dirty="0" smtClean="0">
                <a:latin typeface="Arial" pitchFamily="34" charset="0"/>
              </a:rPr>
              <a:t>The one you choose to use will depend on your personal preferences and/or the nature of your problem.  If they can’t help you themselves, they should be able to find out who can.</a:t>
            </a:r>
          </a:p>
          <a:p>
            <a:pPr eaLnBrk="1" hangingPunct="1"/>
            <a:endParaRPr lang="en-GB" dirty="0" smtClean="0">
              <a:latin typeface="Arial" pitchFamily="34" charset="0"/>
            </a:endParaRPr>
          </a:p>
          <a:p>
            <a:pPr eaLnBrk="1" hangingPunct="1"/>
            <a:r>
              <a:rPr lang="en-GB" dirty="0" smtClean="0">
                <a:latin typeface="Arial" pitchFamily="34" charset="0"/>
              </a:rPr>
              <a:t>You will have been given a handbook by your School which will have all the information you need about how your school and programme of study is organised – and the names of people who can provide advice and information.</a:t>
            </a:r>
          </a:p>
          <a:p>
            <a:pPr eaLnBrk="1" hangingPunct="1"/>
            <a:endParaRPr lang="en-GB" dirty="0" smtClean="0">
              <a:latin typeface="Arial" pitchFamily="34" charset="0"/>
            </a:endParaRPr>
          </a:p>
          <a:p>
            <a:pPr eaLnBrk="1" hangingPunct="1"/>
            <a:r>
              <a:rPr lang="en-GB" dirty="0" smtClean="0">
                <a:latin typeface="Arial" pitchFamily="34" charset="0"/>
              </a:rPr>
              <a:t>It’s really important that you don’t let problems or worries overwhelm you – the sooner you raise them, the sooner action can be taken.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9284CD9-2B90-4E9A-B2D3-8FFC45304250}" type="slidenum">
              <a:rPr lang="en-GB" smtClean="0"/>
              <a:pPr/>
              <a:t>3</a:t>
            </a:fld>
            <a:endParaRPr lang="en-GB"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GB" sz="1000" dirty="0" smtClean="0">
                <a:latin typeface="Arial" pitchFamily="34" charset="0"/>
              </a:rPr>
              <a:t>In addition to the support on offer in your School, the university centrally has a number of support services, available to all students.</a:t>
            </a:r>
          </a:p>
          <a:p>
            <a:pPr eaLnBrk="1" hangingPunct="1"/>
            <a:endParaRPr lang="en-GB" sz="1000" dirty="0" smtClean="0">
              <a:latin typeface="Arial" pitchFamily="34" charset="0"/>
            </a:endParaRPr>
          </a:p>
          <a:p>
            <a:pPr eaLnBrk="1" hangingPunct="1"/>
            <a:r>
              <a:rPr lang="en-GB" sz="1000" dirty="0" smtClean="0">
                <a:latin typeface="Arial" pitchFamily="34" charset="0"/>
              </a:rPr>
              <a:t>1</a:t>
            </a:r>
            <a:r>
              <a:rPr lang="en-GB" sz="1000" baseline="30000" dirty="0" smtClean="0">
                <a:latin typeface="Arial" pitchFamily="34" charset="0"/>
              </a:rPr>
              <a:t>st</a:t>
            </a:r>
            <a:r>
              <a:rPr lang="en-GB" sz="1000" dirty="0" smtClean="0">
                <a:latin typeface="Arial" pitchFamily="34" charset="0"/>
              </a:rPr>
              <a:t> group:</a:t>
            </a:r>
          </a:p>
          <a:p>
            <a:pPr eaLnBrk="1" hangingPunct="1"/>
            <a:endParaRPr lang="en-GB" sz="1000" dirty="0" smtClean="0">
              <a:latin typeface="Arial" pitchFamily="34" charset="0"/>
            </a:endParaRPr>
          </a:p>
          <a:p>
            <a:pPr eaLnBrk="1" hangingPunct="1"/>
            <a:r>
              <a:rPr lang="en-GB" sz="1000" dirty="0" smtClean="0">
                <a:latin typeface="Arial" pitchFamily="34" charset="0"/>
              </a:rPr>
              <a:t>This group of services are all focussed on helping you sort out problems and issues that you may have, and I will describe these in more detail in a minute.</a:t>
            </a:r>
          </a:p>
          <a:p>
            <a:pPr eaLnBrk="1" hangingPunct="1"/>
            <a:endParaRPr lang="en-GB" sz="1000" dirty="0" smtClean="0">
              <a:latin typeface="Arial" pitchFamily="34" charset="0"/>
            </a:endParaRPr>
          </a:p>
          <a:p>
            <a:pPr eaLnBrk="1" hangingPunct="1"/>
            <a:r>
              <a:rPr lang="en-GB" sz="1000" b="1" dirty="0" smtClean="0">
                <a:latin typeface="Arial" pitchFamily="34" charset="0"/>
              </a:rPr>
              <a:t>They are all confidential.</a:t>
            </a:r>
          </a:p>
          <a:p>
            <a:pPr eaLnBrk="1" hangingPunct="1"/>
            <a:endParaRPr lang="en-GB" sz="1000" b="1" dirty="0" smtClean="0">
              <a:latin typeface="Arial" pitchFamily="34" charset="0"/>
            </a:endParaRPr>
          </a:p>
          <a:p>
            <a:pPr eaLnBrk="1" hangingPunct="1"/>
            <a:r>
              <a:rPr lang="en-GB" sz="1000" dirty="0" smtClean="0">
                <a:latin typeface="Arial" pitchFamily="34" charset="0"/>
              </a:rPr>
              <a:t>2</a:t>
            </a:r>
            <a:r>
              <a:rPr lang="en-GB" sz="1000" baseline="30000" dirty="0" smtClean="0">
                <a:latin typeface="Arial" pitchFamily="34" charset="0"/>
              </a:rPr>
              <a:t>nd</a:t>
            </a:r>
            <a:r>
              <a:rPr lang="en-GB" sz="1000" dirty="0" smtClean="0">
                <a:latin typeface="Arial" pitchFamily="34" charset="0"/>
              </a:rPr>
              <a:t>:  Student Services Centre – is the place to go for mainly administrative queries.  Again, we’ll come on to it in more detail in a minutes.</a:t>
            </a:r>
          </a:p>
          <a:p>
            <a:pPr eaLnBrk="1" hangingPunct="1"/>
            <a:endParaRPr lang="en-GB" sz="1000" dirty="0" smtClean="0">
              <a:latin typeface="Arial" pitchFamily="34" charset="0"/>
            </a:endParaRPr>
          </a:p>
          <a:p>
            <a:pPr eaLnBrk="1" hangingPunct="1"/>
            <a:r>
              <a:rPr lang="en-GB" sz="1000" dirty="0" smtClean="0">
                <a:latin typeface="Arial" pitchFamily="34" charset="0"/>
              </a:rPr>
              <a:t>3</a:t>
            </a:r>
            <a:r>
              <a:rPr lang="en-GB" sz="1000" baseline="30000" dirty="0" smtClean="0">
                <a:latin typeface="Arial" pitchFamily="34" charset="0"/>
              </a:rPr>
              <a:t>rd</a:t>
            </a:r>
            <a:r>
              <a:rPr lang="en-GB" sz="1000" dirty="0" smtClean="0">
                <a:latin typeface="Arial" pitchFamily="34" charset="0"/>
              </a:rPr>
              <a:t> group:  Other offices/services which may be of help:  all details in the Crucial Guide. Careers and University Language Centre also here today.</a:t>
            </a:r>
          </a:p>
          <a:p>
            <a:pPr eaLnBrk="1" hangingPunct="1"/>
            <a:endParaRPr lang="en-GB" sz="1000" dirty="0" smtClean="0">
              <a:latin typeface="Arial" pitchFamily="34" charset="0"/>
            </a:endParaRPr>
          </a:p>
          <a:p>
            <a:pPr eaLnBrk="1" hangingPunct="1"/>
            <a:r>
              <a:rPr lang="en-GB" sz="1000" dirty="0" smtClean="0">
                <a:latin typeface="Arial" pitchFamily="34" charset="0"/>
              </a:rPr>
              <a:t>In particular, I want to draw your attention to the SU Advice Centre is a good source of support, and is staffed both by executive officers elected by students and by professional full-time advisers.  </a:t>
            </a:r>
          </a:p>
          <a:p>
            <a:pPr eaLnBrk="1" hangingPunct="1"/>
            <a:endParaRPr lang="en-GB" sz="1000" dirty="0" smtClean="0">
              <a:latin typeface="Arial" pitchFamily="34" charset="0"/>
            </a:endParaRPr>
          </a:p>
          <a:p>
            <a:pPr eaLnBrk="1" hangingPunct="1"/>
            <a:r>
              <a:rPr lang="en-GB" sz="1000" dirty="0" smtClean="0">
                <a:latin typeface="Arial" pitchFamily="34" charset="0"/>
              </a:rPr>
              <a:t>The Academic Support Programme has English language classes and tutorials on academic writing. Priority to students whose first language is not English, but available to other students too at less busy times.</a:t>
            </a:r>
          </a:p>
          <a:p>
            <a:pPr eaLnBrk="1" hangingPunct="1"/>
            <a:endParaRPr lang="en-GB" sz="1000" dirty="0" smtClean="0">
              <a:latin typeface="Arial" pitchFamily="34" charset="0"/>
            </a:endParaRPr>
          </a:p>
          <a:p>
            <a:pPr eaLnBrk="1" hangingPunct="1"/>
            <a:r>
              <a:rPr lang="en-GB" sz="1000" dirty="0" smtClean="0">
                <a:latin typeface="Arial" pitchFamily="34" charset="0"/>
              </a:rPr>
              <a:t>You will find links to all these, and more, in the Crucial Guide.</a:t>
            </a:r>
          </a:p>
          <a:p>
            <a:pPr eaLnBrk="1" hangingPunct="1"/>
            <a:endParaRPr lang="en-GB" sz="1000"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FCE7FF2-58FF-43C8-AA1C-5DA7183B9E5D}" type="slidenum">
              <a:rPr lang="en-GB" smtClean="0"/>
              <a:pPr/>
              <a:t>4</a:t>
            </a:fld>
            <a:endParaRPr lang="en-GB"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GB" dirty="0" smtClean="0">
                <a:latin typeface="Arial" pitchFamily="34" charset="0"/>
              </a:rPr>
              <a:t>The idea of the Service is to allow academics to engage with students from other disciplines and provide advice in a separate environment to the School.</a:t>
            </a:r>
          </a:p>
          <a:p>
            <a:pPr eaLnBrk="1" hangingPunct="1"/>
            <a:endParaRPr lang="en-GB" dirty="0" smtClean="0">
              <a:latin typeface="Arial" pitchFamily="34" charset="0"/>
            </a:endParaRPr>
          </a:p>
          <a:p>
            <a:pPr eaLnBrk="1" hangingPunct="1"/>
            <a:r>
              <a:rPr lang="en-GB" dirty="0" smtClean="0">
                <a:latin typeface="Arial" pitchFamily="34" charset="0"/>
              </a:rPr>
              <a:t>The Service is staffed by a full time Front of House (Beth Rees), one full time advisor (Alex Drury) and two academics that split their time between academic teaching and the Academic Advisory Service.</a:t>
            </a:r>
          </a:p>
          <a:p>
            <a:pPr eaLnBrk="1" hangingPunct="1"/>
            <a:endParaRPr lang="en-GB" dirty="0" smtClean="0">
              <a:latin typeface="Arial" pitchFamily="34" charset="0"/>
            </a:endParaRPr>
          </a:p>
          <a:p>
            <a:pPr eaLnBrk="1" hangingPunct="1"/>
            <a:r>
              <a:rPr lang="en-GB" dirty="0" smtClean="0">
                <a:latin typeface="Arial" pitchFamily="34" charset="0"/>
              </a:rPr>
              <a:t>In addition, two academics from different Schools and Faculties join the Service every semester to provide additional meetings.</a:t>
            </a:r>
            <a:endParaRPr lang="en-US"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56BB6603-99D8-470A-906F-A16E5CF63583}"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56BB6603-99D8-470A-906F-A16E5CF63583}"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97E30F7C-1B89-4D9E-A4FF-1304449A8AA4}" type="slidenum">
              <a:rPr lang="en-GB" smtClean="0"/>
              <a:pPr/>
              <a:t>8</a:t>
            </a:fld>
            <a:endParaRPr lang="en-GB"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GB" dirty="0" smtClean="0">
                <a:latin typeface="Arial" pitchFamily="34" charset="0"/>
              </a:rPr>
              <a:t>The idea of the Service is to allow academics to engage with students from other disciplines and provide advice in a separate environment to the School.</a:t>
            </a:r>
          </a:p>
          <a:p>
            <a:pPr eaLnBrk="1" hangingPunct="1"/>
            <a:endParaRPr lang="en-GB" dirty="0" smtClean="0">
              <a:latin typeface="Arial" pitchFamily="34" charset="0"/>
            </a:endParaRPr>
          </a:p>
          <a:p>
            <a:pPr eaLnBrk="1" hangingPunct="1"/>
            <a:r>
              <a:rPr lang="en-GB" dirty="0" smtClean="0">
                <a:latin typeface="Arial" pitchFamily="34" charset="0"/>
              </a:rPr>
              <a:t>The Service is staffed by a full time Front of House (Beth Rees), one full time advisor (Alex Drury) and two academics that split their time between academic teaching and the Academic Advisory Service.</a:t>
            </a:r>
          </a:p>
          <a:p>
            <a:pPr eaLnBrk="1" hangingPunct="1"/>
            <a:endParaRPr lang="en-GB" dirty="0" smtClean="0">
              <a:latin typeface="Arial" pitchFamily="34" charset="0"/>
            </a:endParaRPr>
          </a:p>
          <a:p>
            <a:pPr eaLnBrk="1" hangingPunct="1"/>
            <a:r>
              <a:rPr lang="en-GB" dirty="0" smtClean="0">
                <a:latin typeface="Arial" pitchFamily="34" charset="0"/>
              </a:rPr>
              <a:t>In addition, two academics from different Schools and Faculties join the Service every semester to provide additional meetings.</a:t>
            </a:r>
            <a:endParaRPr lang="en-US"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28FEF228-0128-4C37-98D4-0109E2A802A4}" type="slidenum">
              <a:rPr lang="en-GB" smtClean="0"/>
              <a:pPr/>
              <a:t>9</a:t>
            </a:fld>
            <a:endParaRPr lang="en-GB"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GB" dirty="0" smtClean="0">
                <a:latin typeface="Arial" pitchFamily="34" charset="0"/>
              </a:rPr>
              <a:t>This Service is a place where students can get independent, confidential advice. The remit is broad: you can discuss any matter that is affecting your academic progress at the University.</a:t>
            </a:r>
          </a:p>
          <a:p>
            <a:pPr eaLnBrk="1" hangingPunct="1"/>
            <a:endParaRPr lang="en-GB" dirty="0" smtClean="0">
              <a:latin typeface="Arial" pitchFamily="34" charset="0"/>
            </a:endParaRPr>
          </a:p>
          <a:p>
            <a:pPr eaLnBrk="1" hangingPunct="1"/>
            <a:r>
              <a:rPr lang="en-GB" dirty="0" smtClean="0">
                <a:latin typeface="Arial" pitchFamily="34" charset="0"/>
              </a:rPr>
              <a:t>The advisors will help you to identify what options you have, and how to explore these further. They will also help you to help yourselves and identify a strategy to move forward. The Service exists to help students make informed decisions – but the advisors don’t tell students what to do</a:t>
            </a:r>
            <a:r>
              <a:rPr lang="en-US" dirty="0" smtClean="0">
                <a:latin typeface="Arial" pitchFamily="34" charset="0"/>
              </a:rPr>
              <a:t>.</a:t>
            </a:r>
            <a:endParaRPr lang="en-GB" dirty="0" smtClean="0">
              <a:latin typeface="Arial" pitchFamily="34" charset="0"/>
            </a:endParaRPr>
          </a:p>
          <a:p>
            <a:pPr eaLnBrk="1" hangingPunct="1"/>
            <a:endParaRPr lang="en-US"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2A600D94-227F-49C4-A40F-DF02FBF86CEA}" type="slidenum">
              <a:rPr lang="en-GB" smtClean="0"/>
              <a:pPr/>
              <a:t>10</a:t>
            </a:fld>
            <a:endParaRPr lang="en-GB"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GB" dirty="0" smtClean="0">
                <a:latin typeface="Arial" pitchFamily="34" charset="0"/>
              </a:rPr>
              <a:t>These are a few of the common problems that students discuss with advisors. If you encounter one of these problems during your time at the University you might wish to do the same. </a:t>
            </a:r>
          </a:p>
          <a:p>
            <a:pPr eaLnBrk="1" hangingPunct="1"/>
            <a:endParaRPr lang="en-GB" dirty="0" smtClean="0">
              <a:latin typeface="Arial" pitchFamily="34" charset="0"/>
            </a:endParaRPr>
          </a:p>
          <a:p>
            <a:pPr eaLnBrk="1" hangingPunct="1"/>
            <a:r>
              <a:rPr lang="en-GB" dirty="0" smtClean="0">
                <a:latin typeface="Arial" pitchFamily="34" charset="0"/>
              </a:rPr>
              <a:t>Remember that you can also discuss any issues that arise with a staff member in your School as well: it’s up to you. The key thing to remember is that if you have a concern don’t keep it to yourself. We can’t help you unless we know there’s a problem.</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45133F-D214-4DF6-B365-ABB86DAFA9D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66ADE-94FC-4619-BA76-CC9701D0AA7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333375"/>
            <a:ext cx="2057400" cy="57927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68313" y="333375"/>
            <a:ext cx="6019800" cy="579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77CEB4-AE60-44DB-9AC1-DE21049146A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9410DF-1BB5-4742-8A36-C8DAD913C534}"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79013A-C36C-4143-ADBD-76DD5582E2CF}"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C31761-494E-4891-B2EA-07C48B3778D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364E3C-A6DB-4BAB-A3BA-2041F94AA18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7CD7F47-BB9F-4811-98F8-59245DBC9EF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F396AC8-20B7-4CBC-8058-BCBA7B611BF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67650B-B27F-439E-A9CC-AEC2CE6F442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0B591D-4BA5-4856-9262-66393D562221}"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D4DEFF"/>
            </a:gs>
            <a:gs pos="53000">
              <a:srgbClr val="D4DEFF"/>
            </a:gs>
            <a:gs pos="83000">
              <a:srgbClr val="D4DEFF"/>
            </a:gs>
            <a:gs pos="100000">
              <a:srgbClr val="8488C4"/>
            </a:gs>
          </a:gsLst>
          <a:lin ang="5400000"/>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333375"/>
            <a:ext cx="8229600"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68313" y="1844675"/>
            <a:ext cx="8229600" cy="4281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BA34E10-6E07-4CA2-A48F-01074D18C0F2}" type="slidenum">
              <a:rPr lang="en-GB"/>
              <a:pPr>
                <a:defRPr/>
              </a:pPr>
              <a:t>‹#›</a:t>
            </a:fld>
            <a:endParaRPr lang="en-GB"/>
          </a:p>
        </p:txBody>
      </p:sp>
      <p:sp>
        <p:nvSpPr>
          <p:cNvPr id="1038" name="Text Box 14"/>
          <p:cNvSpPr txBox="1">
            <a:spLocks noChangeArrowheads="1"/>
          </p:cNvSpPr>
          <p:nvPr/>
        </p:nvSpPr>
        <p:spPr bwMode="auto">
          <a:xfrm>
            <a:off x="468313" y="6365875"/>
            <a:ext cx="184150" cy="214313"/>
          </a:xfrm>
          <a:prstGeom prst="rect">
            <a:avLst/>
          </a:prstGeom>
          <a:noFill/>
          <a:ln w="9525" algn="ctr">
            <a:noFill/>
            <a:miter lim="800000"/>
            <a:headEnd/>
            <a:tailEnd/>
          </a:ln>
          <a:effectLst/>
        </p:spPr>
        <p:txBody>
          <a:bodyPr wrap="none">
            <a:spAutoFit/>
          </a:bodyPr>
          <a:lstStyle/>
          <a:p>
            <a:pPr>
              <a:spcBef>
                <a:spcPct val="50000"/>
              </a:spcBef>
              <a:defRPr/>
            </a:pPr>
            <a:endParaRPr lang="en-US" sz="800">
              <a:solidFill>
                <a:srgbClr val="959597"/>
              </a:solidFill>
              <a:latin typeface="TheSans B5 Plai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400">
          <a:solidFill>
            <a:schemeClr val="tx1"/>
          </a:solidFill>
          <a:latin typeface="+mj-lt"/>
          <a:ea typeface="+mj-ea"/>
          <a:cs typeface="+mj-cs"/>
        </a:defRPr>
      </a:lvl1pPr>
      <a:lvl2pPr algn="l" rtl="0" eaLnBrk="0" fontAlgn="base" hangingPunct="0">
        <a:spcBef>
          <a:spcPct val="0"/>
        </a:spcBef>
        <a:spcAft>
          <a:spcPct val="0"/>
        </a:spcAft>
        <a:defRPr sz="2400">
          <a:solidFill>
            <a:schemeClr val="tx1"/>
          </a:solidFill>
          <a:latin typeface="Arial" charset="0"/>
        </a:defRPr>
      </a:lvl2pPr>
      <a:lvl3pPr algn="l" rtl="0" eaLnBrk="0" fontAlgn="base" hangingPunct="0">
        <a:spcBef>
          <a:spcPct val="0"/>
        </a:spcBef>
        <a:spcAft>
          <a:spcPct val="0"/>
        </a:spcAft>
        <a:defRPr sz="2400">
          <a:solidFill>
            <a:schemeClr val="tx1"/>
          </a:solidFill>
          <a:latin typeface="Arial" charset="0"/>
        </a:defRPr>
      </a:lvl3pPr>
      <a:lvl4pPr algn="l" rtl="0" eaLnBrk="0" fontAlgn="base" hangingPunct="0">
        <a:spcBef>
          <a:spcPct val="0"/>
        </a:spcBef>
        <a:spcAft>
          <a:spcPct val="0"/>
        </a:spcAft>
        <a:defRPr sz="2400">
          <a:solidFill>
            <a:schemeClr val="tx1"/>
          </a:solidFill>
          <a:latin typeface="Arial" charset="0"/>
        </a:defRPr>
      </a:lvl4pPr>
      <a:lvl5pPr algn="l" rtl="0" eaLnBrk="0" fontAlgn="base" hangingPunct="0">
        <a:spcBef>
          <a:spcPct val="0"/>
        </a:spcBef>
        <a:spcAft>
          <a:spcPct val="0"/>
        </a:spcAft>
        <a:defRPr sz="2400">
          <a:solidFill>
            <a:schemeClr val="tx1"/>
          </a:solidFill>
          <a:latin typeface="Arial" charset="0"/>
        </a:defRPr>
      </a:lvl5pPr>
      <a:lvl6pPr marL="457200" algn="l" rtl="0" fontAlgn="base">
        <a:spcBef>
          <a:spcPct val="0"/>
        </a:spcBef>
        <a:spcAft>
          <a:spcPct val="0"/>
        </a:spcAft>
        <a:defRPr sz="2400">
          <a:solidFill>
            <a:schemeClr val="tx1"/>
          </a:solidFill>
          <a:latin typeface="Arial" charset="0"/>
        </a:defRPr>
      </a:lvl6pPr>
      <a:lvl7pPr marL="914400" algn="l" rtl="0" fontAlgn="base">
        <a:spcBef>
          <a:spcPct val="0"/>
        </a:spcBef>
        <a:spcAft>
          <a:spcPct val="0"/>
        </a:spcAft>
        <a:defRPr sz="2400">
          <a:solidFill>
            <a:schemeClr val="tx1"/>
          </a:solidFill>
          <a:latin typeface="Arial" charset="0"/>
        </a:defRPr>
      </a:lvl7pPr>
      <a:lvl8pPr marL="1371600" algn="l" rtl="0" fontAlgn="base">
        <a:spcBef>
          <a:spcPct val="0"/>
        </a:spcBef>
        <a:spcAft>
          <a:spcPct val="0"/>
        </a:spcAft>
        <a:defRPr sz="2400">
          <a:solidFill>
            <a:schemeClr val="tx1"/>
          </a:solidFill>
          <a:latin typeface="Arial" charset="0"/>
        </a:defRPr>
      </a:lvl8pPr>
      <a:lvl9pPr marL="1828800" algn="l" rtl="0" fontAlgn="base">
        <a:spcBef>
          <a:spcPct val="0"/>
        </a:spcBef>
        <a:spcAft>
          <a:spcPct val="0"/>
        </a:spcAft>
        <a:defRPr sz="2400">
          <a:solidFill>
            <a:schemeClr val="tx1"/>
          </a:solidFill>
          <a:latin typeface="Arial" charset="0"/>
        </a:defRPr>
      </a:lvl9pPr>
    </p:titleStyle>
    <p:bodyStyle>
      <a:lvl1pPr marL="342900" indent="-342900" algn="l" rtl="0" eaLnBrk="0" fontAlgn="base" hangingPunct="0">
        <a:spcBef>
          <a:spcPct val="20000"/>
        </a:spcBef>
        <a:spcAft>
          <a:spcPct val="2000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20000"/>
        </a:spcAft>
        <a:buChar char="–"/>
        <a:defRPr sz="2800">
          <a:solidFill>
            <a:schemeClr val="tx1"/>
          </a:solidFill>
          <a:latin typeface="+mn-lt"/>
        </a:defRPr>
      </a:lvl2pPr>
      <a:lvl3pPr marL="1143000" indent="-228600" algn="l" rtl="0" eaLnBrk="0" fontAlgn="base" hangingPunct="0">
        <a:spcBef>
          <a:spcPct val="20000"/>
        </a:spcBef>
        <a:spcAft>
          <a:spcPct val="20000"/>
        </a:spcAft>
        <a:buChar char="•"/>
        <a:defRPr sz="2400">
          <a:solidFill>
            <a:schemeClr val="tx1"/>
          </a:solidFill>
          <a:latin typeface="+mn-lt"/>
        </a:defRPr>
      </a:lvl3pPr>
      <a:lvl4pPr marL="1600200" indent="-228600" algn="l" rtl="0" eaLnBrk="0" fontAlgn="base" hangingPunct="0">
        <a:spcBef>
          <a:spcPct val="20000"/>
        </a:spcBef>
        <a:spcAft>
          <a:spcPct val="20000"/>
        </a:spcAft>
        <a:buChar char="–"/>
        <a:defRPr sz="2000">
          <a:solidFill>
            <a:schemeClr val="tx1"/>
          </a:solidFill>
          <a:latin typeface="+mn-lt"/>
        </a:defRPr>
      </a:lvl4pPr>
      <a:lvl5pPr marL="2057400" indent="-228600" algn="l" rtl="0" eaLnBrk="0" fontAlgn="base" hangingPunct="0">
        <a:spcBef>
          <a:spcPct val="20000"/>
        </a:spcBef>
        <a:spcAft>
          <a:spcPct val="20000"/>
        </a:spcAft>
        <a:buChar char="»"/>
        <a:defRPr sz="2000">
          <a:solidFill>
            <a:schemeClr val="tx1"/>
          </a:solidFill>
          <a:latin typeface="+mn-lt"/>
        </a:defRPr>
      </a:lvl5pPr>
      <a:lvl6pPr marL="2514600" indent="-228600" algn="l" rtl="0" fontAlgn="base">
        <a:spcBef>
          <a:spcPct val="20000"/>
        </a:spcBef>
        <a:spcAft>
          <a:spcPct val="20000"/>
        </a:spcAft>
        <a:buChar char="»"/>
        <a:defRPr>
          <a:solidFill>
            <a:schemeClr val="tx1"/>
          </a:solidFill>
          <a:latin typeface="+mn-lt"/>
        </a:defRPr>
      </a:lvl6pPr>
      <a:lvl7pPr marL="2971800" indent="-228600" algn="l" rtl="0" fontAlgn="base">
        <a:spcBef>
          <a:spcPct val="20000"/>
        </a:spcBef>
        <a:spcAft>
          <a:spcPct val="20000"/>
        </a:spcAft>
        <a:buChar char="»"/>
        <a:defRPr>
          <a:solidFill>
            <a:schemeClr val="tx1"/>
          </a:solidFill>
          <a:latin typeface="+mn-lt"/>
        </a:defRPr>
      </a:lvl7pPr>
      <a:lvl8pPr marL="3429000" indent="-228600" algn="l" rtl="0" fontAlgn="base">
        <a:spcBef>
          <a:spcPct val="20000"/>
        </a:spcBef>
        <a:spcAft>
          <a:spcPct val="20000"/>
        </a:spcAft>
        <a:buChar char="»"/>
        <a:defRPr>
          <a:solidFill>
            <a:schemeClr val="tx1"/>
          </a:solidFill>
          <a:latin typeface="+mn-lt"/>
        </a:defRPr>
      </a:lvl8pPr>
      <a:lvl9pPr marL="3886200" indent="-228600" algn="l" rtl="0" fontAlgn="base">
        <a:spcBef>
          <a:spcPct val="20000"/>
        </a:spcBef>
        <a:spcAft>
          <a:spcPct val="2000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studentnet.manchester.ac.uk/crucial-guid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8" Type="http://schemas.openxmlformats.org/officeDocument/2006/relationships/hyperlink" Target="mailto:dso@manchester.ac.uk" TargetMode="External"/><Relationship Id="rId3" Type="http://schemas.openxmlformats.org/officeDocument/2006/relationships/hyperlink" Target="mailto:iat@manchester.ac.uk" TargetMode="External"/><Relationship Id="rId7" Type="http://schemas.openxmlformats.org/officeDocument/2006/relationships/hyperlink" Target="mailto:caas@manchester.ac.uk" TargetMode="External"/><Relationship Id="rId2" Type="http://schemas.openxmlformats.org/officeDocument/2006/relationships/hyperlink" Target="http://www.studentnet.manchester.ac.uk/crucial-guide/academic-life/immigration/" TargetMode="External"/><Relationship Id="rId1" Type="http://schemas.openxmlformats.org/officeDocument/2006/relationships/slideLayout" Target="../slideLayouts/slideLayout2.xml"/><Relationship Id="rId6" Type="http://schemas.openxmlformats.org/officeDocument/2006/relationships/hyperlink" Target="http://www.manchester.ac.uk/sgs" TargetMode="External"/><Relationship Id="rId11" Type="http://schemas.openxmlformats.org/officeDocument/2006/relationships/image" Target="../media/image1.png"/><Relationship Id="rId5" Type="http://schemas.openxmlformats.org/officeDocument/2006/relationships/hyperlink" Target="http://www.studentnet.manchester.ac.uk/counselling" TargetMode="External"/><Relationship Id="rId10" Type="http://schemas.openxmlformats.org/officeDocument/2006/relationships/hyperlink" Target="mailto:ssc@manchester.ac.uk" TargetMode="External"/><Relationship Id="rId4" Type="http://schemas.openxmlformats.org/officeDocument/2006/relationships/hyperlink" Target="mailto:Counsel.service@manchester.ac.uk" TargetMode="External"/><Relationship Id="rId9" Type="http://schemas.openxmlformats.org/officeDocument/2006/relationships/hyperlink" Target="http://www.manchester.ac.uk/disabilit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71550" y="1989138"/>
            <a:ext cx="6913563" cy="1470025"/>
          </a:xfrm>
        </p:spPr>
        <p:txBody>
          <a:bodyPr/>
          <a:lstStyle/>
          <a:p>
            <a:pPr algn="ctr" eaLnBrk="1" hangingPunct="1"/>
            <a:r>
              <a:rPr lang="en-GB" sz="3800" b="1" dirty="0" smtClean="0"/>
              <a:t>Overview of Student Support Services</a:t>
            </a:r>
          </a:p>
        </p:txBody>
      </p:sp>
      <p:sp>
        <p:nvSpPr>
          <p:cNvPr id="3075" name="Rectangle 3"/>
          <p:cNvSpPr>
            <a:spLocks noGrp="1" noChangeArrowheads="1"/>
          </p:cNvSpPr>
          <p:nvPr>
            <p:ph type="subTitle" idx="1"/>
          </p:nvPr>
        </p:nvSpPr>
        <p:spPr>
          <a:xfrm>
            <a:off x="1042988" y="3716338"/>
            <a:ext cx="6400800" cy="1225550"/>
          </a:xfrm>
        </p:spPr>
        <p:txBody>
          <a:bodyPr/>
          <a:lstStyle/>
          <a:p>
            <a:pPr algn="l" eaLnBrk="1" hangingPunct="1"/>
            <a:r>
              <a:rPr lang="en-GB" sz="3000" dirty="0" smtClean="0">
                <a:latin typeface="Arial" pitchFamily="34" charset="0"/>
              </a:rPr>
              <a:t>Shemsah Farooq </a:t>
            </a:r>
          </a:p>
          <a:p>
            <a:pPr algn="l" eaLnBrk="1" hangingPunct="1"/>
            <a:r>
              <a:rPr lang="en-GB" sz="3000" dirty="0" smtClean="0">
                <a:latin typeface="Arial" pitchFamily="34" charset="0"/>
              </a:rPr>
              <a:t>Sophie Flieshman</a:t>
            </a:r>
          </a:p>
        </p:txBody>
      </p:sp>
      <p:pic>
        <p:nvPicPr>
          <p:cNvPr id="3076" name="Picture 5"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
        <p:nvSpPr>
          <p:cNvPr id="3077" name="Text Box 8"/>
          <p:cNvSpPr txBox="1">
            <a:spLocks noChangeArrowheads="1"/>
          </p:cNvSpPr>
          <p:nvPr/>
        </p:nvSpPr>
        <p:spPr bwMode="auto">
          <a:xfrm>
            <a:off x="0" y="5445125"/>
            <a:ext cx="9144000" cy="519113"/>
          </a:xfrm>
          <a:prstGeom prst="rect">
            <a:avLst/>
          </a:prstGeom>
          <a:noFill/>
          <a:ln w="9525" algn="ctr">
            <a:noFill/>
            <a:miter lim="800000"/>
            <a:headEnd/>
            <a:tailEnd/>
          </a:ln>
        </p:spPr>
        <p:txBody>
          <a:bodyPr>
            <a:spAutoFit/>
          </a:bodyPr>
          <a:lstStyle/>
          <a:p>
            <a:pPr algn="ctr">
              <a:spcBef>
                <a:spcPct val="50000"/>
              </a:spcBef>
            </a:pPr>
            <a:r>
              <a:rPr lang="en-GB" sz="2800">
                <a:hlinkClick r:id="rId4"/>
              </a:rPr>
              <a:t>http://www.studentnet.manchester.ac.uk/crucial-guide/</a:t>
            </a:r>
            <a:endParaRPr lang="en-GB" sz="2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539750" y="1412875"/>
            <a:ext cx="8208963" cy="5184775"/>
          </a:xfrm>
        </p:spPr>
        <p:txBody>
          <a:bodyPr/>
          <a:lstStyle/>
          <a:p>
            <a:pPr eaLnBrk="1" hangingPunct="1">
              <a:lnSpc>
                <a:spcPct val="90000"/>
              </a:lnSpc>
              <a:spcBef>
                <a:spcPct val="0"/>
              </a:spcBef>
              <a:buClr>
                <a:schemeClr val="bg1"/>
              </a:buClr>
              <a:buFontTx/>
              <a:buNone/>
            </a:pPr>
            <a:r>
              <a:rPr lang="en-GB" sz="2800" b="1" dirty="0" smtClean="0">
                <a:latin typeface="Arial" pitchFamily="34" charset="0"/>
              </a:rPr>
              <a:t>The Disability Support Office </a:t>
            </a:r>
            <a:r>
              <a:rPr lang="en-GB" sz="2800" dirty="0" smtClean="0">
                <a:latin typeface="Arial" pitchFamily="34" charset="0"/>
              </a:rPr>
              <a:t>offers dyslexia assessments. The DSO supports seen and unseen disabilities including dyslexia and dyspraxia;</a:t>
            </a:r>
          </a:p>
          <a:p>
            <a:pPr eaLnBrk="1" hangingPunct="1">
              <a:lnSpc>
                <a:spcPct val="90000"/>
              </a:lnSpc>
              <a:spcBef>
                <a:spcPct val="0"/>
              </a:spcBef>
              <a:buClr>
                <a:schemeClr val="bg1"/>
              </a:buClr>
              <a:buFontTx/>
              <a:buNone/>
            </a:pPr>
            <a:r>
              <a:rPr lang="en-GB" sz="2800" b="1" dirty="0" smtClean="0">
                <a:latin typeface="Arial" pitchFamily="34" charset="0"/>
              </a:rPr>
              <a:t>The Student Guidance Service</a:t>
            </a:r>
            <a:r>
              <a:rPr lang="en-GB" sz="2800" dirty="0" smtClean="0">
                <a:latin typeface="Arial" pitchFamily="34" charset="0"/>
              </a:rPr>
              <a:t> offers study skills advice relating to topics such as academic writing and time management;</a:t>
            </a:r>
          </a:p>
          <a:p>
            <a:pPr eaLnBrk="1" hangingPunct="1">
              <a:lnSpc>
                <a:spcPct val="90000"/>
              </a:lnSpc>
              <a:spcBef>
                <a:spcPct val="0"/>
              </a:spcBef>
              <a:buClr>
                <a:schemeClr val="bg1"/>
              </a:buClr>
              <a:buFontTx/>
              <a:buNone/>
            </a:pPr>
            <a:r>
              <a:rPr lang="en-GB" sz="2800" b="1" dirty="0" smtClean="0">
                <a:latin typeface="Arial" pitchFamily="34" charset="0"/>
              </a:rPr>
              <a:t>School-based Academic Advisors </a:t>
            </a:r>
            <a:r>
              <a:rPr lang="en-GB" sz="2800" dirty="0" smtClean="0">
                <a:latin typeface="Arial" pitchFamily="34" charset="0"/>
              </a:rPr>
              <a:t>offer subject-specific advice;</a:t>
            </a:r>
          </a:p>
          <a:p>
            <a:pPr eaLnBrk="1" hangingPunct="1">
              <a:lnSpc>
                <a:spcPct val="90000"/>
              </a:lnSpc>
              <a:spcBef>
                <a:spcPct val="0"/>
              </a:spcBef>
              <a:buClr>
                <a:schemeClr val="bg1"/>
              </a:buClr>
              <a:buFontTx/>
              <a:buNone/>
            </a:pPr>
            <a:r>
              <a:rPr lang="en-GB" sz="2800" b="1" dirty="0" smtClean="0">
                <a:latin typeface="Arial" pitchFamily="34" charset="0"/>
              </a:rPr>
              <a:t>The University Language Centre </a:t>
            </a:r>
            <a:r>
              <a:rPr lang="en-GB" sz="2800" dirty="0" smtClean="0">
                <a:latin typeface="Arial" pitchFamily="34" charset="0"/>
              </a:rPr>
              <a:t>runs in-session academic writing programmes.</a:t>
            </a:r>
          </a:p>
        </p:txBody>
      </p:sp>
      <p:pic>
        <p:nvPicPr>
          <p:cNvPr id="12291"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
        <p:nvSpPr>
          <p:cNvPr id="5" name="Rectangle 4"/>
          <p:cNvSpPr/>
          <p:nvPr/>
        </p:nvSpPr>
        <p:spPr>
          <a:xfrm>
            <a:off x="2700338" y="260350"/>
            <a:ext cx="3603625" cy="523875"/>
          </a:xfrm>
          <a:prstGeom prst="rect">
            <a:avLst/>
          </a:prstGeom>
        </p:spPr>
        <p:txBody>
          <a:bodyPr wrap="none">
            <a:spAutoFit/>
          </a:bodyPr>
          <a:lstStyle/>
          <a:p>
            <a:pPr>
              <a:defRPr/>
            </a:pPr>
            <a:r>
              <a:rPr lang="en-GB" sz="2800" b="1" dirty="0">
                <a:latin typeface="+mj-lt"/>
              </a:rPr>
              <a:t>SCENARIO 1: ANDY</a:t>
            </a:r>
            <a:endParaRPr lang="en-GB" sz="2800" dirty="0">
              <a:latin typeface="+mj-lt"/>
            </a:endParaRPr>
          </a:p>
        </p:txBody>
      </p:sp>
      <p:pic>
        <p:nvPicPr>
          <p:cNvPr id="12293" name="Picture 5" descr="Andy03.jpg"/>
          <p:cNvPicPr>
            <a:picLocks noChangeAspect="1"/>
          </p:cNvPicPr>
          <p:nvPr/>
        </p:nvPicPr>
        <p:blipFill>
          <a:blip r:embed="rId4" cstate="print"/>
          <a:srcRect/>
          <a:stretch>
            <a:fillRect/>
          </a:stretch>
        </p:blipFill>
        <p:spPr bwMode="auto">
          <a:xfrm>
            <a:off x="7343775" y="0"/>
            <a:ext cx="1800225" cy="1331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TUOM_4COL_cropped_300"/>
          <p:cNvPicPr>
            <a:picLocks noChangeAspect="1" noChangeArrowheads="1"/>
          </p:cNvPicPr>
          <p:nvPr/>
        </p:nvPicPr>
        <p:blipFill>
          <a:blip r:embed="rId2" cstate="print"/>
          <a:srcRect/>
          <a:stretch>
            <a:fillRect/>
          </a:stretch>
        </p:blipFill>
        <p:spPr bwMode="auto">
          <a:xfrm>
            <a:off x="0" y="0"/>
            <a:ext cx="2266950" cy="1947863"/>
          </a:xfrm>
          <a:prstGeom prst="rect">
            <a:avLst/>
          </a:prstGeom>
          <a:noFill/>
          <a:ln w="9525">
            <a:noFill/>
            <a:miter lim="800000"/>
            <a:headEnd/>
            <a:tailEnd/>
          </a:ln>
        </p:spPr>
      </p:pic>
      <p:sp>
        <p:nvSpPr>
          <p:cNvPr id="6" name="Rectangle 5"/>
          <p:cNvSpPr/>
          <p:nvPr/>
        </p:nvSpPr>
        <p:spPr>
          <a:xfrm>
            <a:off x="2700338" y="260350"/>
            <a:ext cx="3954462" cy="523875"/>
          </a:xfrm>
          <a:prstGeom prst="rect">
            <a:avLst/>
          </a:prstGeom>
        </p:spPr>
        <p:txBody>
          <a:bodyPr wrap="none">
            <a:spAutoFit/>
          </a:bodyPr>
          <a:lstStyle/>
          <a:p>
            <a:pPr>
              <a:defRPr/>
            </a:pPr>
            <a:r>
              <a:rPr lang="en-GB" sz="2800" b="1" dirty="0">
                <a:latin typeface="+mj-lt"/>
              </a:rPr>
              <a:t>SCENARIO 2: LOUISA</a:t>
            </a:r>
            <a:endParaRPr lang="en-GB" sz="2800" dirty="0">
              <a:latin typeface="+mj-lt"/>
            </a:endParaRPr>
          </a:p>
        </p:txBody>
      </p:sp>
      <p:pic>
        <p:nvPicPr>
          <p:cNvPr id="13316" name="Picture 6" descr="Louisa02.jpg"/>
          <p:cNvPicPr>
            <a:picLocks noChangeAspect="1"/>
          </p:cNvPicPr>
          <p:nvPr/>
        </p:nvPicPr>
        <p:blipFill>
          <a:blip r:embed="rId3" cstate="print"/>
          <a:srcRect/>
          <a:stretch>
            <a:fillRect/>
          </a:stretch>
        </p:blipFill>
        <p:spPr bwMode="auto">
          <a:xfrm>
            <a:off x="827088" y="1052513"/>
            <a:ext cx="7893050" cy="525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914400" y="981075"/>
            <a:ext cx="8229600" cy="5184775"/>
          </a:xfrm>
        </p:spPr>
        <p:txBody>
          <a:bodyPr/>
          <a:lstStyle/>
          <a:p>
            <a:pPr marL="0" eaLnBrk="1" hangingPunct="1">
              <a:buFontTx/>
              <a:buNone/>
            </a:pPr>
            <a:r>
              <a:rPr lang="en-GB" sz="2800" b="1" smtClean="0">
                <a:latin typeface="Arial" pitchFamily="34" charset="0"/>
              </a:rPr>
              <a:t>January:</a:t>
            </a:r>
          </a:p>
          <a:p>
            <a:pPr marL="0" eaLnBrk="1" hangingPunct="1">
              <a:buFontTx/>
              <a:buNone/>
            </a:pPr>
            <a:r>
              <a:rPr lang="en-GB" sz="2800" b="1" smtClean="0">
                <a:latin typeface="Arial" pitchFamily="34" charset="0"/>
              </a:rPr>
              <a:t>Louisa</a:t>
            </a:r>
            <a:r>
              <a:rPr lang="en-GB" sz="2800" smtClean="0">
                <a:latin typeface="Arial" pitchFamily="34" charset="0"/>
              </a:rPr>
              <a:t> has found it difficult to adapt to living away from home: she hasn’t bonded with other people in her Hall of Residence and often feels isolated. She’s very nervous about the January exam period and is worried that she won’t perform to her capabilities. </a:t>
            </a:r>
          </a:p>
          <a:p>
            <a:pPr marL="0" eaLnBrk="1" hangingPunct="1">
              <a:buFontTx/>
              <a:buNone/>
            </a:pPr>
            <a:r>
              <a:rPr lang="en-GB" sz="2800" smtClean="0">
                <a:latin typeface="Arial" pitchFamily="34" charset="0"/>
              </a:rPr>
              <a:t>Louisa is also worried about her finances; she thought she would receive a bursary from the University but she hasn’t heard anything. Where can she ask for advice?</a:t>
            </a:r>
            <a:endParaRPr lang="en-US" sz="2800" smtClean="0">
              <a:latin typeface="Arial" pitchFamily="34" charset="0"/>
            </a:endParaRPr>
          </a:p>
        </p:txBody>
      </p:sp>
      <p:pic>
        <p:nvPicPr>
          <p:cNvPr id="14339" name="Picture 5" descr="TUOM_4COL_cropped_300"/>
          <p:cNvPicPr>
            <a:picLocks noChangeAspect="1" noChangeArrowheads="1"/>
          </p:cNvPicPr>
          <p:nvPr/>
        </p:nvPicPr>
        <p:blipFill>
          <a:blip r:embed="rId2" cstate="print"/>
          <a:srcRect/>
          <a:stretch>
            <a:fillRect/>
          </a:stretch>
        </p:blipFill>
        <p:spPr bwMode="auto">
          <a:xfrm>
            <a:off x="0" y="0"/>
            <a:ext cx="2266950" cy="1947863"/>
          </a:xfrm>
          <a:prstGeom prst="rect">
            <a:avLst/>
          </a:prstGeom>
          <a:noFill/>
          <a:ln w="9525">
            <a:noFill/>
            <a:miter lim="800000"/>
            <a:headEnd/>
            <a:tailEnd/>
          </a:ln>
        </p:spPr>
      </p:pic>
      <p:pic>
        <p:nvPicPr>
          <p:cNvPr id="14340" name="Picture 5" descr="Louisa02.jpg"/>
          <p:cNvPicPr>
            <a:picLocks noChangeAspect="1"/>
          </p:cNvPicPr>
          <p:nvPr/>
        </p:nvPicPr>
        <p:blipFill>
          <a:blip r:embed="rId3" cstate="print"/>
          <a:srcRect/>
          <a:stretch>
            <a:fillRect/>
          </a:stretch>
        </p:blipFill>
        <p:spPr bwMode="auto">
          <a:xfrm>
            <a:off x="7127875" y="0"/>
            <a:ext cx="2016125" cy="1343025"/>
          </a:xfrm>
          <a:prstGeom prst="rect">
            <a:avLst/>
          </a:prstGeom>
          <a:noFill/>
          <a:ln w="9525">
            <a:noFill/>
            <a:miter lim="800000"/>
            <a:headEnd/>
            <a:tailEnd/>
          </a:ln>
        </p:spPr>
      </p:pic>
      <p:sp>
        <p:nvSpPr>
          <p:cNvPr id="8" name="Rectangle 7"/>
          <p:cNvSpPr/>
          <p:nvPr/>
        </p:nvSpPr>
        <p:spPr>
          <a:xfrm>
            <a:off x="2700338" y="260350"/>
            <a:ext cx="3954462" cy="523875"/>
          </a:xfrm>
          <a:prstGeom prst="rect">
            <a:avLst/>
          </a:prstGeom>
        </p:spPr>
        <p:txBody>
          <a:bodyPr wrap="none">
            <a:spAutoFit/>
          </a:bodyPr>
          <a:lstStyle/>
          <a:p>
            <a:pPr>
              <a:defRPr/>
            </a:pPr>
            <a:r>
              <a:rPr lang="en-GB" sz="2800" b="1" dirty="0">
                <a:latin typeface="+mj-lt"/>
              </a:rPr>
              <a:t>SCENARIO 2: LOUISA</a:t>
            </a:r>
            <a:endParaRPr lang="en-GB" sz="2800" dirty="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TUOM_4COL_cropped_300"/>
          <p:cNvPicPr>
            <a:picLocks noChangeAspect="1" noChangeArrowheads="1"/>
          </p:cNvPicPr>
          <p:nvPr/>
        </p:nvPicPr>
        <p:blipFill>
          <a:blip r:embed="rId2" cstate="print"/>
          <a:srcRect/>
          <a:stretch>
            <a:fillRect/>
          </a:stretch>
        </p:blipFill>
        <p:spPr bwMode="auto">
          <a:xfrm>
            <a:off x="0" y="0"/>
            <a:ext cx="2266950" cy="1947863"/>
          </a:xfrm>
          <a:prstGeom prst="rect">
            <a:avLst/>
          </a:prstGeom>
          <a:noFill/>
          <a:ln w="9525">
            <a:noFill/>
            <a:miter lim="800000"/>
            <a:headEnd/>
            <a:tailEnd/>
          </a:ln>
        </p:spPr>
      </p:pic>
      <p:sp>
        <p:nvSpPr>
          <p:cNvPr id="15363" name="Rectangle 7"/>
          <p:cNvSpPr>
            <a:spLocks noChangeArrowheads="1"/>
          </p:cNvSpPr>
          <p:nvPr/>
        </p:nvSpPr>
        <p:spPr bwMode="auto">
          <a:xfrm>
            <a:off x="684213" y="1341438"/>
            <a:ext cx="8459787" cy="5262562"/>
          </a:xfrm>
          <a:prstGeom prst="rect">
            <a:avLst/>
          </a:prstGeom>
          <a:noFill/>
          <a:ln w="9525" algn="ctr">
            <a:noFill/>
            <a:miter lim="800000"/>
            <a:headEnd/>
            <a:tailEnd/>
          </a:ln>
        </p:spPr>
        <p:txBody>
          <a:bodyPr>
            <a:spAutoFit/>
          </a:bodyPr>
          <a:lstStyle/>
          <a:p>
            <a:r>
              <a:rPr lang="en-GB" sz="2800" b="1"/>
              <a:t>The Counselling Service </a:t>
            </a:r>
            <a:r>
              <a:rPr lang="en-GB" sz="2800"/>
              <a:t>can help students to manage personal problems such as isolation, depression, and lack of confidence through individual sessions as well as regular workshops;</a:t>
            </a:r>
          </a:p>
          <a:p>
            <a:endParaRPr lang="en-GB" sz="2800" b="1"/>
          </a:p>
          <a:p>
            <a:r>
              <a:rPr lang="en-GB" sz="2800" b="1"/>
              <a:t>The Student Services Centre </a:t>
            </a:r>
            <a:r>
              <a:rPr lang="en-GB" sz="2800"/>
              <a:t>manages scholarship and bursary payments as well as the Access to Learning Fund;</a:t>
            </a:r>
          </a:p>
          <a:p>
            <a:endParaRPr lang="en-GB" sz="2800"/>
          </a:p>
          <a:p>
            <a:r>
              <a:rPr lang="en-GB" sz="2800" b="1"/>
              <a:t>The Student Guidance Service </a:t>
            </a:r>
            <a:r>
              <a:rPr lang="en-GB" sz="2800"/>
              <a:t>can provide information on effective revision and exam techniques.</a:t>
            </a:r>
          </a:p>
        </p:txBody>
      </p:sp>
      <p:sp>
        <p:nvSpPr>
          <p:cNvPr id="5" name="Rectangle 4"/>
          <p:cNvSpPr/>
          <p:nvPr/>
        </p:nvSpPr>
        <p:spPr>
          <a:xfrm>
            <a:off x="2700338" y="260350"/>
            <a:ext cx="3954462" cy="523875"/>
          </a:xfrm>
          <a:prstGeom prst="rect">
            <a:avLst/>
          </a:prstGeom>
        </p:spPr>
        <p:txBody>
          <a:bodyPr wrap="none">
            <a:spAutoFit/>
          </a:bodyPr>
          <a:lstStyle/>
          <a:p>
            <a:pPr>
              <a:defRPr/>
            </a:pPr>
            <a:r>
              <a:rPr lang="en-GB" sz="2800" b="1" dirty="0">
                <a:latin typeface="+mj-lt"/>
              </a:rPr>
              <a:t>SCENARIO 2: LOUISA</a:t>
            </a:r>
            <a:endParaRPr lang="en-GB" sz="2800" dirty="0">
              <a:latin typeface="+mj-lt"/>
            </a:endParaRPr>
          </a:p>
        </p:txBody>
      </p:sp>
      <p:pic>
        <p:nvPicPr>
          <p:cNvPr id="15365" name="Picture 5" descr="Louisa02.jpg"/>
          <p:cNvPicPr>
            <a:picLocks noChangeAspect="1"/>
          </p:cNvPicPr>
          <p:nvPr/>
        </p:nvPicPr>
        <p:blipFill>
          <a:blip r:embed="rId3" cstate="print"/>
          <a:srcRect/>
          <a:stretch>
            <a:fillRect/>
          </a:stretch>
        </p:blipFill>
        <p:spPr bwMode="auto">
          <a:xfrm>
            <a:off x="7127875" y="0"/>
            <a:ext cx="2016125" cy="1343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pic>
        <p:nvPicPr>
          <p:cNvPr id="16387" name="Picture 7" descr="Lixiao01"/>
          <p:cNvPicPr>
            <a:picLocks noChangeAspect="1" noChangeArrowheads="1"/>
          </p:cNvPicPr>
          <p:nvPr/>
        </p:nvPicPr>
        <p:blipFill>
          <a:blip r:embed="rId4" cstate="print"/>
          <a:srcRect/>
          <a:stretch>
            <a:fillRect/>
          </a:stretch>
        </p:blipFill>
        <p:spPr bwMode="auto">
          <a:xfrm>
            <a:off x="2124075" y="836613"/>
            <a:ext cx="5080000" cy="5694362"/>
          </a:xfrm>
          <a:prstGeom prst="rect">
            <a:avLst/>
          </a:prstGeom>
          <a:noFill/>
          <a:ln w="9525">
            <a:noFill/>
            <a:miter lim="800000"/>
            <a:headEnd/>
            <a:tailEnd/>
          </a:ln>
        </p:spPr>
      </p:pic>
      <p:sp>
        <p:nvSpPr>
          <p:cNvPr id="16388" name="Rectangle 7"/>
          <p:cNvSpPr>
            <a:spLocks noChangeArrowheads="1"/>
          </p:cNvSpPr>
          <p:nvPr/>
        </p:nvSpPr>
        <p:spPr bwMode="auto">
          <a:xfrm>
            <a:off x="2700338" y="260350"/>
            <a:ext cx="3443287" cy="519113"/>
          </a:xfrm>
          <a:prstGeom prst="rect">
            <a:avLst/>
          </a:prstGeom>
          <a:noFill/>
          <a:ln w="9525">
            <a:noFill/>
            <a:miter lim="800000"/>
            <a:headEnd/>
            <a:tailEnd/>
          </a:ln>
        </p:spPr>
        <p:txBody>
          <a:bodyPr wrap="none">
            <a:spAutoFit/>
          </a:bodyPr>
          <a:lstStyle/>
          <a:p>
            <a:r>
              <a:rPr lang="en-GB" sz="2800" b="1"/>
              <a:t>SCENARIO 3: XIAO</a:t>
            </a:r>
            <a:endParaRPr lang="en-GB" sz="2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755650" y="981075"/>
            <a:ext cx="8229600" cy="5715000"/>
          </a:xfrm>
        </p:spPr>
        <p:txBody>
          <a:bodyPr/>
          <a:lstStyle/>
          <a:p>
            <a:pPr eaLnBrk="1" hangingPunct="1">
              <a:buFontTx/>
              <a:buNone/>
            </a:pPr>
            <a:r>
              <a:rPr lang="en-GB" sz="2800" b="1" dirty="0" smtClean="0">
                <a:latin typeface="Arial" pitchFamily="34" charset="0"/>
              </a:rPr>
              <a:t>April:</a:t>
            </a:r>
          </a:p>
          <a:p>
            <a:pPr eaLnBrk="1" hangingPunct="1">
              <a:buFontTx/>
              <a:buNone/>
            </a:pPr>
            <a:r>
              <a:rPr lang="en-GB" sz="2800" b="1" dirty="0" smtClean="0">
                <a:latin typeface="Arial" pitchFamily="34" charset="0"/>
              </a:rPr>
              <a:t>Xiao </a:t>
            </a:r>
            <a:r>
              <a:rPr lang="en-GB" sz="2800" dirty="0" smtClean="0">
                <a:latin typeface="Arial" pitchFamily="34" charset="0"/>
              </a:rPr>
              <a:t>is an international student from China. He has recently learned that a member of his family is very unwell. </a:t>
            </a:r>
          </a:p>
          <a:p>
            <a:pPr eaLnBrk="1" hangingPunct="1">
              <a:buFontTx/>
              <a:buNone/>
            </a:pPr>
            <a:r>
              <a:rPr lang="en-GB" sz="2800" dirty="0" smtClean="0">
                <a:latin typeface="Arial" pitchFamily="34" charset="0"/>
              </a:rPr>
              <a:t>Xiao is very upset at this news and is finding it very difficult to focus on his work; he would like to return home but is unsure how this might affect his student visa and whether the University would allow him to do so. Who might be able to help Xiao with these problems?</a:t>
            </a:r>
          </a:p>
        </p:txBody>
      </p:sp>
      <p:pic>
        <p:nvPicPr>
          <p:cNvPr id="17411" name="Picture 4"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pic>
        <p:nvPicPr>
          <p:cNvPr id="17412" name="Picture 6" descr="Lixiao01"/>
          <p:cNvPicPr>
            <a:picLocks noChangeAspect="1" noChangeArrowheads="1"/>
          </p:cNvPicPr>
          <p:nvPr/>
        </p:nvPicPr>
        <p:blipFill>
          <a:blip r:embed="rId4" cstate="print"/>
          <a:srcRect/>
          <a:stretch>
            <a:fillRect/>
          </a:stretch>
        </p:blipFill>
        <p:spPr bwMode="auto">
          <a:xfrm>
            <a:off x="7820025" y="0"/>
            <a:ext cx="1323975" cy="1484313"/>
          </a:xfrm>
          <a:prstGeom prst="rect">
            <a:avLst/>
          </a:prstGeom>
          <a:noFill/>
          <a:ln w="9525">
            <a:noFill/>
            <a:miter lim="800000"/>
            <a:headEnd/>
            <a:tailEnd/>
          </a:ln>
        </p:spPr>
      </p:pic>
      <p:sp>
        <p:nvSpPr>
          <p:cNvPr id="17413" name="Rectangle 7"/>
          <p:cNvSpPr>
            <a:spLocks noChangeArrowheads="1"/>
          </p:cNvSpPr>
          <p:nvPr/>
        </p:nvSpPr>
        <p:spPr bwMode="auto">
          <a:xfrm>
            <a:off x="2700338" y="260350"/>
            <a:ext cx="3443287" cy="519113"/>
          </a:xfrm>
          <a:prstGeom prst="rect">
            <a:avLst/>
          </a:prstGeom>
          <a:noFill/>
          <a:ln w="9525">
            <a:noFill/>
            <a:miter lim="800000"/>
            <a:headEnd/>
            <a:tailEnd/>
          </a:ln>
        </p:spPr>
        <p:txBody>
          <a:bodyPr wrap="none">
            <a:spAutoFit/>
          </a:bodyPr>
          <a:lstStyle/>
          <a:p>
            <a:r>
              <a:rPr lang="en-GB" sz="2800" b="1"/>
              <a:t>SCENARIO 3: XIAO</a:t>
            </a:r>
            <a:endParaRPr lang="en-GB" sz="2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785813" y="1125538"/>
            <a:ext cx="8358187" cy="5000625"/>
          </a:xfrm>
        </p:spPr>
        <p:txBody>
          <a:bodyPr/>
          <a:lstStyle/>
          <a:p>
            <a:pPr marL="0" eaLnBrk="1" hangingPunct="1">
              <a:buFontTx/>
              <a:buNone/>
            </a:pPr>
            <a:r>
              <a:rPr lang="en-GB" sz="2800" b="1" smtClean="0">
                <a:latin typeface="Arial" pitchFamily="34" charset="0"/>
              </a:rPr>
              <a:t>The International Advice Team </a:t>
            </a:r>
            <a:r>
              <a:rPr lang="en-GB" sz="2800" smtClean="0">
                <a:latin typeface="Arial" pitchFamily="34" charset="0"/>
              </a:rPr>
              <a:t>provides confidential advice service to international students on any matter relating to immigration;</a:t>
            </a:r>
          </a:p>
          <a:p>
            <a:pPr marL="0" eaLnBrk="1" hangingPunct="1">
              <a:buFontTx/>
              <a:buNone/>
            </a:pPr>
            <a:r>
              <a:rPr lang="en-GB" sz="2800" b="1" smtClean="0">
                <a:latin typeface="Arial" pitchFamily="34" charset="0"/>
              </a:rPr>
              <a:t>The Counselling Service</a:t>
            </a:r>
            <a:r>
              <a:rPr lang="en-GB" sz="2800" smtClean="0">
                <a:latin typeface="Arial" pitchFamily="34" charset="0"/>
              </a:rPr>
              <a:t> helps students deal with personal issues such as bereavement;</a:t>
            </a:r>
            <a:endParaRPr lang="en-GB" sz="2800" b="1" smtClean="0">
              <a:latin typeface="Arial" pitchFamily="34" charset="0"/>
            </a:endParaRPr>
          </a:p>
          <a:p>
            <a:pPr marL="0" eaLnBrk="1" hangingPunct="1">
              <a:buFontTx/>
              <a:buNone/>
            </a:pPr>
            <a:r>
              <a:rPr lang="en-GB" sz="2800" b="1" smtClean="0">
                <a:latin typeface="Arial" pitchFamily="34" charset="0"/>
              </a:rPr>
              <a:t>The School-based Office</a:t>
            </a:r>
            <a:r>
              <a:rPr lang="en-GB" sz="2800" smtClean="0">
                <a:latin typeface="Arial" pitchFamily="34" charset="0"/>
              </a:rPr>
              <a:t> gives advice and receive interruption requests;</a:t>
            </a:r>
            <a:endParaRPr lang="en-GB" sz="2800" b="1" smtClean="0">
              <a:latin typeface="Arial" pitchFamily="34" charset="0"/>
            </a:endParaRPr>
          </a:p>
          <a:p>
            <a:pPr marL="0" eaLnBrk="1" hangingPunct="1">
              <a:buFontTx/>
              <a:buNone/>
            </a:pPr>
            <a:r>
              <a:rPr lang="en-GB" sz="2800" b="1" smtClean="0">
                <a:latin typeface="Arial" pitchFamily="34" charset="0"/>
              </a:rPr>
              <a:t>The Student Guidance Service</a:t>
            </a:r>
            <a:r>
              <a:rPr lang="en-GB" sz="2800" smtClean="0">
                <a:latin typeface="Arial" pitchFamily="34" charset="0"/>
              </a:rPr>
              <a:t> offers independent, confidential advice and guidance on any matter affecting academic performance.</a:t>
            </a:r>
            <a:endParaRPr lang="en-US" sz="2800" b="1" smtClean="0">
              <a:latin typeface="Arial" pitchFamily="34" charset="0"/>
            </a:endParaRPr>
          </a:p>
        </p:txBody>
      </p:sp>
      <p:pic>
        <p:nvPicPr>
          <p:cNvPr id="18435" name="Picture 4" descr="TUOM_4COL_cropped_300"/>
          <p:cNvPicPr>
            <a:picLocks noChangeAspect="1" noChangeArrowheads="1"/>
          </p:cNvPicPr>
          <p:nvPr/>
        </p:nvPicPr>
        <p:blipFill>
          <a:blip r:embed="rId2" cstate="print"/>
          <a:srcRect/>
          <a:stretch>
            <a:fillRect/>
          </a:stretch>
        </p:blipFill>
        <p:spPr bwMode="auto">
          <a:xfrm>
            <a:off x="0" y="0"/>
            <a:ext cx="2266950" cy="1947863"/>
          </a:xfrm>
          <a:prstGeom prst="rect">
            <a:avLst/>
          </a:prstGeom>
          <a:noFill/>
          <a:ln w="9525">
            <a:noFill/>
            <a:miter lim="800000"/>
            <a:headEnd/>
            <a:tailEnd/>
          </a:ln>
        </p:spPr>
      </p:pic>
      <p:sp>
        <p:nvSpPr>
          <p:cNvPr id="18436" name="Rectangle 7"/>
          <p:cNvSpPr>
            <a:spLocks noChangeArrowheads="1"/>
          </p:cNvSpPr>
          <p:nvPr/>
        </p:nvSpPr>
        <p:spPr bwMode="auto">
          <a:xfrm>
            <a:off x="2700338" y="260350"/>
            <a:ext cx="3443287" cy="519113"/>
          </a:xfrm>
          <a:prstGeom prst="rect">
            <a:avLst/>
          </a:prstGeom>
          <a:noFill/>
          <a:ln w="9525">
            <a:noFill/>
            <a:miter lim="800000"/>
            <a:headEnd/>
            <a:tailEnd/>
          </a:ln>
        </p:spPr>
        <p:txBody>
          <a:bodyPr wrap="none">
            <a:spAutoFit/>
          </a:bodyPr>
          <a:lstStyle/>
          <a:p>
            <a:r>
              <a:rPr lang="en-GB" sz="2800" b="1"/>
              <a:t>SCENARIO 3: XIAO</a:t>
            </a:r>
            <a:endParaRPr lang="en-GB" sz="2800"/>
          </a:p>
        </p:txBody>
      </p:sp>
      <p:pic>
        <p:nvPicPr>
          <p:cNvPr id="18437" name="Picture 7" descr="Lixiao01"/>
          <p:cNvPicPr>
            <a:picLocks noChangeAspect="1" noChangeArrowheads="1"/>
          </p:cNvPicPr>
          <p:nvPr/>
        </p:nvPicPr>
        <p:blipFill>
          <a:blip r:embed="rId3" cstate="print"/>
          <a:srcRect/>
          <a:stretch>
            <a:fillRect/>
          </a:stretch>
        </p:blipFill>
        <p:spPr bwMode="auto">
          <a:xfrm>
            <a:off x="7820025" y="0"/>
            <a:ext cx="1323975" cy="1484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836613"/>
            <a:ext cx="8229600" cy="792162"/>
          </a:xfrm>
        </p:spPr>
        <p:txBody>
          <a:bodyPr/>
          <a:lstStyle/>
          <a:p>
            <a:pPr algn="ctr" eaLnBrk="1" hangingPunct="1"/>
            <a:r>
              <a:rPr lang="en-GB" smtClean="0"/>
              <a:t>More information is available from the Crucial Guide…</a:t>
            </a:r>
          </a:p>
        </p:txBody>
      </p:sp>
      <p:pic>
        <p:nvPicPr>
          <p:cNvPr id="19459" name="Picture 9"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pic>
        <p:nvPicPr>
          <p:cNvPr id="19460" name="Picture 5"/>
          <p:cNvPicPr>
            <a:picLocks noChangeAspect="1" noChangeArrowheads="1"/>
          </p:cNvPicPr>
          <p:nvPr/>
        </p:nvPicPr>
        <p:blipFill>
          <a:blip r:embed="rId4" cstate="print"/>
          <a:srcRect/>
          <a:stretch>
            <a:fillRect/>
          </a:stretch>
        </p:blipFill>
        <p:spPr bwMode="auto">
          <a:xfrm>
            <a:off x="2857500" y="1571625"/>
            <a:ext cx="3432175" cy="484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0"/>
            <a:ext cx="7618413" cy="792163"/>
          </a:xfrm>
        </p:spPr>
        <p:txBody>
          <a:bodyPr/>
          <a:lstStyle/>
          <a:p>
            <a:pPr algn="ctr"/>
            <a:r>
              <a:rPr lang="en-GB" b="1" smtClean="0"/>
              <a:t>Contact Details</a:t>
            </a:r>
          </a:p>
        </p:txBody>
      </p:sp>
      <p:sp>
        <p:nvSpPr>
          <p:cNvPr id="3" name="Content Placeholder 2"/>
          <p:cNvSpPr>
            <a:spLocks noGrp="1"/>
          </p:cNvSpPr>
          <p:nvPr>
            <p:ph idx="1"/>
          </p:nvPr>
        </p:nvSpPr>
        <p:spPr>
          <a:xfrm>
            <a:off x="611188" y="692150"/>
            <a:ext cx="4968875" cy="6165850"/>
          </a:xfrm>
        </p:spPr>
        <p:txBody>
          <a:bodyPr/>
          <a:lstStyle/>
          <a:p>
            <a:pPr>
              <a:spcBef>
                <a:spcPct val="50000"/>
              </a:spcBef>
              <a:buFontTx/>
              <a:buNone/>
              <a:defRPr/>
            </a:pPr>
            <a:r>
              <a:rPr lang="en-GB" sz="1800" b="1" dirty="0" smtClean="0">
                <a:latin typeface="+mj-lt"/>
              </a:rPr>
              <a:t>The International Advice Team</a:t>
            </a:r>
          </a:p>
          <a:p>
            <a:pPr>
              <a:spcBef>
                <a:spcPct val="50000"/>
              </a:spcBef>
              <a:buFontTx/>
              <a:buNone/>
              <a:defRPr/>
            </a:pPr>
            <a:r>
              <a:rPr lang="en-GB" sz="1800" dirty="0" smtClean="0">
                <a:latin typeface="+mj-lt"/>
              </a:rPr>
              <a:t>Student Services Centre, Burlington St</a:t>
            </a:r>
          </a:p>
          <a:p>
            <a:pPr>
              <a:spcBef>
                <a:spcPct val="50000"/>
              </a:spcBef>
              <a:buFontTx/>
              <a:buNone/>
              <a:defRPr/>
            </a:pPr>
            <a:r>
              <a:rPr lang="en-GB" sz="1800" b="1" dirty="0" smtClean="0">
                <a:latin typeface="+mj-lt"/>
              </a:rPr>
              <a:t>0161 275 5000 (Option 1)</a:t>
            </a:r>
          </a:p>
          <a:p>
            <a:pPr>
              <a:spcBef>
                <a:spcPct val="50000"/>
              </a:spcBef>
              <a:buFontTx/>
              <a:buNone/>
              <a:defRPr/>
            </a:pPr>
            <a:r>
              <a:rPr lang="en-GB" sz="1800" dirty="0" smtClean="0">
                <a:latin typeface="+mj-lt"/>
              </a:rPr>
              <a:t>Monday to Friday, 10.00am to 4.00pm</a:t>
            </a:r>
          </a:p>
          <a:p>
            <a:pPr>
              <a:spcBef>
                <a:spcPct val="50000"/>
              </a:spcBef>
              <a:buFontTx/>
              <a:buNone/>
              <a:defRPr/>
            </a:pPr>
            <a:r>
              <a:rPr lang="en-GB" sz="1800" dirty="0" smtClean="0">
                <a:latin typeface="+mj-lt"/>
                <a:hlinkClick r:id="rId2"/>
              </a:rPr>
              <a:t>http://www.studentnet.manchester.ac.uk/</a:t>
            </a:r>
          </a:p>
          <a:p>
            <a:pPr>
              <a:spcBef>
                <a:spcPct val="50000"/>
              </a:spcBef>
              <a:buFontTx/>
              <a:buNone/>
              <a:defRPr/>
            </a:pPr>
            <a:r>
              <a:rPr lang="en-GB" sz="1800" dirty="0" smtClean="0">
                <a:latin typeface="+mj-lt"/>
                <a:hlinkClick r:id="rId2"/>
              </a:rPr>
              <a:t>crucial-guide/academic-life/immigration/</a:t>
            </a:r>
            <a:endParaRPr lang="en-GB" sz="1800" dirty="0" smtClean="0">
              <a:latin typeface="+mj-lt"/>
            </a:endParaRPr>
          </a:p>
          <a:p>
            <a:pPr eaLnBrk="1" hangingPunct="1">
              <a:buFontTx/>
              <a:buNone/>
              <a:defRPr/>
            </a:pPr>
            <a:r>
              <a:rPr lang="en-GB" sz="1800" dirty="0" err="1" smtClean="0">
                <a:latin typeface="+mj-lt"/>
                <a:hlinkClick r:id="rId3"/>
              </a:rPr>
              <a:t>iat@manchester.ac.uk</a:t>
            </a:r>
            <a:endParaRPr lang="en-GB" sz="1800" dirty="0" smtClean="0">
              <a:latin typeface="+mj-lt"/>
            </a:endParaRPr>
          </a:p>
          <a:p>
            <a:pPr eaLnBrk="1" hangingPunct="1">
              <a:buFontTx/>
              <a:buNone/>
              <a:defRPr/>
            </a:pPr>
            <a:r>
              <a:rPr lang="en-GB" sz="1800" b="1" dirty="0" smtClean="0">
                <a:latin typeface="+mj-lt"/>
              </a:rPr>
              <a:t>The Counselling Service</a:t>
            </a:r>
          </a:p>
          <a:p>
            <a:pPr eaLnBrk="1" hangingPunct="1">
              <a:buFontTx/>
              <a:buNone/>
              <a:defRPr/>
            </a:pPr>
            <a:r>
              <a:rPr lang="en-GB" sz="1800" dirty="0" smtClean="0">
                <a:latin typeface="+mj-lt"/>
              </a:rPr>
              <a:t>5</a:t>
            </a:r>
            <a:r>
              <a:rPr lang="en-GB" sz="1800" baseline="30000" dirty="0" smtClean="0">
                <a:latin typeface="+mj-lt"/>
              </a:rPr>
              <a:t>th</a:t>
            </a:r>
            <a:r>
              <a:rPr lang="en-GB" sz="1800" dirty="0" smtClean="0">
                <a:latin typeface="+mj-lt"/>
              </a:rPr>
              <a:t> Floor, Crawford House</a:t>
            </a:r>
          </a:p>
          <a:p>
            <a:pPr eaLnBrk="1" hangingPunct="1">
              <a:buFontTx/>
              <a:buNone/>
              <a:defRPr/>
            </a:pPr>
            <a:r>
              <a:rPr lang="en-GB" sz="1800" b="1" dirty="0" smtClean="0">
                <a:latin typeface="+mj-lt"/>
              </a:rPr>
              <a:t>0161 275 2864 </a:t>
            </a:r>
          </a:p>
          <a:p>
            <a:pPr eaLnBrk="1" hangingPunct="1">
              <a:buFontTx/>
              <a:buNone/>
              <a:defRPr/>
            </a:pPr>
            <a:r>
              <a:rPr lang="en-GB" sz="1800" dirty="0" smtClean="0">
                <a:latin typeface="+mj-lt"/>
              </a:rPr>
              <a:t>9.00am-4.00pm, Monday–Friday. </a:t>
            </a:r>
          </a:p>
          <a:p>
            <a:pPr eaLnBrk="1" hangingPunct="1">
              <a:buFontTx/>
              <a:buNone/>
              <a:defRPr/>
            </a:pPr>
            <a:r>
              <a:rPr lang="en-GB" sz="1800" dirty="0" err="1" smtClean="0">
                <a:latin typeface="+mj-lt"/>
                <a:hlinkClick r:id="rId4"/>
              </a:rPr>
              <a:t>Counsel.service@manchester.ac.uk</a:t>
            </a:r>
            <a:endParaRPr lang="en-GB" sz="1800" dirty="0" smtClean="0">
              <a:latin typeface="+mj-lt"/>
            </a:endParaRPr>
          </a:p>
          <a:p>
            <a:pPr eaLnBrk="1" hangingPunct="1">
              <a:buFontTx/>
              <a:buNone/>
              <a:defRPr/>
            </a:pPr>
            <a:r>
              <a:rPr lang="en-GB" sz="1800" dirty="0" err="1" smtClean="0">
                <a:latin typeface="+mj-lt"/>
                <a:hlinkClick r:id="rId5"/>
              </a:rPr>
              <a:t>www.manchester.ac.uk</a:t>
            </a:r>
            <a:r>
              <a:rPr lang="en-GB" sz="1800" dirty="0" smtClean="0">
                <a:latin typeface="+mj-lt"/>
                <a:hlinkClick r:id="rId5"/>
              </a:rPr>
              <a:t>/counselling</a:t>
            </a:r>
            <a:endParaRPr lang="en-GB" sz="1800" dirty="0" smtClean="0">
              <a:latin typeface="+mj-lt"/>
            </a:endParaRPr>
          </a:p>
          <a:p>
            <a:pPr>
              <a:spcBef>
                <a:spcPct val="50000"/>
              </a:spcBef>
              <a:buFontTx/>
              <a:buNone/>
              <a:defRPr/>
            </a:pPr>
            <a:endParaRPr lang="en-GB" sz="1800" dirty="0" smtClean="0">
              <a:latin typeface="+mj-lt"/>
            </a:endParaRPr>
          </a:p>
        </p:txBody>
      </p:sp>
      <p:sp>
        <p:nvSpPr>
          <p:cNvPr id="6" name="Rectangle 4"/>
          <p:cNvSpPr>
            <a:spLocks noChangeArrowheads="1"/>
          </p:cNvSpPr>
          <p:nvPr/>
        </p:nvSpPr>
        <p:spPr bwMode="auto">
          <a:xfrm>
            <a:off x="5111750" y="200025"/>
            <a:ext cx="4032250" cy="6657975"/>
          </a:xfrm>
          <a:prstGeom prst="rect">
            <a:avLst/>
          </a:prstGeom>
          <a:noFill/>
          <a:ln w="9525" algn="ctr">
            <a:noFill/>
            <a:miter lim="800000"/>
            <a:headEnd/>
            <a:tailEnd/>
          </a:ln>
        </p:spPr>
        <p:txBody>
          <a:bodyPr>
            <a:spAutoFit/>
          </a:bodyPr>
          <a:lstStyle/>
          <a:p>
            <a:pPr>
              <a:spcBef>
                <a:spcPct val="50000"/>
              </a:spcBef>
              <a:defRPr/>
            </a:pPr>
            <a:r>
              <a:rPr lang="en-GB" sz="1800" b="1" dirty="0"/>
              <a:t>Student Guidance Service</a:t>
            </a:r>
          </a:p>
          <a:p>
            <a:pPr>
              <a:spcBef>
                <a:spcPct val="50000"/>
              </a:spcBef>
              <a:defRPr/>
            </a:pPr>
            <a:r>
              <a:rPr lang="en-GB" sz="1800" dirty="0"/>
              <a:t>First Floor, University Place</a:t>
            </a:r>
          </a:p>
          <a:p>
            <a:pPr>
              <a:spcBef>
                <a:spcPct val="50000"/>
              </a:spcBef>
              <a:defRPr/>
            </a:pPr>
            <a:r>
              <a:rPr lang="en-GB" sz="1800" b="1" dirty="0"/>
              <a:t>0161 275 3033</a:t>
            </a:r>
          </a:p>
          <a:p>
            <a:pPr>
              <a:spcBef>
                <a:spcPct val="50000"/>
              </a:spcBef>
              <a:defRPr/>
            </a:pPr>
            <a:r>
              <a:rPr lang="en-GB" sz="1800" dirty="0"/>
              <a:t>Monday to Friday, 10.00am to 4.00pm</a:t>
            </a:r>
          </a:p>
          <a:p>
            <a:pPr>
              <a:spcBef>
                <a:spcPct val="50000"/>
              </a:spcBef>
              <a:defRPr/>
            </a:pPr>
            <a:r>
              <a:rPr lang="en-GB" sz="1800" dirty="0" err="1">
                <a:hlinkClick r:id="rId6"/>
              </a:rPr>
              <a:t>www.manchester.ac.uk/sgs</a:t>
            </a:r>
            <a:endParaRPr lang="en-GB" sz="1800" dirty="0"/>
          </a:p>
          <a:p>
            <a:pPr>
              <a:spcBef>
                <a:spcPct val="50000"/>
              </a:spcBef>
              <a:defRPr/>
            </a:pPr>
            <a:r>
              <a:rPr lang="en-GB" sz="1800" dirty="0" err="1">
                <a:hlinkClick r:id="rId7"/>
              </a:rPr>
              <a:t>sgs@manchester.ac.uk</a:t>
            </a:r>
            <a:endParaRPr lang="en-GB" sz="1800" dirty="0"/>
          </a:p>
          <a:p>
            <a:pPr>
              <a:lnSpc>
                <a:spcPct val="150000"/>
              </a:lnSpc>
              <a:defRPr/>
            </a:pPr>
            <a:r>
              <a:rPr lang="en-GB" sz="1800" b="1" dirty="0"/>
              <a:t>The Disability Support Office</a:t>
            </a:r>
          </a:p>
          <a:p>
            <a:pPr>
              <a:lnSpc>
                <a:spcPct val="150000"/>
              </a:lnSpc>
              <a:defRPr/>
            </a:pPr>
            <a:r>
              <a:rPr lang="en-GB" sz="1800" dirty="0"/>
              <a:t>Second Floor, University Place</a:t>
            </a:r>
          </a:p>
          <a:p>
            <a:pPr>
              <a:lnSpc>
                <a:spcPct val="150000"/>
              </a:lnSpc>
              <a:defRPr/>
            </a:pPr>
            <a:r>
              <a:rPr lang="en-GB" sz="1800" b="1" dirty="0"/>
              <a:t>0161 275 7512</a:t>
            </a:r>
          </a:p>
          <a:p>
            <a:pPr>
              <a:lnSpc>
                <a:spcPct val="150000"/>
              </a:lnSpc>
              <a:defRPr/>
            </a:pPr>
            <a:r>
              <a:rPr lang="en-GB" sz="1800" dirty="0" err="1">
                <a:hlinkClick r:id="rId8"/>
              </a:rPr>
              <a:t>dso@manchester.ac.uk</a:t>
            </a:r>
            <a:endParaRPr lang="en-GB" sz="1800" dirty="0"/>
          </a:p>
          <a:p>
            <a:pPr marL="342900" indent="-342900">
              <a:lnSpc>
                <a:spcPct val="150000"/>
              </a:lnSpc>
              <a:spcBef>
                <a:spcPct val="20000"/>
              </a:spcBef>
              <a:spcAft>
                <a:spcPct val="20000"/>
              </a:spcAft>
              <a:defRPr/>
            </a:pPr>
            <a:r>
              <a:rPr lang="en-GB" sz="1800" dirty="0" err="1">
                <a:hlinkClick r:id="rId9"/>
              </a:rPr>
              <a:t>www.manchester.ac.uk</a:t>
            </a:r>
            <a:r>
              <a:rPr lang="en-GB" sz="1800" dirty="0">
                <a:hlinkClick r:id="rId9"/>
              </a:rPr>
              <a:t>/disability</a:t>
            </a:r>
            <a:endParaRPr lang="en-GB" sz="1800" dirty="0"/>
          </a:p>
          <a:p>
            <a:pPr marL="342900" indent="-342900">
              <a:spcBef>
                <a:spcPct val="20000"/>
              </a:spcBef>
              <a:spcAft>
                <a:spcPct val="20000"/>
              </a:spcAft>
              <a:defRPr/>
            </a:pPr>
            <a:r>
              <a:rPr lang="en-GB" sz="1800" b="1" kern="0" dirty="0"/>
              <a:t>Student Services Centre</a:t>
            </a:r>
          </a:p>
          <a:p>
            <a:pPr marL="342900" indent="-342900">
              <a:spcBef>
                <a:spcPct val="20000"/>
              </a:spcBef>
              <a:spcAft>
                <a:spcPct val="20000"/>
              </a:spcAft>
              <a:defRPr/>
            </a:pPr>
            <a:r>
              <a:rPr lang="en-GB" sz="1800" kern="0" dirty="0"/>
              <a:t>Burlington Street.</a:t>
            </a:r>
          </a:p>
          <a:p>
            <a:pPr>
              <a:spcBef>
                <a:spcPct val="50000"/>
              </a:spcBef>
              <a:defRPr/>
            </a:pPr>
            <a:r>
              <a:rPr lang="en-GB" sz="1800" b="1" dirty="0"/>
              <a:t>+44 (0)161 275 5000 </a:t>
            </a:r>
          </a:p>
          <a:p>
            <a:pPr>
              <a:spcBef>
                <a:spcPct val="50000"/>
              </a:spcBef>
              <a:defRPr/>
            </a:pPr>
            <a:r>
              <a:rPr lang="en-GB" sz="1800" dirty="0"/>
              <a:t>Monday to Friday, 10.00am to 4.00pm</a:t>
            </a:r>
          </a:p>
          <a:p>
            <a:pPr>
              <a:spcBef>
                <a:spcPct val="50000"/>
              </a:spcBef>
              <a:defRPr/>
            </a:pPr>
            <a:r>
              <a:rPr lang="en-GB" sz="1800" dirty="0" err="1">
                <a:hlinkClick r:id="rId10"/>
              </a:rPr>
              <a:t>ssc@manchester.ac.uk</a:t>
            </a:r>
            <a:endParaRPr lang="en-GB" sz="1800" dirty="0"/>
          </a:p>
        </p:txBody>
      </p:sp>
      <p:pic>
        <p:nvPicPr>
          <p:cNvPr id="20485" name="Picture 9" descr="TUOM_4COL_cropped_300"/>
          <p:cNvPicPr>
            <a:picLocks noChangeAspect="1" noChangeArrowheads="1"/>
          </p:cNvPicPr>
          <p:nvPr/>
        </p:nvPicPr>
        <p:blipFill>
          <a:blip r:embed="rId11" cstate="print"/>
          <a:srcRect/>
          <a:stretch>
            <a:fillRect/>
          </a:stretch>
        </p:blipFill>
        <p:spPr bwMode="auto">
          <a:xfrm>
            <a:off x="0" y="0"/>
            <a:ext cx="2266950" cy="1947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981075"/>
            <a:ext cx="9144000" cy="792163"/>
          </a:xfrm>
        </p:spPr>
        <p:txBody>
          <a:bodyPr/>
          <a:lstStyle/>
          <a:p>
            <a:pPr algn="ctr" eaLnBrk="1" hangingPunct="1"/>
            <a:r>
              <a:rPr lang="en-GB" sz="2800" b="1" smtClean="0"/>
              <a:t>Don’t ever be afraid to ask</a:t>
            </a:r>
          </a:p>
        </p:txBody>
      </p:sp>
      <p:sp>
        <p:nvSpPr>
          <p:cNvPr id="4099" name="Rectangle 3"/>
          <p:cNvSpPr>
            <a:spLocks noGrp="1" noChangeArrowheads="1"/>
          </p:cNvSpPr>
          <p:nvPr>
            <p:ph type="body" idx="1"/>
          </p:nvPr>
        </p:nvSpPr>
        <p:spPr>
          <a:xfrm>
            <a:off x="714375" y="2276475"/>
            <a:ext cx="8429625" cy="4089400"/>
          </a:xfrm>
        </p:spPr>
        <p:txBody>
          <a:bodyPr/>
          <a:lstStyle/>
          <a:p>
            <a:pPr eaLnBrk="1" hangingPunct="1"/>
            <a:r>
              <a:rPr lang="en-GB" sz="2800" smtClean="0">
                <a:latin typeface="Arial" pitchFamily="34" charset="0"/>
              </a:rPr>
              <a:t>Whatever your question, the chances are we’ve been asked about it before, so we can help.</a:t>
            </a:r>
          </a:p>
          <a:p>
            <a:pPr eaLnBrk="1" hangingPunct="1"/>
            <a:r>
              <a:rPr lang="en-GB" sz="2800" smtClean="0">
                <a:solidFill>
                  <a:srgbClr val="FF0000"/>
                </a:solidFill>
                <a:latin typeface="Arial" pitchFamily="34" charset="0"/>
              </a:rPr>
              <a:t>Whatever you do, please don’t keep your worries to yourself.</a:t>
            </a:r>
          </a:p>
          <a:p>
            <a:pPr eaLnBrk="1" hangingPunct="1"/>
            <a:r>
              <a:rPr lang="en-GB" sz="2800" smtClean="0">
                <a:solidFill>
                  <a:srgbClr val="0000FF"/>
                </a:solidFill>
                <a:latin typeface="Arial" pitchFamily="34" charset="0"/>
              </a:rPr>
              <a:t>First place to ask = YOUR SCHOOL</a:t>
            </a:r>
          </a:p>
          <a:p>
            <a:pPr eaLnBrk="1" hangingPunct="1">
              <a:buFontTx/>
              <a:buNone/>
            </a:pPr>
            <a:endParaRPr lang="en-GB" sz="2400" smtClean="0">
              <a:latin typeface="Arial" pitchFamily="34" charset="0"/>
            </a:endParaRPr>
          </a:p>
        </p:txBody>
      </p:sp>
      <p:pic>
        <p:nvPicPr>
          <p:cNvPr id="4100" name="Picture 5"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55650" y="549275"/>
            <a:ext cx="7942263" cy="1008063"/>
          </a:xfrm>
        </p:spPr>
        <p:txBody>
          <a:bodyPr/>
          <a:lstStyle/>
          <a:p>
            <a:pPr algn="ctr" eaLnBrk="1" hangingPunct="1"/>
            <a:r>
              <a:rPr lang="en-GB" sz="4000" b="1" smtClean="0"/>
              <a:t>The range of support services</a:t>
            </a:r>
          </a:p>
        </p:txBody>
      </p:sp>
      <p:sp>
        <p:nvSpPr>
          <p:cNvPr id="5123" name="Rectangle 3"/>
          <p:cNvSpPr>
            <a:spLocks noGrp="1" noChangeArrowheads="1"/>
          </p:cNvSpPr>
          <p:nvPr>
            <p:ph type="body" idx="1"/>
          </p:nvPr>
        </p:nvSpPr>
        <p:spPr>
          <a:xfrm>
            <a:off x="611188" y="1773238"/>
            <a:ext cx="7561262" cy="4751387"/>
          </a:xfrm>
        </p:spPr>
        <p:txBody>
          <a:bodyPr/>
          <a:lstStyle/>
          <a:p>
            <a:pPr eaLnBrk="1" hangingPunct="1">
              <a:lnSpc>
                <a:spcPct val="90000"/>
              </a:lnSpc>
            </a:pPr>
            <a:r>
              <a:rPr lang="en-GB" sz="2800" smtClean="0">
                <a:latin typeface="Arial" pitchFamily="34" charset="0"/>
              </a:rPr>
              <a:t>The Student Guidance Service</a:t>
            </a:r>
          </a:p>
          <a:p>
            <a:pPr eaLnBrk="1" hangingPunct="1">
              <a:lnSpc>
                <a:spcPct val="90000"/>
              </a:lnSpc>
            </a:pPr>
            <a:r>
              <a:rPr lang="en-GB" sz="2800" smtClean="0">
                <a:latin typeface="Arial" pitchFamily="34" charset="0"/>
              </a:rPr>
              <a:t>The Disability Support Office</a:t>
            </a:r>
          </a:p>
          <a:p>
            <a:pPr eaLnBrk="1" hangingPunct="1">
              <a:lnSpc>
                <a:spcPct val="90000"/>
              </a:lnSpc>
            </a:pPr>
            <a:r>
              <a:rPr lang="en-GB" sz="2800" smtClean="0">
                <a:latin typeface="Arial" pitchFamily="34" charset="0"/>
              </a:rPr>
              <a:t>The Counselling Service</a:t>
            </a:r>
          </a:p>
          <a:p>
            <a:pPr eaLnBrk="1" hangingPunct="1">
              <a:lnSpc>
                <a:spcPct val="90000"/>
              </a:lnSpc>
            </a:pPr>
            <a:endParaRPr lang="en-GB" sz="2800" smtClean="0">
              <a:latin typeface="Arial" pitchFamily="34" charset="0"/>
            </a:endParaRPr>
          </a:p>
          <a:p>
            <a:pPr eaLnBrk="1" hangingPunct="1">
              <a:lnSpc>
                <a:spcPct val="90000"/>
              </a:lnSpc>
            </a:pPr>
            <a:r>
              <a:rPr lang="en-GB" sz="2800" smtClean="0">
                <a:latin typeface="Arial" pitchFamily="34" charset="0"/>
              </a:rPr>
              <a:t>The Student Services Centre</a:t>
            </a:r>
          </a:p>
          <a:p>
            <a:pPr eaLnBrk="1" hangingPunct="1">
              <a:lnSpc>
                <a:spcPct val="90000"/>
              </a:lnSpc>
              <a:buFontTx/>
              <a:buNone/>
            </a:pPr>
            <a:endParaRPr lang="en-GB" sz="2800" smtClean="0">
              <a:latin typeface="Arial" pitchFamily="34" charset="0"/>
            </a:endParaRPr>
          </a:p>
          <a:p>
            <a:pPr eaLnBrk="1" hangingPunct="1">
              <a:lnSpc>
                <a:spcPct val="90000"/>
              </a:lnSpc>
            </a:pPr>
            <a:r>
              <a:rPr lang="en-GB" sz="2800" smtClean="0">
                <a:latin typeface="Arial" pitchFamily="34" charset="0"/>
              </a:rPr>
              <a:t>Careers, Students Union Advice Centre, University Language Centre</a:t>
            </a:r>
          </a:p>
          <a:p>
            <a:pPr eaLnBrk="1" hangingPunct="1">
              <a:lnSpc>
                <a:spcPct val="90000"/>
              </a:lnSpc>
            </a:pPr>
            <a:endParaRPr lang="en-GB" sz="2800" smtClean="0">
              <a:latin typeface="Arial" pitchFamily="34" charset="0"/>
            </a:endParaRPr>
          </a:p>
        </p:txBody>
      </p:sp>
      <p:sp>
        <p:nvSpPr>
          <p:cNvPr id="5124" name="Rectangle 5"/>
          <p:cNvSpPr>
            <a:spLocks noChangeArrowheads="1"/>
          </p:cNvSpPr>
          <p:nvPr/>
        </p:nvSpPr>
        <p:spPr bwMode="auto">
          <a:xfrm>
            <a:off x="1547813" y="3716338"/>
            <a:ext cx="5327650" cy="1008062"/>
          </a:xfrm>
          <a:prstGeom prst="rect">
            <a:avLst/>
          </a:prstGeom>
          <a:noFill/>
          <a:ln w="9525">
            <a:noFill/>
            <a:miter lim="800000"/>
            <a:headEnd/>
            <a:tailEnd/>
          </a:ln>
        </p:spPr>
        <p:txBody>
          <a:bodyPr/>
          <a:lstStyle/>
          <a:p>
            <a:pPr marL="342900" indent="-342900">
              <a:spcBef>
                <a:spcPct val="20000"/>
              </a:spcBef>
              <a:spcAft>
                <a:spcPct val="20000"/>
              </a:spcAft>
              <a:buFontTx/>
              <a:buChar char="•"/>
            </a:pPr>
            <a:endParaRPr lang="en-US" sz="2400"/>
          </a:p>
        </p:txBody>
      </p:sp>
      <p:sp>
        <p:nvSpPr>
          <p:cNvPr id="5125" name="Rectangle 9"/>
          <p:cNvSpPr>
            <a:spLocks noChangeArrowheads="1"/>
          </p:cNvSpPr>
          <p:nvPr/>
        </p:nvSpPr>
        <p:spPr bwMode="auto">
          <a:xfrm>
            <a:off x="1476375" y="4581525"/>
            <a:ext cx="5327650" cy="1152525"/>
          </a:xfrm>
          <a:prstGeom prst="rect">
            <a:avLst/>
          </a:prstGeom>
          <a:noFill/>
          <a:ln w="9525">
            <a:noFill/>
            <a:miter lim="800000"/>
            <a:headEnd/>
            <a:tailEnd/>
          </a:ln>
        </p:spPr>
        <p:txBody>
          <a:bodyPr/>
          <a:lstStyle/>
          <a:p>
            <a:pPr marL="342900" indent="-342900">
              <a:spcBef>
                <a:spcPct val="20000"/>
              </a:spcBef>
              <a:spcAft>
                <a:spcPct val="20000"/>
              </a:spcAft>
              <a:buFontTx/>
              <a:buChar char="•"/>
            </a:pPr>
            <a:endParaRPr lang="en-US" sz="2400"/>
          </a:p>
        </p:txBody>
      </p:sp>
      <p:pic>
        <p:nvPicPr>
          <p:cNvPr id="5126"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611188" y="3213100"/>
            <a:ext cx="7993062" cy="2376488"/>
          </a:xfrm>
        </p:spPr>
        <p:txBody>
          <a:bodyPr/>
          <a:lstStyle/>
          <a:p>
            <a:pPr marL="0" eaLnBrk="1" hangingPunct="1">
              <a:lnSpc>
                <a:spcPct val="80000"/>
              </a:lnSpc>
              <a:buFontTx/>
              <a:buNone/>
            </a:pPr>
            <a:r>
              <a:rPr lang="en-GB" sz="2800" b="1" smtClean="0">
                <a:latin typeface="Arial" pitchFamily="34" charset="0"/>
              </a:rPr>
              <a:t>Provides a </a:t>
            </a:r>
            <a:r>
              <a:rPr lang="en-GB" sz="2800" b="1" smtClean="0">
                <a:solidFill>
                  <a:srgbClr val="FF3300"/>
                </a:solidFill>
                <a:latin typeface="Arial" pitchFamily="34" charset="0"/>
              </a:rPr>
              <a:t>confidential, independent</a:t>
            </a:r>
            <a:r>
              <a:rPr lang="en-GB" sz="2800" b="1" smtClean="0">
                <a:latin typeface="Arial" pitchFamily="34" charset="0"/>
              </a:rPr>
              <a:t> service of </a:t>
            </a:r>
            <a:r>
              <a:rPr lang="en-GB" sz="2800" b="1" smtClean="0">
                <a:solidFill>
                  <a:srgbClr val="FF3300"/>
                </a:solidFill>
                <a:latin typeface="Arial" pitchFamily="34" charset="0"/>
              </a:rPr>
              <a:t>information and advice</a:t>
            </a:r>
            <a:r>
              <a:rPr lang="en-GB" sz="2800" b="1" smtClean="0">
                <a:latin typeface="Arial" pitchFamily="34" charset="0"/>
              </a:rPr>
              <a:t> to any student on…</a:t>
            </a:r>
            <a:br>
              <a:rPr lang="en-GB" sz="2800" b="1" smtClean="0">
                <a:latin typeface="Arial" pitchFamily="34" charset="0"/>
              </a:rPr>
            </a:br>
            <a:endParaRPr lang="en-GB" sz="2800" b="1" smtClean="0">
              <a:latin typeface="Arial" pitchFamily="34" charset="0"/>
            </a:endParaRPr>
          </a:p>
          <a:p>
            <a:pPr marL="0" eaLnBrk="1" hangingPunct="1">
              <a:lnSpc>
                <a:spcPct val="80000"/>
              </a:lnSpc>
              <a:buFontTx/>
              <a:buNone/>
            </a:pPr>
            <a:r>
              <a:rPr lang="en-GB" sz="2800" b="1" smtClean="0">
                <a:latin typeface="Arial" pitchFamily="34" charset="0"/>
              </a:rPr>
              <a:t/>
            </a:r>
            <a:br>
              <a:rPr lang="en-GB" sz="2800" b="1" smtClean="0">
                <a:latin typeface="Arial" pitchFamily="34" charset="0"/>
              </a:rPr>
            </a:br>
            <a:r>
              <a:rPr lang="en-GB" sz="2800" b="1" smtClean="0">
                <a:latin typeface="Arial" pitchFamily="34" charset="0"/>
              </a:rPr>
              <a:t>…</a:t>
            </a:r>
            <a:r>
              <a:rPr lang="en-GB" sz="2800" b="1" smtClean="0">
                <a:solidFill>
                  <a:schemeClr val="hlink"/>
                </a:solidFill>
                <a:latin typeface="Arial" pitchFamily="34" charset="0"/>
              </a:rPr>
              <a:t> </a:t>
            </a:r>
            <a:r>
              <a:rPr lang="en-GB" sz="2800" b="1" smtClean="0">
                <a:solidFill>
                  <a:srgbClr val="FF3300"/>
                </a:solidFill>
                <a:latin typeface="Arial" pitchFamily="34" charset="0"/>
              </a:rPr>
              <a:t>any matters</a:t>
            </a:r>
            <a:r>
              <a:rPr lang="en-GB" sz="2800" b="1" smtClean="0">
                <a:solidFill>
                  <a:schemeClr val="hlink"/>
                </a:solidFill>
                <a:latin typeface="Arial" pitchFamily="34" charset="0"/>
              </a:rPr>
              <a:t> </a:t>
            </a:r>
            <a:r>
              <a:rPr lang="en-GB" sz="2800" b="1" smtClean="0">
                <a:latin typeface="Arial" pitchFamily="34" charset="0"/>
              </a:rPr>
              <a:t>relating to</a:t>
            </a:r>
            <a:r>
              <a:rPr lang="en-GB" sz="2800" b="1" smtClean="0">
                <a:solidFill>
                  <a:schemeClr val="hlink"/>
                </a:solidFill>
                <a:latin typeface="Arial" pitchFamily="34" charset="0"/>
              </a:rPr>
              <a:t> </a:t>
            </a:r>
            <a:r>
              <a:rPr lang="en-GB" sz="2800" b="1" smtClean="0">
                <a:solidFill>
                  <a:srgbClr val="FF3300"/>
                </a:solidFill>
                <a:latin typeface="Arial" pitchFamily="34" charset="0"/>
              </a:rPr>
              <a:t>academic work,</a:t>
            </a:r>
            <a:r>
              <a:rPr lang="en-GB" sz="2800" b="1" smtClean="0">
                <a:solidFill>
                  <a:schemeClr val="hlink"/>
                </a:solidFill>
                <a:latin typeface="Arial" pitchFamily="34" charset="0"/>
              </a:rPr>
              <a:t> </a:t>
            </a:r>
            <a:r>
              <a:rPr lang="en-GB" sz="2800" b="1" smtClean="0">
                <a:latin typeface="Arial" pitchFamily="34" charset="0"/>
              </a:rPr>
              <a:t>or anything affecting</a:t>
            </a:r>
            <a:r>
              <a:rPr lang="en-GB" sz="2800" b="1" smtClean="0">
                <a:solidFill>
                  <a:schemeClr val="hlink"/>
                </a:solidFill>
                <a:latin typeface="Arial" pitchFamily="34" charset="0"/>
              </a:rPr>
              <a:t> </a:t>
            </a:r>
            <a:r>
              <a:rPr lang="en-GB" sz="2800" b="1" smtClean="0">
                <a:solidFill>
                  <a:srgbClr val="FF3300"/>
                </a:solidFill>
                <a:latin typeface="Arial" pitchFamily="34" charset="0"/>
              </a:rPr>
              <a:t>academic progress.	</a:t>
            </a:r>
            <a:endParaRPr lang="en-GB" sz="2800" b="1" i="1" smtClean="0">
              <a:solidFill>
                <a:srgbClr val="FF33CC"/>
              </a:solidFill>
            </a:endParaRPr>
          </a:p>
        </p:txBody>
      </p:sp>
      <p:pic>
        <p:nvPicPr>
          <p:cNvPr id="6147"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pic>
        <p:nvPicPr>
          <p:cNvPr id="6148" name="Picture 5" descr="p:\New Job\Raising AAS profile\SGS.JPG"/>
          <p:cNvPicPr>
            <a:picLocks noChangeAspect="1" noChangeArrowheads="1"/>
          </p:cNvPicPr>
          <p:nvPr/>
        </p:nvPicPr>
        <p:blipFill>
          <a:blip r:embed="rId4" cstate="print"/>
          <a:srcRect/>
          <a:stretch>
            <a:fillRect/>
          </a:stretch>
        </p:blipFill>
        <p:spPr bwMode="auto">
          <a:xfrm>
            <a:off x="2339975" y="765175"/>
            <a:ext cx="4535488" cy="213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11188" y="1196975"/>
            <a:ext cx="8229600" cy="792163"/>
          </a:xfrm>
        </p:spPr>
        <p:txBody>
          <a:bodyPr/>
          <a:lstStyle/>
          <a:p>
            <a:r>
              <a:rPr lang="en-GB" sz="2800" b="1" smtClean="0"/>
              <a:t>University of Manchester Counselling Service</a:t>
            </a:r>
          </a:p>
        </p:txBody>
      </p:sp>
      <p:sp>
        <p:nvSpPr>
          <p:cNvPr id="3" name="Content Placeholder 2"/>
          <p:cNvSpPr>
            <a:spLocks noGrp="1"/>
          </p:cNvSpPr>
          <p:nvPr>
            <p:ph idx="1"/>
          </p:nvPr>
        </p:nvSpPr>
        <p:spPr>
          <a:xfrm>
            <a:off x="468313" y="2565400"/>
            <a:ext cx="8229600" cy="3455988"/>
          </a:xfrm>
        </p:spPr>
        <p:txBody>
          <a:bodyPr/>
          <a:lstStyle/>
          <a:p>
            <a:pPr marL="0">
              <a:buFontTx/>
              <a:buNone/>
              <a:defRPr/>
            </a:pPr>
            <a:r>
              <a:rPr lang="en-GB" sz="2800" b="1" dirty="0" smtClean="0">
                <a:latin typeface="+mj-lt"/>
              </a:rPr>
              <a:t>A team of </a:t>
            </a:r>
            <a:r>
              <a:rPr lang="en-GB" sz="2800" b="1" dirty="0" smtClean="0">
                <a:solidFill>
                  <a:srgbClr val="FF0000"/>
                </a:solidFill>
                <a:latin typeface="+mj-lt"/>
              </a:rPr>
              <a:t>professional counsellors and psychotherapists </a:t>
            </a:r>
            <a:r>
              <a:rPr lang="en-GB" sz="2800" b="1" dirty="0" smtClean="0">
                <a:latin typeface="+mj-lt"/>
              </a:rPr>
              <a:t>available to all students…</a:t>
            </a:r>
          </a:p>
          <a:p>
            <a:pPr marL="0">
              <a:buFontTx/>
              <a:buNone/>
              <a:defRPr/>
            </a:pPr>
            <a:endParaRPr lang="en-GB" sz="2800" b="1" dirty="0" smtClean="0">
              <a:latin typeface="+mj-lt"/>
            </a:endParaRPr>
          </a:p>
          <a:p>
            <a:pPr marL="0">
              <a:buFontTx/>
              <a:buNone/>
              <a:defRPr/>
            </a:pPr>
            <a:r>
              <a:rPr lang="en-GB" sz="2800" b="1" dirty="0" smtClean="0">
                <a:latin typeface="+mj-lt"/>
              </a:rPr>
              <a:t>…offering </a:t>
            </a:r>
            <a:r>
              <a:rPr lang="en-GB" sz="2800" b="1" dirty="0" smtClean="0">
                <a:solidFill>
                  <a:srgbClr val="FF0000"/>
                </a:solidFill>
                <a:latin typeface="+mj-lt"/>
              </a:rPr>
              <a:t>confidential help </a:t>
            </a:r>
            <a:r>
              <a:rPr lang="en-GB" sz="2800" b="1" dirty="0" smtClean="0">
                <a:latin typeface="+mj-lt"/>
              </a:rPr>
              <a:t>with </a:t>
            </a:r>
            <a:r>
              <a:rPr lang="en-GB" sz="2800" b="1" dirty="0" smtClean="0">
                <a:solidFill>
                  <a:srgbClr val="FF0000"/>
                </a:solidFill>
                <a:latin typeface="+mj-lt"/>
              </a:rPr>
              <a:t>any personal issues</a:t>
            </a:r>
            <a:r>
              <a:rPr lang="en-GB" sz="2800" b="1" dirty="0" smtClean="0">
                <a:latin typeface="+mj-lt"/>
              </a:rPr>
              <a:t> affecting work, self-esteem, relationships, mental health or general well-being. </a:t>
            </a:r>
            <a:endParaRPr lang="en-GB" sz="2800" b="1" dirty="0">
              <a:latin typeface="+mj-lt"/>
            </a:endParaRPr>
          </a:p>
        </p:txBody>
      </p:sp>
      <p:pic>
        <p:nvPicPr>
          <p:cNvPr id="7172"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68313" y="549275"/>
            <a:ext cx="8229600" cy="792163"/>
          </a:xfrm>
        </p:spPr>
        <p:txBody>
          <a:bodyPr/>
          <a:lstStyle/>
          <a:p>
            <a:pPr algn="ctr"/>
            <a:r>
              <a:rPr lang="en-GB" sz="2800" b="1" smtClean="0"/>
              <a:t>Disability Support Office (DSO)</a:t>
            </a:r>
            <a:endParaRPr lang="en-GB" sz="2800" smtClean="0"/>
          </a:p>
        </p:txBody>
      </p:sp>
      <p:sp>
        <p:nvSpPr>
          <p:cNvPr id="3" name="Content Placeholder 2"/>
          <p:cNvSpPr>
            <a:spLocks noGrp="1"/>
          </p:cNvSpPr>
          <p:nvPr>
            <p:ph idx="1"/>
          </p:nvPr>
        </p:nvSpPr>
        <p:spPr>
          <a:xfrm>
            <a:off x="684213" y="1844675"/>
            <a:ext cx="8229600" cy="3960813"/>
          </a:xfrm>
        </p:spPr>
        <p:txBody>
          <a:bodyPr/>
          <a:lstStyle/>
          <a:p>
            <a:pPr marL="0">
              <a:buFontTx/>
              <a:buNone/>
              <a:defRPr/>
            </a:pPr>
            <a:r>
              <a:rPr lang="en-GB" sz="2800" b="1" dirty="0" smtClean="0">
                <a:latin typeface="+mj-lt"/>
              </a:rPr>
              <a:t>Provides a </a:t>
            </a:r>
            <a:r>
              <a:rPr lang="en-GB" sz="2800" b="1" dirty="0" smtClean="0">
                <a:solidFill>
                  <a:srgbClr val="FF0000"/>
                </a:solidFill>
                <a:latin typeface="+mj-lt"/>
              </a:rPr>
              <a:t>confidential service</a:t>
            </a:r>
            <a:r>
              <a:rPr lang="en-GB" sz="2800" b="1" dirty="0" smtClean="0">
                <a:latin typeface="+mj-lt"/>
              </a:rPr>
              <a:t> to </a:t>
            </a:r>
            <a:r>
              <a:rPr lang="en-GB" sz="2800" b="1" dirty="0" smtClean="0">
                <a:solidFill>
                  <a:srgbClr val="FF0000"/>
                </a:solidFill>
                <a:latin typeface="+mj-lt"/>
              </a:rPr>
              <a:t>support</a:t>
            </a:r>
            <a:r>
              <a:rPr lang="en-GB" sz="2800" b="1" dirty="0" smtClean="0">
                <a:latin typeface="+mj-lt"/>
              </a:rPr>
              <a:t> disabled students (over 4000 this year)…</a:t>
            </a:r>
          </a:p>
          <a:p>
            <a:pPr marL="0">
              <a:buFontTx/>
              <a:buNone/>
              <a:defRPr/>
            </a:pPr>
            <a:endParaRPr lang="en-GB" sz="2800" b="1" dirty="0" smtClean="0">
              <a:latin typeface="+mj-lt"/>
            </a:endParaRPr>
          </a:p>
          <a:p>
            <a:pPr marL="0">
              <a:buFontTx/>
              <a:buNone/>
              <a:defRPr/>
            </a:pPr>
            <a:r>
              <a:rPr lang="en-GB" sz="2800" b="1" dirty="0" smtClean="0">
                <a:latin typeface="+mj-lt"/>
              </a:rPr>
              <a:t>…with issues such as specific learning difficulties, mental health difficulties, medical conditions, deaf and hard of hearing students, blind and partially sighted students, students with autism/</a:t>
            </a:r>
            <a:r>
              <a:rPr lang="en-GB" sz="2800" b="1" dirty="0" err="1" smtClean="0">
                <a:latin typeface="+mj-lt"/>
              </a:rPr>
              <a:t>Asperger</a:t>
            </a:r>
            <a:r>
              <a:rPr lang="en-GB" sz="2800" b="1" dirty="0" smtClean="0">
                <a:latin typeface="+mj-lt"/>
              </a:rPr>
              <a:t> syndrome.</a:t>
            </a:r>
            <a:endParaRPr lang="en-GB" sz="2800" b="1" dirty="0">
              <a:latin typeface="+mj-lt"/>
            </a:endParaRPr>
          </a:p>
        </p:txBody>
      </p:sp>
      <p:pic>
        <p:nvPicPr>
          <p:cNvPr id="8196"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971550" y="765175"/>
            <a:ext cx="7129463" cy="792163"/>
          </a:xfrm>
        </p:spPr>
        <p:txBody>
          <a:bodyPr/>
          <a:lstStyle/>
          <a:p>
            <a:pPr algn="ctr"/>
            <a:r>
              <a:rPr lang="en-GB" sz="2800" b="1" smtClean="0"/>
              <a:t>Student Services Centre (SSC)</a:t>
            </a:r>
          </a:p>
        </p:txBody>
      </p:sp>
      <p:pic>
        <p:nvPicPr>
          <p:cNvPr id="9219" name="Picture 11" descr="TUOM_4COL_cropped_300"/>
          <p:cNvPicPr>
            <a:picLocks noChangeAspect="1" noChangeArrowheads="1"/>
          </p:cNvPicPr>
          <p:nvPr/>
        </p:nvPicPr>
        <p:blipFill>
          <a:blip r:embed="rId2" cstate="print"/>
          <a:srcRect/>
          <a:stretch>
            <a:fillRect/>
          </a:stretch>
        </p:blipFill>
        <p:spPr bwMode="auto">
          <a:xfrm>
            <a:off x="0" y="0"/>
            <a:ext cx="2266950" cy="1947863"/>
          </a:xfrm>
          <a:prstGeom prst="rect">
            <a:avLst/>
          </a:prstGeom>
          <a:noFill/>
          <a:ln w="9525">
            <a:noFill/>
            <a:miter lim="800000"/>
            <a:headEnd/>
            <a:tailEnd/>
          </a:ln>
        </p:spPr>
      </p:pic>
      <p:sp>
        <p:nvSpPr>
          <p:cNvPr id="5" name="Content Placeholder 4"/>
          <p:cNvSpPr>
            <a:spLocks noGrp="1"/>
          </p:cNvSpPr>
          <p:nvPr>
            <p:ph idx="1"/>
          </p:nvPr>
        </p:nvSpPr>
        <p:spPr>
          <a:xfrm>
            <a:off x="468313" y="2133600"/>
            <a:ext cx="8229600" cy="4281488"/>
          </a:xfrm>
        </p:spPr>
        <p:txBody>
          <a:bodyPr/>
          <a:lstStyle/>
          <a:p>
            <a:pPr marL="0">
              <a:buFontTx/>
              <a:buNone/>
              <a:defRPr/>
            </a:pPr>
            <a:r>
              <a:rPr lang="en-GB" sz="2800" b="1" dirty="0" smtClean="0">
                <a:latin typeface="+mj-lt"/>
              </a:rPr>
              <a:t>The Student Services Centre provides a </a:t>
            </a:r>
            <a:r>
              <a:rPr lang="en-GB" sz="2800" b="1" dirty="0" smtClean="0">
                <a:solidFill>
                  <a:srgbClr val="FF0000"/>
                </a:solidFill>
                <a:latin typeface="+mj-lt"/>
              </a:rPr>
              <a:t>wide range of services </a:t>
            </a:r>
            <a:r>
              <a:rPr lang="en-GB" sz="2800" b="1" dirty="0" smtClean="0">
                <a:latin typeface="+mj-lt"/>
              </a:rPr>
              <a:t>related to…</a:t>
            </a:r>
          </a:p>
          <a:p>
            <a:pPr marL="0">
              <a:buFontTx/>
              <a:buNone/>
              <a:defRPr/>
            </a:pPr>
            <a:endParaRPr lang="en-GB" sz="2800" b="1" dirty="0" smtClean="0">
              <a:latin typeface="+mj-lt"/>
            </a:endParaRPr>
          </a:p>
          <a:p>
            <a:pPr marL="0">
              <a:buFontTx/>
              <a:buNone/>
              <a:defRPr/>
            </a:pPr>
            <a:r>
              <a:rPr lang="en-GB" sz="2800" b="1" dirty="0" smtClean="0">
                <a:latin typeface="+mj-lt"/>
              </a:rPr>
              <a:t>…registration, fee payment, immigration, examinations, scholarships and bursaries, official documentation, certificates and transcripts.</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
        <p:nvSpPr>
          <p:cNvPr id="5" name="Rectangle 4"/>
          <p:cNvSpPr/>
          <p:nvPr/>
        </p:nvSpPr>
        <p:spPr>
          <a:xfrm>
            <a:off x="2700338" y="260350"/>
            <a:ext cx="3603625" cy="523875"/>
          </a:xfrm>
          <a:prstGeom prst="rect">
            <a:avLst/>
          </a:prstGeom>
        </p:spPr>
        <p:txBody>
          <a:bodyPr wrap="none">
            <a:spAutoFit/>
          </a:bodyPr>
          <a:lstStyle/>
          <a:p>
            <a:pPr>
              <a:defRPr/>
            </a:pPr>
            <a:r>
              <a:rPr lang="en-GB" sz="2800" b="1" dirty="0">
                <a:latin typeface="+mj-lt"/>
              </a:rPr>
              <a:t>SCENARIO 1: ANDY</a:t>
            </a:r>
            <a:endParaRPr lang="en-GB" sz="2800" dirty="0">
              <a:latin typeface="+mj-lt"/>
            </a:endParaRPr>
          </a:p>
        </p:txBody>
      </p:sp>
      <p:pic>
        <p:nvPicPr>
          <p:cNvPr id="10244" name="Picture 7" descr="Andy03.jpg"/>
          <p:cNvPicPr>
            <a:picLocks noChangeAspect="1"/>
          </p:cNvPicPr>
          <p:nvPr/>
        </p:nvPicPr>
        <p:blipFill>
          <a:blip r:embed="rId4" cstate="print"/>
          <a:srcRect/>
          <a:stretch>
            <a:fillRect/>
          </a:stretch>
        </p:blipFill>
        <p:spPr bwMode="auto">
          <a:xfrm>
            <a:off x="900113" y="836613"/>
            <a:ext cx="7632700" cy="5648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827088" y="1196975"/>
            <a:ext cx="7848600" cy="5184775"/>
          </a:xfrm>
        </p:spPr>
        <p:txBody>
          <a:bodyPr/>
          <a:lstStyle/>
          <a:p>
            <a:pPr marL="0">
              <a:buFontTx/>
              <a:buNone/>
              <a:defRPr/>
            </a:pPr>
            <a:r>
              <a:rPr lang="en-GB" sz="2800" b="1" dirty="0" smtClean="0">
                <a:latin typeface="+mj-lt"/>
              </a:rPr>
              <a:t>November</a:t>
            </a:r>
          </a:p>
          <a:p>
            <a:pPr marL="0">
              <a:buFontTx/>
              <a:buNone/>
              <a:defRPr/>
            </a:pPr>
            <a:r>
              <a:rPr lang="en-GB" sz="2800" b="1" dirty="0" smtClean="0">
                <a:latin typeface="+mj-lt"/>
              </a:rPr>
              <a:t>Andy </a:t>
            </a:r>
            <a:r>
              <a:rPr lang="en-GB" sz="2800" dirty="0" smtClean="0">
                <a:latin typeface="+mj-lt"/>
              </a:rPr>
              <a:t>was confident that he would be able to do well at University when he started in September. Although he has worked hard, he was disappointed with the grade he received in his first written assignment in November. </a:t>
            </a:r>
          </a:p>
          <a:p>
            <a:pPr marL="0">
              <a:buFontTx/>
              <a:buNone/>
              <a:defRPr/>
            </a:pPr>
            <a:r>
              <a:rPr lang="en-GB" sz="2800" dirty="0" smtClean="0">
                <a:latin typeface="+mj-lt"/>
              </a:rPr>
              <a:t>The feedback on Andy’s assignment mentioned that his writing lacks clarity, and his spelling and grammar are poor throughout. Andy would like to improve his performance; who should he speak to?</a:t>
            </a:r>
          </a:p>
          <a:p>
            <a:pPr>
              <a:buFontTx/>
              <a:buNone/>
              <a:defRPr/>
            </a:pPr>
            <a:endParaRPr lang="en-GB" sz="2800" dirty="0"/>
          </a:p>
        </p:txBody>
      </p:sp>
      <p:pic>
        <p:nvPicPr>
          <p:cNvPr id="11267" name="Picture 11" descr="TUOM_4COL_cropped_300"/>
          <p:cNvPicPr>
            <a:picLocks noChangeAspect="1" noChangeArrowheads="1"/>
          </p:cNvPicPr>
          <p:nvPr/>
        </p:nvPicPr>
        <p:blipFill>
          <a:blip r:embed="rId3" cstate="print"/>
          <a:srcRect/>
          <a:stretch>
            <a:fillRect/>
          </a:stretch>
        </p:blipFill>
        <p:spPr bwMode="auto">
          <a:xfrm>
            <a:off x="0" y="0"/>
            <a:ext cx="2266950" cy="1947863"/>
          </a:xfrm>
          <a:prstGeom prst="rect">
            <a:avLst/>
          </a:prstGeom>
          <a:noFill/>
          <a:ln w="9525">
            <a:noFill/>
            <a:miter lim="800000"/>
            <a:headEnd/>
            <a:tailEnd/>
          </a:ln>
        </p:spPr>
      </p:pic>
      <p:sp>
        <p:nvSpPr>
          <p:cNvPr id="5" name="Rectangle 4"/>
          <p:cNvSpPr/>
          <p:nvPr/>
        </p:nvSpPr>
        <p:spPr>
          <a:xfrm>
            <a:off x="2700338" y="260350"/>
            <a:ext cx="3603625" cy="523875"/>
          </a:xfrm>
          <a:prstGeom prst="rect">
            <a:avLst/>
          </a:prstGeom>
        </p:spPr>
        <p:txBody>
          <a:bodyPr wrap="none">
            <a:spAutoFit/>
          </a:bodyPr>
          <a:lstStyle/>
          <a:p>
            <a:pPr>
              <a:defRPr/>
            </a:pPr>
            <a:r>
              <a:rPr lang="en-GB" sz="2800" b="1" dirty="0">
                <a:latin typeface="+mj-lt"/>
              </a:rPr>
              <a:t>SCENARIO 1: ANDY</a:t>
            </a:r>
            <a:endParaRPr lang="en-GB" sz="2800" dirty="0">
              <a:latin typeface="+mj-lt"/>
            </a:endParaRPr>
          </a:p>
        </p:txBody>
      </p:sp>
      <p:pic>
        <p:nvPicPr>
          <p:cNvPr id="11269" name="Picture 5" descr="Andy03.jpg"/>
          <p:cNvPicPr>
            <a:picLocks noChangeAspect="1"/>
          </p:cNvPicPr>
          <p:nvPr/>
        </p:nvPicPr>
        <p:blipFill>
          <a:blip r:embed="rId4" cstate="print"/>
          <a:srcRect/>
          <a:stretch>
            <a:fillRect/>
          </a:stretch>
        </p:blipFill>
        <p:spPr bwMode="auto">
          <a:xfrm>
            <a:off x="7343775" y="0"/>
            <a:ext cx="1800225" cy="1331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Arial" charset="0"/>
          </a:defRPr>
        </a:defPPr>
      </a:lstStyle>
    </a:lnDef>
  </a:objectDefaults>
  <a:extraClrSchemeLst>
    <a:extraClrScheme>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3038</TotalTime>
  <Words>1500</Words>
  <Application>Microsoft Office PowerPoint</Application>
  <PresentationFormat>On-screen Show (4:3)</PresentationFormat>
  <Paragraphs>158</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template</vt:lpstr>
      <vt:lpstr>Overview of Student Support Services</vt:lpstr>
      <vt:lpstr>Don’t ever be afraid to ask</vt:lpstr>
      <vt:lpstr>The range of support services</vt:lpstr>
      <vt:lpstr>Slide 4</vt:lpstr>
      <vt:lpstr>University of Manchester Counselling Service</vt:lpstr>
      <vt:lpstr>Disability Support Office (DSO)</vt:lpstr>
      <vt:lpstr>Student Services Centre (SSC)</vt:lpstr>
      <vt:lpstr>Slide 8</vt:lpstr>
      <vt:lpstr>Slide 9</vt:lpstr>
      <vt:lpstr>Slide 10</vt:lpstr>
      <vt:lpstr>Slide 11</vt:lpstr>
      <vt:lpstr>Slide 12</vt:lpstr>
      <vt:lpstr>Slide 13</vt:lpstr>
      <vt:lpstr>Slide 14</vt:lpstr>
      <vt:lpstr>Slide 15</vt:lpstr>
      <vt:lpstr>Slide 16</vt:lpstr>
      <vt:lpstr>More information is available from the Crucial Guide…</vt:lpstr>
      <vt:lpstr>Contact Details</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Student Support Services</dc:title>
  <dc:creator>RSD Admin Support Staff</dc:creator>
  <cp:lastModifiedBy>mftsskb3</cp:lastModifiedBy>
  <cp:revision>110</cp:revision>
  <dcterms:created xsi:type="dcterms:W3CDTF">2005-09-06T10:47:48Z</dcterms:created>
  <dcterms:modified xsi:type="dcterms:W3CDTF">2012-07-26T18:07:14Z</dcterms:modified>
</cp:coreProperties>
</file>