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handoutMasterIdLst>
    <p:handoutMasterId r:id="rId14"/>
  </p:handoutMasterIdLst>
  <p:sldIdLst>
    <p:sldId id="256" r:id="rId2"/>
    <p:sldId id="265" r:id="rId3"/>
    <p:sldId id="266" r:id="rId4"/>
    <p:sldId id="267" r:id="rId5"/>
    <p:sldId id="268" r:id="rId6"/>
    <p:sldId id="258" r:id="rId7"/>
    <p:sldId id="259" r:id="rId8"/>
    <p:sldId id="260" r:id="rId9"/>
    <p:sldId id="269" r:id="rId10"/>
    <p:sldId id="270" r:id="rId11"/>
    <p:sldId id="263" r:id="rId12"/>
    <p:sldId id="264" r:id="rId13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4948383D-888E-454D-99EF-38330D0E77E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en-US" sz="2400"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en-US" sz="2400">
                <a:latin typeface="Times New Roman" pitchFamily="18" charset="0"/>
                <a:cs typeface="Arial" charset="0"/>
              </a:endParaRPr>
            </a:p>
          </p:txBody>
        </p:sp>
      </p:grp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8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latin typeface="Arial" charset="0"/>
                <a:cs typeface="Arial" charset="0"/>
              </a:endParaRPr>
            </a:p>
          </p:txBody>
        </p:sp>
        <p:sp>
          <p:nvSpPr>
            <p:cNvPr id="9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latin typeface="Arial" charset="0"/>
                <a:cs typeface="Arial" charset="0"/>
              </a:endParaRPr>
            </a:p>
          </p:txBody>
        </p:sp>
      </p:grpSp>
      <p:sp>
        <p:nvSpPr>
          <p:cNvPr id="5128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5132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10" name="Rectangle 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2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pPr>
              <a:defRPr/>
            </a:pPr>
            <a:fld id="{E8ABF723-F7C1-4E67-970A-43FA1297541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3C2E23-D146-46C8-B55D-DAFE3D73991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28A49A-25CF-400A-8AAB-DD9C101215A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838200" y="2362200"/>
            <a:ext cx="7693025" cy="3724275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86FB3D-316E-4C1F-A4D2-80C0D5F2B3F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1D8727-B8A7-46F7-B4D0-16706FC6AE6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CC9A5E-3743-44AA-B846-0CD1A5A7F09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6E5195-E53F-4432-A894-1D63B820317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F3C364-85B4-4DA2-9E8C-1969C3FF00D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CA723C-914D-42D7-93D0-5A5B3EBF087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A4FFAC-6498-464C-9D15-6A4720FC8E6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ABEADB-37AA-48D3-9532-749082559B7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D5E179-B29B-4A4A-A939-EA644237ACB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1032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4100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>
                  <a:latin typeface="Arial" charset="0"/>
                  <a:cs typeface="Arial" charset="0"/>
                </a:endParaRPr>
              </a:p>
            </p:txBody>
          </p:sp>
          <p:sp>
            <p:nvSpPr>
              <p:cNvPr id="4101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/>
                <a:ahLst/>
                <a:cxnLst>
                  <a:cxn ang="0">
                    <a:pos x="1728" y="0"/>
                  </a:cxn>
                  <a:cxn ang="0">
                    <a:pos x="1728" y="480"/>
                  </a:cxn>
                  <a:cxn ang="0">
                    <a:pos x="380" y="482"/>
                  </a:cxn>
                  <a:cxn ang="0">
                    <a:pos x="354" y="480"/>
                  </a:cxn>
                  <a:cxn ang="0">
                    <a:pos x="308" y="489"/>
                  </a:cxn>
                  <a:cxn ang="0">
                    <a:pos x="246" y="531"/>
                  </a:cxn>
                  <a:cxn ang="0">
                    <a:pos x="206" y="597"/>
                  </a:cxn>
                  <a:cxn ang="0">
                    <a:pos x="192" y="666"/>
                  </a:cxn>
                  <a:cxn ang="0">
                    <a:pos x="192" y="735"/>
                  </a:cxn>
                  <a:cxn ang="0">
                    <a:pos x="0" y="735"/>
                  </a:cxn>
                  <a:cxn ang="0">
                    <a:pos x="0" y="480"/>
                  </a:cxn>
                  <a:cxn ang="0">
                    <a:pos x="0" y="0"/>
                  </a:cxn>
                  <a:cxn ang="0">
                    <a:pos x="1728" y="0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wrap="none"/>
              <a:lstStyle/>
              <a:p>
                <a:pPr>
                  <a:defRPr/>
                </a:pPr>
                <a:endParaRPr lang="en-GB">
                  <a:latin typeface="Arial" charset="0"/>
                  <a:cs typeface="Arial" charset="0"/>
                </a:endParaRPr>
              </a:p>
            </p:txBody>
          </p:sp>
        </p:grpSp>
        <p:grpSp>
          <p:nvGrpSpPr>
            <p:cNvPr id="1033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4103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>
                  <a:latin typeface="Arial" charset="0"/>
                  <a:cs typeface="Arial" charset="0"/>
                </a:endParaRPr>
              </a:p>
            </p:txBody>
          </p:sp>
          <p:sp>
            <p:nvSpPr>
              <p:cNvPr id="4104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>
                  <a:latin typeface="Arial" charset="0"/>
                  <a:cs typeface="Arial" charset="0"/>
                </a:endParaRPr>
              </a:p>
            </p:txBody>
          </p:sp>
        </p:grpSp>
      </p:grpSp>
      <p:sp>
        <p:nvSpPr>
          <p:cNvPr id="1027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>
              <a:defRPr sz="2600" b="1">
                <a:solidFill>
                  <a:schemeClr val="bg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4118048A-CBDA-4250-BD47-3F3D2A823D8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6" r:id="rId1"/>
    <p:sldLayoutId id="2147483845" r:id="rId2"/>
    <p:sldLayoutId id="2147483846" r:id="rId3"/>
    <p:sldLayoutId id="2147483847" r:id="rId4"/>
    <p:sldLayoutId id="2147483848" r:id="rId5"/>
    <p:sldLayoutId id="2147483849" r:id="rId6"/>
    <p:sldLayoutId id="2147483850" r:id="rId7"/>
    <p:sldLayoutId id="2147483851" r:id="rId8"/>
    <p:sldLayoutId id="2147483852" r:id="rId9"/>
    <p:sldLayoutId id="2147483853" r:id="rId10"/>
    <p:sldLayoutId id="2147483854" r:id="rId11"/>
    <p:sldLayoutId id="2147483855" r:id="rId12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lc.manchester.ac.uk/elplinks/academic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lc.manchester.ac.uk/undergraduate/leap/english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elpt.ulc.manchester.ac.uk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lc.manchester.ac.uk/english/academicsupport/courses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lc.manchester.ac.uk/english/academicsupport/courses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lc.manchester.ac.uk/english/academicsupport/tutorial-service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hrasebank.manchester.ac.uk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Academic Support Programmes for International Students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GB" sz="2400" smtClean="0"/>
              <a:t>Jane Bottomley </a:t>
            </a:r>
          </a:p>
          <a:p>
            <a:pPr eaLnBrk="1" hangingPunct="1"/>
            <a:r>
              <a:rPr lang="en-GB" sz="2400" smtClean="0"/>
              <a:t>Rachel Sinnott</a:t>
            </a:r>
          </a:p>
          <a:p>
            <a:pPr eaLnBrk="1" hangingPunct="1"/>
            <a:r>
              <a:rPr lang="en-GB" sz="2400" smtClean="0"/>
              <a:t>University Language Centre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Independent Learning 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088" y="2362200"/>
            <a:ext cx="7704137" cy="4162425"/>
          </a:xfrm>
        </p:spPr>
        <p:txBody>
          <a:bodyPr/>
          <a:lstStyle/>
          <a:p>
            <a:pPr>
              <a:defRPr/>
            </a:pPr>
            <a:endParaRPr lang="en-GB" sz="2400" dirty="0" smtClean="0"/>
          </a:p>
          <a:p>
            <a:pPr>
              <a:defRPr/>
            </a:pPr>
            <a:r>
              <a:rPr lang="en-GB" sz="2400" dirty="0" smtClean="0"/>
              <a:t>A collection of interactive activities designed to help develop your academic language skills</a:t>
            </a:r>
          </a:p>
          <a:p>
            <a:pPr lvl="1">
              <a:defRPr/>
            </a:pPr>
            <a:r>
              <a:rPr lang="en-GB" dirty="0" smtClean="0"/>
              <a:t>Academic Reading</a:t>
            </a:r>
          </a:p>
          <a:p>
            <a:pPr lvl="1">
              <a:defRPr/>
            </a:pPr>
            <a:r>
              <a:rPr lang="en-GB" dirty="0" smtClean="0"/>
              <a:t>Study Skills</a:t>
            </a:r>
          </a:p>
          <a:p>
            <a:pPr lvl="1">
              <a:defRPr/>
            </a:pPr>
            <a:r>
              <a:rPr lang="en-GB" dirty="0" smtClean="0"/>
              <a:t>Academic Style and Use</a:t>
            </a:r>
          </a:p>
          <a:p>
            <a:pPr lvl="1">
              <a:defRPr/>
            </a:pPr>
            <a:r>
              <a:rPr lang="en-GB" dirty="0" smtClean="0"/>
              <a:t>Academic Writing</a:t>
            </a:r>
          </a:p>
          <a:p>
            <a:pPr marL="342900" lvl="1" indent="-342900">
              <a:buFontTx/>
              <a:buNone/>
              <a:defRPr/>
            </a:pPr>
            <a:endParaRPr lang="en-GB" dirty="0" smtClean="0">
              <a:hlinkClick r:id="rId2"/>
            </a:endParaRPr>
          </a:p>
          <a:p>
            <a:pPr marL="342900" lvl="1" indent="-342900">
              <a:buFont typeface="Wingdings" pitchFamily="2" charset="2"/>
              <a:buChar char="l"/>
              <a:defRPr/>
            </a:pPr>
            <a:r>
              <a:rPr lang="en-GB" dirty="0" smtClean="0">
                <a:hlinkClick r:id="rId2"/>
              </a:rPr>
              <a:t>http://www.ulc.manchester.ac.uk/elplinks/academic/</a:t>
            </a:r>
            <a:endParaRPr lang="en-GB" dirty="0" smtClean="0"/>
          </a:p>
          <a:p>
            <a:pPr>
              <a:defRPr/>
            </a:pPr>
            <a:endParaRPr lang="en-GB" dirty="0" smtClean="0"/>
          </a:p>
          <a:p>
            <a:pPr>
              <a:buFont typeface="Wingdings" pitchFamily="2" charset="2"/>
              <a:buNone/>
              <a:defRPr/>
            </a:pPr>
            <a:endParaRPr lang="en-GB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Programme-based Support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GB" sz="2400" smtClean="0"/>
          </a:p>
          <a:p>
            <a:pPr eaLnBrk="1" hangingPunct="1"/>
            <a:r>
              <a:rPr lang="en-GB" sz="2400" smtClean="0"/>
              <a:t>Additional support for postgraduates may be available through your school or faculty training programmes – check school/faculty websites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200" smtClean="0"/>
              <a:t>Courses for International (Erasmus/Study-abroad) Students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2349500"/>
            <a:ext cx="7693025" cy="4103688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sz="2000" smtClean="0"/>
              <a:t>Language and Culture through Film </a:t>
            </a:r>
          </a:p>
          <a:p>
            <a:pPr eaLnBrk="1" hangingPunct="1">
              <a:lnSpc>
                <a:spcPct val="80000"/>
              </a:lnSpc>
            </a:pPr>
            <a:r>
              <a:rPr lang="en-GB" sz="2000" smtClean="0"/>
              <a:t>Language and Culture through the News Media</a:t>
            </a:r>
          </a:p>
          <a:p>
            <a:pPr eaLnBrk="1" hangingPunct="1">
              <a:lnSpc>
                <a:spcPct val="80000"/>
              </a:lnSpc>
            </a:pPr>
            <a:r>
              <a:rPr lang="en-GB" sz="2000" smtClean="0"/>
              <a:t>Business English</a:t>
            </a:r>
          </a:p>
          <a:p>
            <a:pPr eaLnBrk="1" hangingPunct="1">
              <a:lnSpc>
                <a:spcPct val="80000"/>
              </a:lnSpc>
            </a:pPr>
            <a:r>
              <a:rPr lang="en-GB" sz="2000" smtClean="0"/>
              <a:t>Discourse Analysis </a:t>
            </a:r>
          </a:p>
          <a:p>
            <a:pPr eaLnBrk="1" hangingPunct="1">
              <a:lnSpc>
                <a:spcPct val="80000"/>
              </a:lnSpc>
            </a:pPr>
            <a:r>
              <a:rPr lang="en-GB" sz="2000" smtClean="0"/>
              <a:t>English for Academic Purposes </a:t>
            </a:r>
          </a:p>
          <a:p>
            <a:pPr eaLnBrk="1" hangingPunct="1">
              <a:lnSpc>
                <a:spcPct val="80000"/>
              </a:lnSpc>
            </a:pPr>
            <a:r>
              <a:rPr lang="en-GB" sz="2000" smtClean="0"/>
              <a:t>English Language in Use </a:t>
            </a:r>
          </a:p>
          <a:p>
            <a:pPr eaLnBrk="1" hangingPunct="1">
              <a:lnSpc>
                <a:spcPct val="80000"/>
              </a:lnSpc>
            </a:pPr>
            <a:r>
              <a:rPr lang="en-GB" sz="2000" smtClean="0"/>
              <a:t>Advanced English Language in Use </a:t>
            </a:r>
          </a:p>
          <a:p>
            <a:pPr eaLnBrk="1" hangingPunct="1">
              <a:lnSpc>
                <a:spcPct val="80000"/>
              </a:lnSpc>
            </a:pPr>
            <a:r>
              <a:rPr lang="en-GB" sz="2000" smtClean="0"/>
              <a:t>Manchester Life and Language: British Ethnography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2000" smtClean="0"/>
          </a:p>
          <a:p>
            <a:pPr eaLnBrk="1" hangingPunct="1">
              <a:lnSpc>
                <a:spcPct val="80000"/>
              </a:lnSpc>
            </a:pPr>
            <a:r>
              <a:rPr lang="en-GB" sz="2000" smtClean="0"/>
              <a:t>Check website for course details and entry requirements</a:t>
            </a:r>
          </a:p>
          <a:p>
            <a:pPr eaLnBrk="1" hangingPunct="1">
              <a:lnSpc>
                <a:spcPct val="80000"/>
              </a:lnSpc>
            </a:pPr>
            <a:endParaRPr lang="en-GB" sz="2000" smtClean="0">
              <a:hlinkClick r:id="rId2"/>
            </a:endParaRPr>
          </a:p>
          <a:p>
            <a:pPr eaLnBrk="1" hangingPunct="1">
              <a:lnSpc>
                <a:spcPct val="80000"/>
              </a:lnSpc>
            </a:pPr>
            <a:r>
              <a:rPr lang="en-GB" sz="2000" smtClean="0">
                <a:hlinkClick r:id="rId2"/>
              </a:rPr>
              <a:t>http://www.ulc.manchester.ac.uk/undergraduate/leap/english/</a:t>
            </a:r>
            <a:r>
              <a:rPr lang="en-GB" sz="2000" smtClean="0"/>
              <a:t>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Online English Language Diagnostic Test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sz="2000" smtClean="0"/>
          </a:p>
          <a:p>
            <a:r>
              <a:rPr lang="en-GB" sz="2000" smtClean="0"/>
              <a:t>Vocabulary, grammar and writing</a:t>
            </a:r>
          </a:p>
          <a:p>
            <a:r>
              <a:rPr lang="en-GB" sz="2000" smtClean="0"/>
              <a:t>Timed</a:t>
            </a:r>
          </a:p>
          <a:p>
            <a:r>
              <a:rPr lang="en-GB" sz="2000" smtClean="0"/>
              <a:t>Online test – follow the link below to take the test</a:t>
            </a:r>
          </a:p>
          <a:p>
            <a:pPr>
              <a:buFont typeface="Wingdings" pitchFamily="2" charset="2"/>
              <a:buNone/>
            </a:pPr>
            <a:endParaRPr lang="en-GB" sz="2000" smtClean="0"/>
          </a:p>
          <a:p>
            <a:r>
              <a:rPr lang="nn-NO" sz="2000" u="sng" smtClean="0">
                <a:hlinkClick r:id="rId2"/>
              </a:rPr>
              <a:t>http://elpt.ulc.manchester.ac.uk/</a:t>
            </a:r>
            <a:endParaRPr lang="nn-NO" sz="2000" u="sng" smtClean="0"/>
          </a:p>
          <a:p>
            <a:pPr>
              <a:buFont typeface="Wingdings" pitchFamily="2" charset="2"/>
              <a:buNone/>
            </a:pPr>
            <a:endParaRPr lang="en-GB" sz="2000" smtClean="0"/>
          </a:p>
          <a:p>
            <a:r>
              <a:rPr lang="en-GB" sz="2000" smtClean="0"/>
              <a:t>To log on you will need your university username and password</a:t>
            </a:r>
          </a:p>
          <a:p>
            <a:r>
              <a:rPr lang="en-GB" sz="2000" smtClean="0">
                <a:solidFill>
                  <a:srgbClr val="FF0000"/>
                </a:solidFill>
              </a:rPr>
              <a:t>Please read instructions carefully before you start the test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6147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-1260475" y="0"/>
            <a:ext cx="11809413" cy="7324725"/>
          </a:xfr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900113" y="0"/>
            <a:ext cx="11017251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Results/Registering Interest for Classes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694613" cy="4090988"/>
          </a:xfrm>
        </p:spPr>
        <p:txBody>
          <a:bodyPr/>
          <a:lstStyle/>
          <a:p>
            <a:pPr eaLnBrk="1" hangingPunct="1"/>
            <a:endParaRPr lang="en-GB" sz="2400" smtClean="0"/>
          </a:p>
          <a:p>
            <a:pPr eaLnBrk="1" hangingPunct="1"/>
            <a:r>
              <a:rPr lang="en-GB" sz="2400" smtClean="0"/>
              <a:t>Vocabulary and Grammar results automatically given at the end of the test</a:t>
            </a:r>
          </a:p>
          <a:p>
            <a:pPr eaLnBrk="1" hangingPunct="1"/>
            <a:r>
              <a:rPr lang="en-GB" sz="2400" smtClean="0"/>
              <a:t>Writing test kept by the ULC for reference</a:t>
            </a:r>
          </a:p>
          <a:p>
            <a:pPr eaLnBrk="1" hangingPunct="1"/>
            <a:r>
              <a:rPr lang="en-GB" sz="2400" smtClean="0"/>
              <a:t>At the end of the test, you will be advised on any support you might need and directed to information on classes available and how/when to register interest</a:t>
            </a:r>
            <a:endParaRPr lang="en-GB" sz="1800" smtClean="0">
              <a:hlinkClick r:id="rId2"/>
            </a:endParaRPr>
          </a:p>
          <a:p>
            <a:pPr eaLnBrk="1" hangingPunct="1"/>
            <a:r>
              <a:rPr lang="en-GB" sz="2400" smtClean="0">
                <a:hlinkClick r:id="rId2"/>
              </a:rPr>
              <a:t>http://www.ulc.manchester.ac.uk/english/academicsupport/courses</a:t>
            </a:r>
            <a:r>
              <a:rPr lang="en-GB" sz="2400" u="sng" smtClean="0"/>
              <a:t>/</a:t>
            </a:r>
            <a:endParaRPr lang="en-GB" sz="2400" smtClean="0"/>
          </a:p>
          <a:p>
            <a:pPr algn="ctr" eaLnBrk="1" hangingPunct="1">
              <a:buFont typeface="Wingdings" pitchFamily="2" charset="2"/>
              <a:buNone/>
            </a:pPr>
            <a:endParaRPr lang="en-GB" sz="2000" smtClean="0"/>
          </a:p>
          <a:p>
            <a:pPr eaLnBrk="1" hangingPunct="1">
              <a:buFont typeface="Wingdings" pitchFamily="2" charset="2"/>
              <a:buNone/>
            </a:pPr>
            <a:endParaRPr lang="en-GB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Classes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693025" cy="42354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GB" sz="2400" smtClean="0"/>
          </a:p>
          <a:p>
            <a:pPr eaLnBrk="1" hangingPunct="1">
              <a:lnSpc>
                <a:spcPct val="90000"/>
              </a:lnSpc>
            </a:pPr>
            <a:r>
              <a:rPr lang="en-GB" sz="2400" smtClean="0"/>
              <a:t>Academic Writing</a:t>
            </a:r>
          </a:p>
          <a:p>
            <a:pPr eaLnBrk="1" hangingPunct="1">
              <a:lnSpc>
                <a:spcPct val="90000"/>
              </a:lnSpc>
            </a:pPr>
            <a:r>
              <a:rPr lang="en-GB" sz="2400" smtClean="0"/>
              <a:t>Academic Listening and Speaking</a:t>
            </a:r>
          </a:p>
          <a:p>
            <a:pPr eaLnBrk="1" hangingPunct="1">
              <a:lnSpc>
                <a:spcPct val="90000"/>
              </a:lnSpc>
            </a:pPr>
            <a:r>
              <a:rPr lang="en-GB" sz="2400" smtClean="0"/>
              <a:t>Grammar</a:t>
            </a:r>
          </a:p>
          <a:p>
            <a:pPr eaLnBrk="1" hangingPunct="1">
              <a:lnSpc>
                <a:spcPct val="90000"/>
              </a:lnSpc>
            </a:pPr>
            <a:r>
              <a:rPr lang="en-GB" sz="2400" smtClean="0"/>
              <a:t>Pronunciation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GB" sz="2400" smtClean="0"/>
          </a:p>
          <a:p>
            <a:pPr eaLnBrk="1" hangingPunct="1">
              <a:lnSpc>
                <a:spcPct val="90000"/>
              </a:lnSpc>
            </a:pPr>
            <a:r>
              <a:rPr lang="en-GB" sz="2400" b="1" smtClean="0"/>
              <a:t>Classes commence week beginning 8</a:t>
            </a:r>
            <a:r>
              <a:rPr lang="en-GB" sz="2400" b="1" baseline="30000" smtClean="0"/>
              <a:t>th</a:t>
            </a:r>
            <a:r>
              <a:rPr lang="en-GB" sz="2400" b="1" smtClean="0"/>
              <a:t> Oct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GB" sz="2400" smtClean="0">
              <a:hlinkClick r:id="rId2"/>
            </a:endParaRPr>
          </a:p>
          <a:p>
            <a:pPr eaLnBrk="1" hangingPunct="1">
              <a:lnSpc>
                <a:spcPct val="90000"/>
              </a:lnSpc>
            </a:pPr>
            <a:r>
              <a:rPr lang="en-GB" sz="2400" smtClean="0">
                <a:hlinkClick r:id="rId2"/>
              </a:rPr>
              <a:t>http://www.ulc.manchester.ac.uk/english/academicsupport/courses/</a:t>
            </a:r>
            <a:r>
              <a:rPr lang="en-GB" sz="2400" smtClean="0"/>
              <a:t> </a:t>
            </a:r>
          </a:p>
          <a:p>
            <a:pPr eaLnBrk="1" hangingPunct="1">
              <a:lnSpc>
                <a:spcPct val="90000"/>
              </a:lnSpc>
            </a:pPr>
            <a:endParaRPr lang="en-GB" sz="2400" b="1" baseline="300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GB" sz="2400" b="1" baseline="3000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Writing Consultation Service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en-GB" smtClean="0"/>
          </a:p>
          <a:p>
            <a:pPr eaLnBrk="1" hangingPunct="1">
              <a:lnSpc>
                <a:spcPct val="90000"/>
              </a:lnSpc>
            </a:pPr>
            <a:r>
              <a:rPr lang="en-GB" sz="2400" smtClean="0"/>
              <a:t>Up to 1,500 words of your writing to be submitted for analysis and feedback (1 hr)</a:t>
            </a:r>
          </a:p>
          <a:p>
            <a:pPr eaLnBrk="1" hangingPunct="1">
              <a:lnSpc>
                <a:spcPct val="90000"/>
              </a:lnSpc>
            </a:pPr>
            <a:r>
              <a:rPr lang="en-GB" sz="2400" smtClean="0"/>
              <a:t>Consultations need to be booked in at least one week in advance</a:t>
            </a:r>
          </a:p>
          <a:p>
            <a:pPr eaLnBrk="1" hangingPunct="1">
              <a:lnSpc>
                <a:spcPct val="90000"/>
              </a:lnSpc>
            </a:pPr>
            <a:r>
              <a:rPr lang="en-GB" sz="2400" smtClean="0"/>
              <a:t>Submit as of today</a:t>
            </a:r>
          </a:p>
          <a:p>
            <a:pPr eaLnBrk="1" hangingPunct="1">
              <a:lnSpc>
                <a:spcPct val="90000"/>
              </a:lnSpc>
            </a:pPr>
            <a:endParaRPr lang="en-GB" sz="2400" smtClean="0"/>
          </a:p>
          <a:p>
            <a:pPr eaLnBrk="1" hangingPunct="1">
              <a:lnSpc>
                <a:spcPct val="90000"/>
              </a:lnSpc>
            </a:pPr>
            <a:r>
              <a:rPr lang="en-GB" sz="2400" smtClean="0">
                <a:hlinkClick r:id="rId2"/>
              </a:rPr>
              <a:t>http://www.ulc.manchester.ac.uk/english/academicsupport/tutorial-service/</a:t>
            </a:r>
            <a:endParaRPr lang="en-GB" sz="24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z="1400" smtClean="0"/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Academic Phrasebank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755650" y="2420938"/>
            <a:ext cx="7693025" cy="3724275"/>
          </a:xfrm>
        </p:spPr>
        <p:txBody>
          <a:bodyPr/>
          <a:lstStyle/>
          <a:p>
            <a:endParaRPr lang="en-GB" sz="2400" smtClean="0"/>
          </a:p>
          <a:p>
            <a:r>
              <a:rPr lang="en-GB" sz="2400" smtClean="0"/>
              <a:t>A corpus of academic texts from which common phrases/patterns have been extracted</a:t>
            </a:r>
          </a:p>
          <a:p>
            <a:r>
              <a:rPr lang="en-GB" sz="2400" smtClean="0"/>
              <a:t>These phrases can be incorporated into your own work</a:t>
            </a:r>
          </a:p>
          <a:p>
            <a:pPr>
              <a:buFont typeface="Wingdings" pitchFamily="2" charset="2"/>
              <a:buNone/>
            </a:pPr>
            <a:endParaRPr lang="en-GB" sz="2400" smtClean="0"/>
          </a:p>
          <a:p>
            <a:r>
              <a:rPr lang="en-GB" sz="2400" smtClean="0">
                <a:hlinkClick r:id="rId2"/>
              </a:rPr>
              <a:t>http://www.phrasebank.manchester.ac.uk/</a:t>
            </a:r>
            <a:endParaRPr lang="en-GB" sz="2400" smtClean="0"/>
          </a:p>
          <a:p>
            <a:pPr>
              <a:buFont typeface="Wingdings" pitchFamily="2" charset="2"/>
              <a:buNone/>
            </a:pPr>
            <a:endParaRPr lang="en-GB" smtClean="0"/>
          </a:p>
          <a:p>
            <a:endParaRPr lang="en-GB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apsules">
  <a:themeElements>
    <a:clrScheme name="Capsules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Capsules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apsules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Capsules</Template>
  <TotalTime>614</TotalTime>
  <Words>309</Words>
  <Application>Microsoft Office PowerPoint</Application>
  <PresentationFormat>On-screen Show (4:3)</PresentationFormat>
  <Paragraphs>69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Wingdings</vt:lpstr>
      <vt:lpstr>Calibri</vt:lpstr>
      <vt:lpstr>Times New Roman</vt:lpstr>
      <vt:lpstr>Capsules</vt:lpstr>
      <vt:lpstr>Academic Support Programmes for International Students</vt:lpstr>
      <vt:lpstr>Online English Language Diagnostic Test</vt:lpstr>
      <vt:lpstr>Slide 3</vt:lpstr>
      <vt:lpstr>Slide 4</vt:lpstr>
      <vt:lpstr>Slide 5</vt:lpstr>
      <vt:lpstr>Results/Registering Interest for Classes</vt:lpstr>
      <vt:lpstr>Classes</vt:lpstr>
      <vt:lpstr>Writing Consultation Service</vt:lpstr>
      <vt:lpstr>Academic Phrasebank</vt:lpstr>
      <vt:lpstr>Independent Learning Resources</vt:lpstr>
      <vt:lpstr>Programme-based Support</vt:lpstr>
      <vt:lpstr>Courses for International (Erasmus/Study-abroad) Students</vt:lpstr>
    </vt:vector>
  </TitlesOfParts>
  <Company>Manchester Computing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In-sessional Support for International Students</dc:title>
  <dc:creator>CLIP4 development team</dc:creator>
  <cp:lastModifiedBy>mmnu9js7</cp:lastModifiedBy>
  <cp:revision>29</cp:revision>
  <dcterms:created xsi:type="dcterms:W3CDTF">2008-01-09T11:16:11Z</dcterms:created>
  <dcterms:modified xsi:type="dcterms:W3CDTF">2012-09-05T17:25:34Z</dcterms:modified>
</cp:coreProperties>
</file>