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75" r:id="rId5"/>
    <p:sldId id="260" r:id="rId6"/>
    <p:sldId id="277" r:id="rId7"/>
    <p:sldId id="261" r:id="rId8"/>
    <p:sldId id="284" r:id="rId9"/>
    <p:sldId id="262" r:id="rId10"/>
    <p:sldId id="276" r:id="rId11"/>
    <p:sldId id="263" r:id="rId12"/>
    <p:sldId id="264" r:id="rId13"/>
    <p:sldId id="265" r:id="rId14"/>
    <p:sldId id="267" r:id="rId15"/>
    <p:sldId id="281" r:id="rId16"/>
    <p:sldId id="266" r:id="rId17"/>
    <p:sldId id="274" r:id="rId18"/>
    <p:sldId id="272" r:id="rId19"/>
    <p:sldId id="279" r:id="rId20"/>
    <p:sldId id="285" r:id="rId21"/>
    <p:sldId id="282" r:id="rId22"/>
    <p:sldId id="283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ne Bundy" initials="CB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5" d="100"/>
          <a:sy n="95" d="100"/>
        </p:scale>
        <p:origin x="-1020" y="1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F9D4B-4FD0-4FE0-B036-1917FE893825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6D1F5-CAB1-48E4-8C75-61713A45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288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MTX and</a:t>
            </a:r>
            <a:r>
              <a:rPr lang="en-GB" baseline="0" dirty="0" smtClean="0"/>
              <a:t> folic acid – 1 dose unless told otherwise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D1F5-CAB1-48E4-8C75-61713A4587D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765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MTX interferes</a:t>
            </a:r>
            <a:r>
              <a:rPr lang="en-GB" baseline="0" dirty="0" smtClean="0"/>
              <a:t> with folic acid – more S/E’s if </a:t>
            </a:r>
            <a:r>
              <a:rPr lang="en-GB" baseline="0" dirty="0" err="1" smtClean="0"/>
              <a:t>folate</a:t>
            </a:r>
            <a:r>
              <a:rPr lang="en-GB" baseline="0" dirty="0" smtClean="0"/>
              <a:t> deficient – supplements OK (can take with MVs)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D1F5-CAB1-48E4-8C75-61713A4587D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627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Some more common</a:t>
            </a:r>
            <a:r>
              <a:rPr lang="en-GB" baseline="0" dirty="0" smtClean="0"/>
              <a:t> with higher doses - reorganise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D1F5-CAB1-48E4-8C75-61713A4587D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567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Purposefully left incidence vague</a:t>
            </a:r>
            <a:r>
              <a:rPr lang="en-US" baseline="0" dirty="0" smtClean="0"/>
              <a:t> as not well defined (and varies depending on </a:t>
            </a:r>
            <a:r>
              <a:rPr lang="en-US" baseline="0" smtClean="0"/>
              <a:t>the study)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18E39-EE80-8543-86F0-49A11A31A8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63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Infection</a:t>
            </a:r>
            <a:r>
              <a:rPr lang="en-GB" baseline="0" dirty="0" smtClean="0"/>
              <a:t> and GP recommends </a:t>
            </a:r>
            <a:r>
              <a:rPr lang="en-GB" baseline="0" dirty="0" err="1" smtClean="0"/>
              <a:t>Abx</a:t>
            </a:r>
            <a:r>
              <a:rPr lang="en-GB" baseline="0" dirty="0" smtClean="0"/>
              <a:t>…..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D1F5-CAB1-48E4-8C75-61713A4587D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449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557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297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2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00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888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28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69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375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51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8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534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CBD07-7B1C-4125-88E1-FE33DC59D5BA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FD639-6790-4DD2-A668-A50DFD8659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38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How to take your methotrexate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82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7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4752528" cy="34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7943" y="3194393"/>
            <a:ext cx="576064" cy="61322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Inflammation of the lung (pneumonitis)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2132856"/>
            <a:ext cx="363691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Very rare  </a:t>
            </a:r>
          </a:p>
          <a:p>
            <a:r>
              <a:rPr lang="en-US" dirty="0" smtClean="0"/>
              <a:t>(approximately 1 person out of all patients treated with methotrexate in Greater Manchester </a:t>
            </a:r>
            <a:r>
              <a:rPr lang="en-US" i="1" dirty="0" smtClean="0"/>
              <a:t>may</a:t>
            </a:r>
            <a:r>
              <a:rPr lang="en-US" dirty="0" smtClean="0"/>
              <a:t> be affected)</a:t>
            </a:r>
          </a:p>
          <a:p>
            <a:pPr marL="285750" indent="-285750">
              <a:buFont typeface="Arial"/>
              <a:buChar char="•"/>
            </a:pPr>
            <a:endParaRPr lang="en-US" i="1" dirty="0" smtClean="0"/>
          </a:p>
          <a:p>
            <a:pPr marL="285750" indent="-285750">
              <a:buFont typeface="Arial"/>
              <a:buChar char="•"/>
            </a:pPr>
            <a:r>
              <a:rPr lang="en-GB" sz="2400" dirty="0" smtClean="0"/>
              <a:t>Sudden dry </a:t>
            </a:r>
            <a:r>
              <a:rPr lang="en-GB" sz="2400" dirty="0"/>
              <a:t>cough, shortness of breath and possibly fever 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3766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Starting methotrexate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We have checked your blood tests and a chest X-Ray</a:t>
            </a:r>
          </a:p>
          <a:p>
            <a:endParaRPr lang="en-GB" sz="2800" dirty="0" smtClean="0"/>
          </a:p>
          <a:p>
            <a:r>
              <a:rPr lang="en-GB" sz="2800" dirty="0" smtClean="0"/>
              <a:t>We strongly recommend the ‘flu vaccine and </a:t>
            </a:r>
            <a:r>
              <a:rPr lang="en-GB" sz="2800" dirty="0" err="1" smtClean="0"/>
              <a:t>Pneumovax</a:t>
            </a:r>
            <a:r>
              <a:rPr lang="en-GB" sz="2800" dirty="0" smtClean="0"/>
              <a:t> (for pneumonia) – ideally before starting</a:t>
            </a:r>
          </a:p>
          <a:p>
            <a:endParaRPr lang="en-GB" sz="2800" dirty="0">
              <a:solidFill>
                <a:srgbClr val="FF0000"/>
              </a:solidFill>
            </a:endParaRPr>
          </a:p>
          <a:p>
            <a:r>
              <a:rPr lang="en-GB" sz="2800" dirty="0" smtClean="0"/>
              <a:t>We will supply you with methotrexate for the first 3 months</a:t>
            </a:r>
          </a:p>
          <a:p>
            <a:endParaRPr lang="en-GB" sz="2800" dirty="0" smtClean="0"/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4382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Blood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Initially this will be done here in our department</a:t>
            </a:r>
          </a:p>
          <a:p>
            <a:pPr lvl="1"/>
            <a:r>
              <a:rPr lang="en-GB" sz="2400" dirty="0" smtClean="0"/>
              <a:t>Every 2 weeks until on a stable dose for 6 weeks</a:t>
            </a:r>
          </a:p>
          <a:p>
            <a:pPr lvl="1"/>
            <a:r>
              <a:rPr lang="en-GB" sz="2400" b="1" i="1" dirty="0" smtClean="0"/>
              <a:t>You</a:t>
            </a:r>
            <a:r>
              <a:rPr lang="en-GB" sz="2400" i="1" dirty="0" smtClean="0"/>
              <a:t> will need to check with reception that you have your next blood test booked</a:t>
            </a:r>
          </a:p>
          <a:p>
            <a:pPr lvl="1"/>
            <a:r>
              <a:rPr lang="en-GB" sz="2400" dirty="0" smtClean="0"/>
              <a:t>Then every month for 3 months</a:t>
            </a:r>
          </a:p>
          <a:p>
            <a:pPr lvl="1"/>
            <a:r>
              <a:rPr lang="en-GB" sz="2400" dirty="0" smtClean="0"/>
              <a:t>Then every 3 months </a:t>
            </a:r>
          </a:p>
          <a:p>
            <a:endParaRPr lang="en-GB" sz="2400" dirty="0"/>
          </a:p>
          <a:p>
            <a:r>
              <a:rPr lang="en-GB" sz="2400" dirty="0" smtClean="0"/>
              <a:t>Your nurse will guide you and answer any questions about this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301208"/>
            <a:ext cx="2272363" cy="1268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3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After the first 3 months…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Your GP will take over</a:t>
            </a:r>
          </a:p>
          <a:p>
            <a:pPr lvl="1"/>
            <a:r>
              <a:rPr lang="en-GB" dirty="0" smtClean="0"/>
              <a:t>Monitoring blood tests</a:t>
            </a:r>
          </a:p>
          <a:p>
            <a:endParaRPr lang="en-GB" dirty="0" smtClean="0"/>
          </a:p>
          <a:p>
            <a:r>
              <a:rPr lang="en-GB" dirty="0" smtClean="0"/>
              <a:t>For methotrexate tablets</a:t>
            </a:r>
          </a:p>
          <a:p>
            <a:pPr lvl="1"/>
            <a:r>
              <a:rPr lang="en-GB" dirty="0" smtClean="0"/>
              <a:t>GP will take over prescription of methotrexate and folic acid</a:t>
            </a:r>
          </a:p>
          <a:p>
            <a:pPr lvl="1"/>
            <a:endParaRPr lang="en-GB" dirty="0"/>
          </a:p>
          <a:p>
            <a:r>
              <a:rPr lang="en-GB" dirty="0" smtClean="0"/>
              <a:t>For methotrexate injections</a:t>
            </a:r>
          </a:p>
          <a:p>
            <a:pPr lvl="1"/>
            <a:r>
              <a:rPr lang="en-GB" dirty="0" smtClean="0"/>
              <a:t>Methotrexate will be delivered directly to your home</a:t>
            </a:r>
          </a:p>
        </p:txBody>
      </p:sp>
    </p:spTree>
    <p:extLst>
      <p:ext uri="{BB962C8B-B14F-4D97-AF65-F5344CB8AC3E}">
        <p14:creationId xmlns:p14="http://schemas.microsoft.com/office/powerpoint/2010/main" val="93342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if I get an infection?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714" y="1484784"/>
            <a:ext cx="8229600" cy="4381947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/>
              <a:t>If </a:t>
            </a:r>
            <a:r>
              <a:rPr lang="en-GB" sz="2800" dirty="0" smtClean="0"/>
              <a:t>you’re not well, </a:t>
            </a:r>
            <a:r>
              <a:rPr lang="en-GB" sz="2800" dirty="0"/>
              <a:t>see your GP </a:t>
            </a:r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Stop your methotrexate if you need antibiotics, but restart once course of antibiotics completed</a:t>
            </a:r>
          </a:p>
          <a:p>
            <a:endParaRPr lang="en-GB" sz="2800" dirty="0" smtClean="0"/>
          </a:p>
          <a:p>
            <a:r>
              <a:rPr lang="en-GB" sz="2800" dirty="0" smtClean="0"/>
              <a:t>Some antibiotics can be a problem with methotrexate, even if you have recently stopped it – always check with your GP</a:t>
            </a:r>
          </a:p>
          <a:p>
            <a:endParaRPr lang="en-GB" sz="2800" dirty="0" smtClean="0"/>
          </a:p>
          <a:p>
            <a:r>
              <a:rPr lang="en-GB" sz="2800" dirty="0" smtClean="0"/>
              <a:t>Let us know if you get chicken pox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544052"/>
            <a:ext cx="2592288" cy="214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05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….but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</a:t>
            </a:r>
            <a:r>
              <a:rPr lang="en-GB" i="1" dirty="0" smtClean="0"/>
              <a:t>CAN</a:t>
            </a:r>
            <a:r>
              <a:rPr lang="en-GB" dirty="0" smtClean="0"/>
              <a:t> continue your methotrexate if you have a:</a:t>
            </a:r>
          </a:p>
          <a:p>
            <a:pPr lvl="1"/>
            <a:r>
              <a:rPr lang="en-GB" dirty="0" smtClean="0"/>
              <a:t>Dry Cough</a:t>
            </a:r>
          </a:p>
          <a:p>
            <a:pPr lvl="1"/>
            <a:r>
              <a:rPr lang="en-GB" dirty="0" smtClean="0"/>
              <a:t>Cold</a:t>
            </a:r>
          </a:p>
          <a:p>
            <a:pPr lvl="1"/>
            <a:r>
              <a:rPr lang="en-GB" dirty="0" smtClean="0"/>
              <a:t>Sore throat</a:t>
            </a:r>
          </a:p>
          <a:p>
            <a:pPr lvl="1"/>
            <a:r>
              <a:rPr lang="en-GB" dirty="0" smtClean="0"/>
              <a:t>Viral illness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81128"/>
            <a:ext cx="27527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043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Family planning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Women: need to be off methotrexate for at least 3 months before trying to conceive</a:t>
            </a:r>
          </a:p>
          <a:p>
            <a:r>
              <a:rPr lang="en-GB" sz="2400" dirty="0" smtClean="0"/>
              <a:t>Men: very few studies but current evidence suggests it can be used safely</a:t>
            </a:r>
          </a:p>
          <a:p>
            <a:endParaRPr lang="en-GB" sz="2400" dirty="0" smtClean="0"/>
          </a:p>
          <a:p>
            <a:r>
              <a:rPr lang="en-GB" sz="2400" dirty="0" smtClean="0"/>
              <a:t>There is a risk to the unborn child if women take methotrexate during pregnancy</a:t>
            </a:r>
          </a:p>
          <a:p>
            <a:pPr lvl="1"/>
            <a:r>
              <a:rPr lang="en-GB" sz="2400" dirty="0" smtClean="0"/>
              <a:t>Therefore, you need to use reliable contraception </a:t>
            </a:r>
          </a:p>
          <a:p>
            <a:pPr lvl="1"/>
            <a:r>
              <a:rPr lang="en-GB" sz="2400" dirty="0" smtClean="0"/>
              <a:t>Please discuss with GP/family planning</a:t>
            </a:r>
            <a:endParaRPr lang="en-GB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814" y="5013176"/>
            <a:ext cx="2296989" cy="152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42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Vaccines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GB" sz="2800" b="1" dirty="0"/>
              <a:t>‘Flu and pneumonia vaccines are </a:t>
            </a:r>
            <a:r>
              <a:rPr lang="en-GB" sz="2800" b="1" dirty="0" smtClean="0"/>
              <a:t>safe and recommended</a:t>
            </a:r>
            <a:endParaRPr lang="en-GB" sz="2800" b="1" dirty="0"/>
          </a:p>
          <a:p>
            <a:endParaRPr lang="en-GB" sz="2800" dirty="0" smtClean="0"/>
          </a:p>
          <a:p>
            <a:r>
              <a:rPr lang="en-GB" sz="2800" dirty="0" smtClean="0"/>
              <a:t>Some other vaccines should not be given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Yellow Fever vaccine</a:t>
            </a:r>
            <a:endParaRPr lang="en-GB" dirty="0"/>
          </a:p>
          <a:p>
            <a:pPr marL="0" indent="0">
              <a:buNone/>
            </a:pPr>
            <a:r>
              <a:rPr lang="en-GB" sz="2800" dirty="0" smtClean="0"/>
              <a:t> </a:t>
            </a:r>
          </a:p>
          <a:p>
            <a:r>
              <a:rPr lang="en-GB" sz="2800" dirty="0" smtClean="0"/>
              <a:t>Check with your doctor/nurse before receiving any vaccines</a:t>
            </a:r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endParaRPr lang="en-GB" sz="28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16632"/>
            <a:ext cx="2339752" cy="1560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758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Alcohol and Methotrexate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National guidelines = 14U/week</a:t>
            </a:r>
          </a:p>
          <a:p>
            <a:pPr lvl="1"/>
            <a:r>
              <a:rPr lang="en-GB" dirty="0" smtClean="0"/>
              <a:t>We know it is important that you drink less than that to reduce unwanted effects</a:t>
            </a:r>
          </a:p>
          <a:p>
            <a:pPr lvl="1"/>
            <a:r>
              <a:rPr lang="en-GB" dirty="0" smtClean="0"/>
              <a:t>We recommend less </a:t>
            </a:r>
            <a:r>
              <a:rPr lang="en-GB" dirty="0"/>
              <a:t>than 6 units a </a:t>
            </a:r>
            <a:r>
              <a:rPr lang="en-GB" dirty="0" smtClean="0"/>
              <a:t>week</a:t>
            </a:r>
          </a:p>
          <a:p>
            <a:pPr lvl="1"/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47" y="3789040"/>
            <a:ext cx="6404816" cy="2369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13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Units of alcohol</a:t>
            </a:r>
            <a:endParaRPr lang="en-GB" dirty="0"/>
          </a:p>
        </p:txBody>
      </p:sp>
      <p:pic>
        <p:nvPicPr>
          <p:cNvPr id="2050" name="Picture 2" descr="Image result for units in 1 pint be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3806364" cy="287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5485"/>
            <a:ext cx="2736304" cy="325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036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DMARD?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Disease Modifying Anti Rheumatic Drug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Tablets or injections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Treats underlying </a:t>
            </a:r>
            <a:r>
              <a:rPr lang="en-GB" sz="2800" dirty="0"/>
              <a:t>disease rather </a:t>
            </a:r>
            <a:r>
              <a:rPr lang="en-GB" sz="2800" dirty="0" smtClean="0"/>
              <a:t>than just symptoms (unlike co-</a:t>
            </a:r>
            <a:r>
              <a:rPr lang="en-GB" sz="2800" dirty="0" err="1" smtClean="0"/>
              <a:t>codamol</a:t>
            </a:r>
            <a:r>
              <a:rPr lang="en-GB" sz="2800" dirty="0" smtClean="0"/>
              <a:t>!)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Slow-acting - may </a:t>
            </a:r>
            <a:r>
              <a:rPr lang="en-GB" sz="2800" dirty="0"/>
              <a:t>be several weeks before you </a:t>
            </a:r>
            <a:r>
              <a:rPr lang="en-GB" sz="2800" dirty="0" smtClean="0"/>
              <a:t>see </a:t>
            </a:r>
            <a:r>
              <a:rPr lang="en-GB" sz="2800" dirty="0"/>
              <a:t>any benefit </a:t>
            </a:r>
            <a:r>
              <a:rPr lang="en-GB" sz="2800" dirty="0" smtClean="0"/>
              <a:t>–</a:t>
            </a:r>
            <a:r>
              <a:rPr lang="en-GB" sz="2800" dirty="0"/>
              <a:t> </a:t>
            </a:r>
            <a:r>
              <a:rPr lang="en-GB" sz="2800" dirty="0" smtClean="0"/>
              <a:t>important </a:t>
            </a:r>
            <a:r>
              <a:rPr lang="en-GB" sz="2800" dirty="0"/>
              <a:t>to keep taking </a:t>
            </a:r>
            <a:r>
              <a:rPr lang="en-GB" sz="2800" dirty="0" smtClean="0"/>
              <a:t>them even if you don’t feel better straight away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9" r="16316"/>
          <a:stretch/>
        </p:blipFill>
        <p:spPr>
          <a:xfrm>
            <a:off x="7092280" y="116632"/>
            <a:ext cx="1881577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7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GB" dirty="0" smtClean="0"/>
              <a:t>Smoking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16672" y="1700808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smtClean="0"/>
              <a:t>Ideally reduce/stop </a:t>
            </a:r>
            <a:r>
              <a:rPr lang="en-GB" sz="2800" dirty="0" smtClean="0"/>
              <a:t>smoking</a:t>
            </a:r>
          </a:p>
          <a:p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Evidence that stopping smoking improves disease outcomes long term and response to medication</a:t>
            </a:r>
          </a:p>
          <a:p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GP can refer to local quitting services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https://www.nhs.uk/smokefree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53136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765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Tips on remembering to take MTX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15000" cy="4525963"/>
          </a:xfrm>
        </p:spPr>
        <p:txBody>
          <a:bodyPr/>
          <a:lstStyle/>
          <a:p>
            <a:r>
              <a:rPr lang="en-GB" dirty="0" smtClean="0"/>
              <a:t>Choose a day that’s good for you</a:t>
            </a:r>
          </a:p>
          <a:p>
            <a:pPr lvl="1"/>
            <a:r>
              <a:rPr lang="en-GB" dirty="0" smtClean="0"/>
              <a:t>Doesn’t HAVE to be a Monday</a:t>
            </a:r>
          </a:p>
          <a:p>
            <a:pPr lvl="1"/>
            <a:r>
              <a:rPr lang="en-GB" dirty="0" smtClean="0"/>
              <a:t>Leave 3 days before taking Folic acid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Sticky labels on Calendar / in diary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81128"/>
            <a:ext cx="25241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26" y="1628800"/>
            <a:ext cx="19526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1018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Smartphone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6491064" cy="4525963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Set reminder</a:t>
            </a:r>
          </a:p>
          <a:p>
            <a:r>
              <a:rPr lang="en-GB" dirty="0" smtClean="0"/>
              <a:t>We can show you how!</a:t>
            </a:r>
          </a:p>
          <a:p>
            <a:endParaRPr lang="en-GB" dirty="0"/>
          </a:p>
          <a:p>
            <a:r>
              <a:rPr lang="en-GB" dirty="0" smtClean="0"/>
              <a:t>If you are on lots of tablets, an app may be better</a:t>
            </a:r>
          </a:p>
          <a:p>
            <a:pPr lvl="1"/>
            <a:r>
              <a:rPr lang="en-GB" dirty="0" smtClean="0"/>
              <a:t>Several available</a:t>
            </a:r>
          </a:p>
          <a:p>
            <a:pPr lvl="1"/>
            <a:r>
              <a:rPr lang="en-GB" dirty="0" smtClean="0"/>
              <a:t>Choose the one that works for you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1890911" cy="141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97689"/>
            <a:ext cx="1261914" cy="1261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912" y="5013176"/>
            <a:ext cx="1339627" cy="133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606" y="1124744"/>
            <a:ext cx="1445197" cy="2509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712606" y="1124744"/>
            <a:ext cx="1531802" cy="2509168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058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 smtClean="0"/>
              <a:t>Main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6696744" cy="5112568"/>
          </a:xfrm>
        </p:spPr>
        <p:txBody>
          <a:bodyPr>
            <a:normAutofit fontScale="62500" lnSpcReduction="20000"/>
          </a:bodyPr>
          <a:lstStyle/>
          <a:p>
            <a:r>
              <a:rPr lang="en-GB" sz="3400" dirty="0" smtClean="0"/>
              <a:t>Methotrexate controls joint inflammation</a:t>
            </a:r>
          </a:p>
          <a:p>
            <a:pPr lvl="1"/>
            <a:r>
              <a:rPr lang="en-GB" dirty="0" smtClean="0"/>
              <a:t>Works best when taken regularly</a:t>
            </a:r>
          </a:p>
          <a:p>
            <a:pPr lvl="1"/>
            <a:endParaRPr lang="en-GB" dirty="0" smtClean="0"/>
          </a:p>
          <a:p>
            <a:r>
              <a:rPr lang="en-GB" sz="3400" dirty="0" smtClean="0"/>
              <a:t>Take Folic acid as well</a:t>
            </a:r>
          </a:p>
          <a:p>
            <a:pPr lvl="1"/>
            <a:r>
              <a:rPr lang="en-GB" dirty="0" smtClean="0"/>
              <a:t>Methotrexate on Monday</a:t>
            </a:r>
          </a:p>
          <a:p>
            <a:pPr lvl="1"/>
            <a:r>
              <a:rPr lang="en-GB" dirty="0" smtClean="0"/>
              <a:t>Folic acid on Friday…… or whatever works for you.</a:t>
            </a:r>
          </a:p>
          <a:p>
            <a:pPr lvl="1"/>
            <a:endParaRPr lang="en-GB" dirty="0" smtClean="0"/>
          </a:p>
          <a:p>
            <a:r>
              <a:rPr lang="en-GB" sz="3400" dirty="0" smtClean="0"/>
              <a:t>Flu and pneumonia vaccinations recommended</a:t>
            </a:r>
          </a:p>
          <a:p>
            <a:endParaRPr lang="en-GB" dirty="0" smtClean="0"/>
          </a:p>
          <a:p>
            <a:r>
              <a:rPr lang="en-GB" sz="3400" dirty="0" smtClean="0"/>
              <a:t>If you need antibiotics, stop methotrexate whilst taking the course</a:t>
            </a:r>
          </a:p>
          <a:p>
            <a:endParaRPr lang="en-GB" dirty="0" smtClean="0"/>
          </a:p>
          <a:p>
            <a:r>
              <a:rPr lang="en-GB" sz="3400" dirty="0" smtClean="0"/>
              <a:t>Max 6U alcohol per week</a:t>
            </a:r>
          </a:p>
          <a:p>
            <a:endParaRPr lang="en-GB" dirty="0" smtClean="0"/>
          </a:p>
          <a:p>
            <a:r>
              <a:rPr lang="en-GB" sz="3400" dirty="0" smtClean="0"/>
              <a:t>Blood tests are essential </a:t>
            </a:r>
          </a:p>
          <a:p>
            <a:pPr lvl="1"/>
            <a:r>
              <a:rPr lang="en-GB" dirty="0" smtClean="0"/>
              <a:t>methotrexate may be stopped if these are not done.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56992"/>
            <a:ext cx="1589221" cy="1059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25144"/>
            <a:ext cx="1308252" cy="929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706222"/>
            <a:ext cx="1623340" cy="90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638" y="404664"/>
            <a:ext cx="239199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0367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Methotrexate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 very commonly used drug in rheumatology</a:t>
            </a:r>
          </a:p>
          <a:p>
            <a:endParaRPr lang="en-GB" sz="2800" dirty="0" smtClean="0"/>
          </a:p>
          <a:p>
            <a:r>
              <a:rPr lang="en-GB" sz="2800" dirty="0" smtClean="0"/>
              <a:t>In most people it works well and is well tolerated</a:t>
            </a:r>
          </a:p>
          <a:p>
            <a:endParaRPr lang="en-GB" sz="2800" dirty="0"/>
          </a:p>
          <a:p>
            <a:r>
              <a:rPr lang="en-GB" sz="2800" dirty="0"/>
              <a:t>Works by reducing overactive immune </a:t>
            </a:r>
            <a:r>
              <a:rPr lang="en-GB" sz="2800" dirty="0" smtClean="0"/>
              <a:t>cells</a:t>
            </a:r>
          </a:p>
          <a:p>
            <a:endParaRPr lang="en-GB" sz="2800" dirty="0" smtClean="0"/>
          </a:p>
          <a:p>
            <a:r>
              <a:rPr lang="en-GB" sz="2800" dirty="0"/>
              <a:t>Decreases pain, stiffness and inflammation as disease </a:t>
            </a:r>
            <a:r>
              <a:rPr lang="en-GB" sz="2800" dirty="0" smtClean="0"/>
              <a:t>comes under control – </a:t>
            </a:r>
            <a:r>
              <a:rPr lang="en-GB" sz="2800" dirty="0"/>
              <a:t>aims to reduce joint damage</a:t>
            </a:r>
          </a:p>
          <a:p>
            <a:endParaRPr lang="en-GB" sz="2800" dirty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965" y="188640"/>
            <a:ext cx="2314543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404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of methotrexate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Every drug we use to treat arthritis works better with methotrexate</a:t>
            </a:r>
          </a:p>
          <a:p>
            <a:endParaRPr lang="en-GB" sz="2800" dirty="0"/>
          </a:p>
          <a:p>
            <a:r>
              <a:rPr lang="en-GB" sz="2800" dirty="0" smtClean="0"/>
              <a:t>Brings overactive immune system back to normal and stops the attack on joint tissue</a:t>
            </a:r>
          </a:p>
          <a:p>
            <a:endParaRPr lang="en-GB" sz="2800" dirty="0"/>
          </a:p>
          <a:p>
            <a:r>
              <a:rPr lang="en-GB" sz="2800" dirty="0" smtClean="0"/>
              <a:t>Prevents damage to joints; benefits seen within 3 months of use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4247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I take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ONCE a week</a:t>
            </a:r>
          </a:p>
          <a:p>
            <a:endParaRPr lang="en-GB" sz="2800" dirty="0" smtClean="0"/>
          </a:p>
          <a:p>
            <a:r>
              <a:rPr lang="en-GB" sz="2800" dirty="0" smtClean="0"/>
              <a:t>start low and increase slowly and safely</a:t>
            </a:r>
          </a:p>
          <a:p>
            <a:endParaRPr lang="en-GB" sz="2800" dirty="0" smtClean="0"/>
          </a:p>
          <a:p>
            <a:r>
              <a:rPr lang="en-GB" sz="2800" dirty="0" smtClean="0"/>
              <a:t>To remember - “Methotrexate on Monday”</a:t>
            </a:r>
            <a:endParaRPr lang="en-GB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80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I take it (2)?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If tablets are prescribed:</a:t>
            </a:r>
          </a:p>
          <a:p>
            <a:pPr lvl="1"/>
            <a:r>
              <a:rPr lang="en-GB" sz="2400" dirty="0"/>
              <a:t>We prescribe as 2.5mg tablets – take all at once</a:t>
            </a:r>
            <a:r>
              <a:rPr lang="en-GB" dirty="0"/>
              <a:t> 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sz="2800" dirty="0" smtClean="0"/>
              <a:t>If injections are prescribed:</a:t>
            </a:r>
          </a:p>
          <a:p>
            <a:pPr lvl="1"/>
            <a:r>
              <a:rPr lang="en-GB" sz="2400" dirty="0" smtClean="0"/>
              <a:t>We will teach you how to do these safely</a:t>
            </a:r>
            <a:endParaRPr lang="en-GB" sz="2400" dirty="0"/>
          </a:p>
          <a:p>
            <a:pPr lvl="1"/>
            <a:endParaRPr lang="en-GB" dirty="0" smtClean="0"/>
          </a:p>
          <a:p>
            <a:r>
              <a:rPr lang="en-GB" sz="2800" dirty="0" smtClean="0"/>
              <a:t>The </a:t>
            </a:r>
            <a:r>
              <a:rPr lang="en-GB" sz="2800" dirty="0"/>
              <a:t>dose will be personalised to you</a:t>
            </a:r>
          </a:p>
          <a:p>
            <a:r>
              <a:rPr lang="en-GB" sz="2800" dirty="0"/>
              <a:t>We will work with you to find the right dose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949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60280"/>
            <a:ext cx="1495053" cy="149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Folic acid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5740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Methotrexate reduces the body’s store of folic acid – so we replace it</a:t>
            </a:r>
          </a:p>
          <a:p>
            <a:endParaRPr lang="en-GB" sz="2400" dirty="0" smtClean="0"/>
          </a:p>
          <a:p>
            <a:r>
              <a:rPr lang="en-GB" sz="2400" dirty="0" smtClean="0"/>
              <a:t>Also reduces unwanted effects – by up to 79%!</a:t>
            </a:r>
          </a:p>
          <a:p>
            <a:endParaRPr lang="en-GB" sz="2400" dirty="0"/>
          </a:p>
          <a:p>
            <a:r>
              <a:rPr lang="en-GB" sz="2400" dirty="0" smtClean="0"/>
              <a:t>Usually 5mg tablet once a week – on a different day to methotrexate or the methotrexate might not work so well</a:t>
            </a:r>
          </a:p>
          <a:p>
            <a:endParaRPr lang="en-GB" sz="2400" dirty="0"/>
          </a:p>
          <a:p>
            <a:r>
              <a:rPr lang="en-GB" sz="2400" dirty="0"/>
              <a:t>To </a:t>
            </a:r>
            <a:r>
              <a:rPr lang="en-GB" sz="2400" dirty="0" smtClean="0"/>
              <a:t>remember – </a:t>
            </a:r>
          </a:p>
          <a:p>
            <a:pPr lvl="1"/>
            <a:r>
              <a:rPr lang="en-GB" dirty="0" smtClean="0"/>
              <a:t>“</a:t>
            </a:r>
            <a:r>
              <a:rPr lang="en-GB" dirty="0"/>
              <a:t>Methotrexate on </a:t>
            </a:r>
            <a:r>
              <a:rPr lang="en-GB" dirty="0" smtClean="0"/>
              <a:t>Monday; Folic acid on a Friday”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770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if I miss a Dose?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400" dirty="0" smtClean="0"/>
              <a:t>If </a:t>
            </a:r>
            <a:r>
              <a:rPr lang="en-GB" sz="2400" dirty="0"/>
              <a:t>you forget to take a </a:t>
            </a:r>
            <a:r>
              <a:rPr lang="en-GB" sz="2400" dirty="0" smtClean="0"/>
              <a:t>dose:</a:t>
            </a:r>
          </a:p>
          <a:p>
            <a:pPr lvl="1"/>
            <a:r>
              <a:rPr lang="en-GB" sz="2000" dirty="0" smtClean="0"/>
              <a:t> </a:t>
            </a:r>
            <a:r>
              <a:rPr lang="en-GB" sz="2000" dirty="0"/>
              <a:t>take it as soon as you remember if it is within two days of when you should have taken it. </a:t>
            </a:r>
            <a:endParaRPr lang="en-GB" sz="2000" dirty="0" smtClean="0"/>
          </a:p>
          <a:p>
            <a:pPr marL="0" lvl="0" indent="0">
              <a:buNone/>
            </a:pPr>
            <a:endParaRPr lang="en-GB" sz="2400" dirty="0" smtClean="0"/>
          </a:p>
          <a:p>
            <a:pPr lvl="0"/>
            <a:r>
              <a:rPr lang="en-GB" sz="2400" dirty="0" smtClean="0"/>
              <a:t>If </a:t>
            </a:r>
            <a:r>
              <a:rPr lang="en-GB" sz="2400" dirty="0"/>
              <a:t>you have missed your dose by more than </a:t>
            </a:r>
            <a:r>
              <a:rPr lang="en-GB" sz="2400" dirty="0" smtClean="0"/>
              <a:t>48h:</a:t>
            </a:r>
          </a:p>
          <a:p>
            <a:pPr lvl="1"/>
            <a:r>
              <a:rPr lang="en-GB" sz="2000" dirty="0" smtClean="0"/>
              <a:t> </a:t>
            </a:r>
            <a:r>
              <a:rPr lang="en-GB" sz="2000" dirty="0"/>
              <a:t>wait until next week. </a:t>
            </a:r>
            <a:endParaRPr lang="en-GB" sz="2000" dirty="0" smtClean="0"/>
          </a:p>
          <a:p>
            <a:pPr lvl="1"/>
            <a:r>
              <a:rPr lang="en-GB" sz="2000" dirty="0" smtClean="0"/>
              <a:t>Continue </a:t>
            </a:r>
            <a:r>
              <a:rPr lang="en-GB" sz="2000" dirty="0"/>
              <a:t>next week as usual.</a:t>
            </a:r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793" y="4149080"/>
            <a:ext cx="3371843" cy="18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637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Unwanted effects of methotrexate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40560"/>
          </a:xfrm>
        </p:spPr>
        <p:txBody>
          <a:bodyPr>
            <a:normAutofit fontScale="62500" lnSpcReduction="20000"/>
          </a:bodyPr>
          <a:lstStyle/>
          <a:p>
            <a:r>
              <a:rPr lang="en-GB" sz="3400" b="1" dirty="0" smtClean="0"/>
              <a:t>Most people have none – the side effects are </a:t>
            </a:r>
            <a:r>
              <a:rPr lang="en-GB" sz="3400" b="1" i="1" dirty="0" smtClean="0"/>
              <a:t>possible</a:t>
            </a:r>
            <a:r>
              <a:rPr lang="en-GB" sz="3400" b="1" dirty="0" smtClean="0"/>
              <a:t> not </a:t>
            </a:r>
            <a:r>
              <a:rPr lang="en-GB" sz="3400" b="1" i="1" dirty="0" smtClean="0"/>
              <a:t>definite</a:t>
            </a:r>
            <a:r>
              <a:rPr lang="en-GB" sz="3400" b="1" dirty="0" smtClean="0"/>
              <a:t>!</a:t>
            </a:r>
          </a:p>
          <a:p>
            <a:endParaRPr lang="en-GB" sz="3400" dirty="0" smtClean="0"/>
          </a:p>
          <a:p>
            <a:r>
              <a:rPr lang="en-GB" sz="3400" dirty="0" smtClean="0"/>
              <a:t>Nausea, upset stomach, sore mouth/mouth ulcers</a:t>
            </a:r>
          </a:p>
          <a:p>
            <a:pPr lvl="1"/>
            <a:r>
              <a:rPr lang="en-GB" sz="3400" dirty="0" smtClean="0"/>
              <a:t>Usually settle if you can keep taking the methotrexate</a:t>
            </a:r>
          </a:p>
          <a:p>
            <a:endParaRPr lang="en-GB" sz="3400" dirty="0" smtClean="0"/>
          </a:p>
          <a:p>
            <a:r>
              <a:rPr lang="en-GB" sz="3400" dirty="0" smtClean="0"/>
              <a:t>Uncommon:</a:t>
            </a:r>
          </a:p>
          <a:p>
            <a:pPr lvl="1"/>
            <a:r>
              <a:rPr lang="en-GB" sz="3400" dirty="0" smtClean="0"/>
              <a:t>low blood counts (therefore we check your blood tests regularly), </a:t>
            </a:r>
          </a:p>
          <a:p>
            <a:pPr lvl="1"/>
            <a:r>
              <a:rPr lang="en-GB" sz="3400" dirty="0" smtClean="0"/>
              <a:t>May affect liver function (so important to limit alcohol intake)</a:t>
            </a:r>
          </a:p>
          <a:p>
            <a:pPr lvl="2"/>
            <a:r>
              <a:rPr lang="en-GB" sz="3000" dirty="0" smtClean="0"/>
              <a:t>Reversible but blood tests required to detect this</a:t>
            </a:r>
          </a:p>
          <a:p>
            <a:endParaRPr lang="en-GB" sz="3400" dirty="0"/>
          </a:p>
          <a:p>
            <a:r>
              <a:rPr lang="en-GB" sz="3400" dirty="0" smtClean="0"/>
              <a:t>Very rare:</a:t>
            </a:r>
          </a:p>
          <a:p>
            <a:pPr lvl="1"/>
            <a:r>
              <a:rPr lang="en-GB" sz="3400" dirty="0" smtClean="0"/>
              <a:t> inflammation of the lung (pneumonitis)</a:t>
            </a:r>
          </a:p>
          <a:p>
            <a:pPr lvl="1"/>
            <a:endParaRPr lang="en-GB" sz="3400" dirty="0"/>
          </a:p>
          <a:p>
            <a:r>
              <a:rPr lang="en-GB" sz="3400" dirty="0"/>
              <a:t>C</a:t>
            </a:r>
            <a:r>
              <a:rPr lang="en-GB" sz="3400" dirty="0" smtClean="0"/>
              <a:t>ontact us if any of the above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7851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1001</Words>
  <Application>Microsoft Office PowerPoint</Application>
  <PresentationFormat>On-screen Show (4:3)</PresentationFormat>
  <Paragraphs>184</Paragraphs>
  <Slides>23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How to take your methotrexate</vt:lpstr>
      <vt:lpstr>What is a DMARD?</vt:lpstr>
      <vt:lpstr>Methotrexate</vt:lpstr>
      <vt:lpstr>Benefits of methotrexate</vt:lpstr>
      <vt:lpstr>How do I take it?</vt:lpstr>
      <vt:lpstr>How do I take it (2)?</vt:lpstr>
      <vt:lpstr>Folic acid</vt:lpstr>
      <vt:lpstr>What if I miss a Dose?</vt:lpstr>
      <vt:lpstr>Unwanted effects of methotrexate</vt:lpstr>
      <vt:lpstr>Inflammation of the lung (pneumonitis)</vt:lpstr>
      <vt:lpstr>Starting methotrexate</vt:lpstr>
      <vt:lpstr>Blood monitoring</vt:lpstr>
      <vt:lpstr>After the first 3 months…</vt:lpstr>
      <vt:lpstr>What if I get an infection?</vt:lpstr>
      <vt:lpstr>….but</vt:lpstr>
      <vt:lpstr>Family planning</vt:lpstr>
      <vt:lpstr>Vaccines</vt:lpstr>
      <vt:lpstr>Alcohol and Methotrexate</vt:lpstr>
      <vt:lpstr>Units of alcohol</vt:lpstr>
      <vt:lpstr>Smoking</vt:lpstr>
      <vt:lpstr>Tips on remembering to take MTX</vt:lpstr>
      <vt:lpstr>Smartphone</vt:lpstr>
      <vt:lpstr>Main points</vt:lpstr>
    </vt:vector>
  </TitlesOfParts>
  <Company>Central Manchester University Hospitals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Reynolds John (RW3) CMFT Manchester</dc:creator>
  <cp:lastModifiedBy>AnneB</cp:lastModifiedBy>
  <cp:revision>63</cp:revision>
  <dcterms:created xsi:type="dcterms:W3CDTF">2015-12-09T12:08:01Z</dcterms:created>
  <dcterms:modified xsi:type="dcterms:W3CDTF">2019-05-07T12:38:26Z</dcterms:modified>
</cp:coreProperties>
</file>