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60" r:id="rId4"/>
    <p:sldId id="261" r:id="rId5"/>
    <p:sldId id="264" r:id="rId6"/>
    <p:sldId id="265" r:id="rId7"/>
    <p:sldId id="266" r:id="rId8"/>
    <p:sldId id="269" r:id="rId9"/>
    <p:sldId id="270" r:id="rId10"/>
    <p:sldId id="271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45E"/>
    <a:srgbClr val="BE8D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28874-EB49-44AF-80BD-5E843DEEED15}" type="datetimeFigureOut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4619F-21DE-4CE7-92EE-892592846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9027-48E8-4A93-9D14-74087C25ACCC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DC26-F3C5-40A7-8D73-2437FDAD7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FAF2-0261-4411-BDE5-3A9FA7672EA5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E1C8-4C43-4197-8654-901797BF4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4273-C444-43FF-886F-5A85C92B8E4F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0998-DD8E-4FBC-A08B-D9594C91C6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7BF2-2FC0-43FE-93AF-640BA0B87406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A855-AAD7-4E09-8D87-4B155B347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F0FF-BDF6-489E-B007-3C48E05176E2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663A-7ADA-4314-9E30-B970FEDA5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A6C3-FAE0-4B6F-8B16-6BF9380EAA45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F1BC-A9C9-4D05-9AB4-799732270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EC43-DFE9-41B6-919D-01D8775297F2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7D36-915F-4B06-A926-DF3BC44C4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9A7B-ECEE-474E-9348-2CC55FC94E57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1EA7-8212-45F4-AA39-504A185E2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1AC1-3746-4ECD-BFED-67A7DF605DDD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6651-16C2-483D-AFB4-8512338B35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A7C9-4393-4E4B-B8FA-CB378D15C4BA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2FE1-4790-41E5-8FD2-1BB3645BD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0495-435E-4A29-8FB1-978F3D4BFDD0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878F-6A86-4358-8B99-E5182A21E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A6ED8-2980-4F3A-A87A-56A831B8FB53}" type="datetime1">
              <a:rPr lang="en-GB"/>
              <a:pPr>
                <a:defRPr/>
              </a:pPr>
              <a:t>09/05/2013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B296FA-D239-41A3-9EAC-17CB826A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116013" y="4076700"/>
            <a:ext cx="7056437" cy="1368425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Part 4: The impact of the hospital environment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6013" y="1268413"/>
            <a:ext cx="7056437" cy="25923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rgbClr val="C9F45E"/>
                </a:solidFill>
              </a:rPr>
              <a:t>“Getting to Know Me”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/>
              <a:t>Supporting people with dementia in general hospitals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4.1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41" name="Picture 23" descr="GMHIEC logo jpe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13684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179388" y="6308725"/>
            <a:ext cx="6480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 smtClean="0">
                <a:latin typeface="Calibri" pitchFamily="34" charset="0"/>
              </a:rPr>
              <a:t>© University of Manchester/Greater Manchester West Mental Health NHS Foundation Trust/Royal Bolton Hospital NHS Foundation Trust</a:t>
            </a:r>
            <a:endParaRPr lang="en-GB" sz="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oor sur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164388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00113" y="5805488"/>
            <a:ext cx="504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The King’s Fund Enhancing the Healing Environment Photo Library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4.10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Book ta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717232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900113" y="5805488"/>
            <a:ext cx="504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The King’s Fund Enhancing the Healing Environment Photo Library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4.11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4.12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2275" y="1844675"/>
            <a:ext cx="5975350" cy="3024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31913" y="1268413"/>
            <a:ext cx="6624637" cy="42481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GB" sz="2400" dirty="0">
                <a:solidFill>
                  <a:srgbClr val="FFFFFF"/>
                </a:solidFill>
              </a:rPr>
              <a:t>Aims</a:t>
            </a:r>
          </a:p>
          <a:p>
            <a:pPr>
              <a:spcAft>
                <a:spcPts val="600"/>
              </a:spcAft>
              <a:defRPr/>
            </a:pPr>
            <a:r>
              <a:rPr lang="en-GB" sz="2400" dirty="0">
                <a:solidFill>
                  <a:srgbClr val="FFFFFF"/>
                </a:solidFill>
              </a:rPr>
              <a:t>To consider which aspects of the hospital environment can be challenging for people with dementia</a:t>
            </a:r>
          </a:p>
          <a:p>
            <a:pPr>
              <a:spcAft>
                <a:spcPts val="600"/>
              </a:spcAft>
              <a:defRPr/>
            </a:pPr>
            <a:endParaRPr lang="en-GB" sz="24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GB" sz="2400" dirty="0">
                <a:solidFill>
                  <a:srgbClr val="FFFFFF"/>
                </a:solidFill>
              </a:rPr>
              <a:t>To explore ideas on practical ways to improve the physical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CCU_Flooring_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997200"/>
            <a:ext cx="36718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84213" y="836613"/>
            <a:ext cx="7704137" cy="1223962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What features of the hospital environment may cause difficulties for people with dementia?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4.3</a:t>
            </a:r>
          </a:p>
        </p:txBody>
      </p:sp>
      <p:pic>
        <p:nvPicPr>
          <p:cNvPr id="16388" name="Picture 8" descr="DSC_0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420938"/>
            <a:ext cx="26273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0113" y="620713"/>
            <a:ext cx="7488237" cy="1295400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Creating an “accessible” hospital environment for people living with dementia 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64163" y="2997200"/>
            <a:ext cx="3024187" cy="2303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GB" sz="2000">
                <a:solidFill>
                  <a:srgbClr val="FFFFFF"/>
                </a:solidFill>
              </a:rPr>
              <a:t>Reduction in noise where possible, particularly at night</a:t>
            </a:r>
          </a:p>
          <a:p>
            <a:pPr>
              <a:spcBef>
                <a:spcPts val="1200"/>
              </a:spcBef>
              <a:defRPr/>
            </a:pPr>
            <a:r>
              <a:rPr lang="en-GB" sz="2000">
                <a:solidFill>
                  <a:srgbClr val="FFFFFF"/>
                </a:solidFill>
              </a:rPr>
              <a:t>Opportunity for patients to access quieter areas</a:t>
            </a:r>
          </a:p>
          <a:p>
            <a:pPr>
              <a:spcBef>
                <a:spcPts val="12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113" y="2852738"/>
            <a:ext cx="4248150" cy="3744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GB" sz="2000">
                <a:solidFill>
                  <a:srgbClr val="FFFFFF"/>
                </a:solidFill>
              </a:rPr>
              <a:t>Signage that is clear/at an appropriate level, and uses pictures as well as words</a:t>
            </a:r>
          </a:p>
          <a:p>
            <a:pPr>
              <a:spcAft>
                <a:spcPts val="1200"/>
              </a:spcAft>
              <a:defRPr/>
            </a:pPr>
            <a:r>
              <a:rPr lang="en-GB" sz="2000">
                <a:solidFill>
                  <a:srgbClr val="FFFFFF"/>
                </a:solidFill>
              </a:rPr>
              <a:t>Objects/pictures/themes on walls that distinguish and identify areas</a:t>
            </a:r>
          </a:p>
          <a:p>
            <a:pPr>
              <a:spcAft>
                <a:spcPts val="1200"/>
              </a:spcAft>
              <a:defRPr/>
            </a:pPr>
            <a:r>
              <a:rPr lang="en-GB" sz="2000">
                <a:solidFill>
                  <a:srgbClr val="FFFFFF"/>
                </a:solidFill>
              </a:rPr>
              <a:t>Handrails with strong colour contrast to walls</a:t>
            </a:r>
          </a:p>
          <a:p>
            <a:pPr>
              <a:spcAft>
                <a:spcPts val="1200"/>
              </a:spcAft>
              <a:defRPr/>
            </a:pPr>
            <a:r>
              <a:rPr lang="en-GB" sz="2000">
                <a:solidFill>
                  <a:srgbClr val="FFFFFF"/>
                </a:solidFill>
              </a:rPr>
              <a:t>Walls and floors clearly distinguished by colour contrast</a:t>
            </a:r>
          </a:p>
          <a:p>
            <a:pPr>
              <a:spcAft>
                <a:spcPts val="120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1550" y="2133600"/>
            <a:ext cx="4032250" cy="503238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Way-finding – what works?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4163" y="2133600"/>
            <a:ext cx="2952750" cy="503238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Noise – what works?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4.4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0113" y="620713"/>
            <a:ext cx="7488237" cy="1295400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Creating an “accessible” hospital environment for people living with dementia 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0113" y="3068638"/>
            <a:ext cx="3527425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en-GB" sz="2000">
                <a:solidFill>
                  <a:srgbClr val="FFFFFF"/>
                </a:solidFill>
              </a:rPr>
              <a:t>Bright but avoiding glare</a:t>
            </a:r>
          </a:p>
          <a:p>
            <a:pPr>
              <a:spcBef>
                <a:spcPts val="600"/>
              </a:spcBef>
              <a:defRPr/>
            </a:pPr>
            <a:r>
              <a:rPr lang="en-GB" sz="2000">
                <a:solidFill>
                  <a:srgbClr val="FFFFFF"/>
                </a:solidFill>
              </a:rPr>
              <a:t>Natural light where possible</a:t>
            </a:r>
          </a:p>
          <a:p>
            <a:pPr>
              <a:spcBef>
                <a:spcPts val="6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463" y="2924175"/>
            <a:ext cx="3671887" cy="3744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  <a:defRPr/>
            </a:pPr>
            <a:endParaRPr lang="en-GB" sz="2000" dirty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GB" sz="2000" dirty="0">
                <a:solidFill>
                  <a:srgbClr val="FFFFFF"/>
                </a:solidFill>
              </a:rPr>
              <a:t>Avoid unnecessary moves  within or between wards</a:t>
            </a:r>
          </a:p>
          <a:p>
            <a:pPr>
              <a:spcBef>
                <a:spcPts val="1200"/>
              </a:spcBef>
              <a:defRPr/>
            </a:pPr>
            <a:r>
              <a:rPr lang="en-GB" sz="2000" dirty="0">
                <a:solidFill>
                  <a:srgbClr val="FFFFFF"/>
                </a:solidFill>
              </a:rPr>
              <a:t>Familiar items from home for the bedside area</a:t>
            </a:r>
          </a:p>
          <a:p>
            <a:pPr>
              <a:spcBef>
                <a:spcPts val="1200"/>
              </a:spcBef>
              <a:defRPr/>
            </a:pPr>
            <a:r>
              <a:rPr lang="en-GB" sz="2000" dirty="0">
                <a:solidFill>
                  <a:srgbClr val="FFFFFF"/>
                </a:solidFill>
              </a:rPr>
              <a:t>Distinguishing features to help patients identify their own bed areas and bays </a:t>
            </a:r>
          </a:p>
          <a:p>
            <a:pPr>
              <a:spcBef>
                <a:spcPts val="1200"/>
              </a:spcBef>
              <a:defRPr/>
            </a:pPr>
            <a:r>
              <a:rPr lang="en-GB" sz="2000" dirty="0">
                <a:solidFill>
                  <a:srgbClr val="FFFFFF"/>
                </a:solidFill>
              </a:rPr>
              <a:t>Pictures of interest in communal areas</a:t>
            </a: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0113" y="2205038"/>
            <a:ext cx="3527425" cy="503237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6515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Lighting – what works?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87900" y="2205038"/>
            <a:ext cx="3455988" cy="503237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Familiarity –what works?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4.5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0113" y="620713"/>
            <a:ext cx="7488237" cy="1295400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/>
                </a:solidFill>
              </a:rPr>
              <a:t>Creating an “accessible” hospital environment for people living with dementia 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0113" y="2852738"/>
            <a:ext cx="2663825" cy="324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 smtClean="0">
                <a:solidFill>
                  <a:srgbClr val="FFFFFF"/>
                </a:solidFill>
              </a:rPr>
              <a:t>Flooring that does not reflect glare, and is of uniform colour e.g. avoiding patterns or abrupt changes in contrast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24300" y="2781300"/>
            <a:ext cx="4679950" cy="3311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FFFF"/>
                </a:solidFill>
              </a:rPr>
              <a:t>Social areas that are homely, restful, and interesting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FFFF"/>
                </a:solidFill>
              </a:rPr>
              <a:t>Access to outdoor spaces and other facilities in the hospital e.g. shops/cafes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FFFF"/>
                </a:solidFill>
              </a:rPr>
              <a:t>Things of interest to look at e.g. pictures/murals/views from windows 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FFFFFF"/>
                </a:solidFill>
              </a:rPr>
              <a:t>Books and interesting items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550" y="2133600"/>
            <a:ext cx="2592388" cy="503238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Flooring – what works?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67175" y="2133600"/>
            <a:ext cx="4249738" cy="503238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Occupation/relaxation – what works?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4.6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620713"/>
            <a:ext cx="7632700" cy="1295400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Creating an “accessible” hospital environment for people living with dementia  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2924175"/>
            <a:ext cx="3816350" cy="2881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A calm and quiet environment</a:t>
            </a: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The opportunity to eat with others if this is preferred (and possible)</a:t>
            </a: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Contrasting colours for plates and cups against  table surfaces</a:t>
            </a:r>
          </a:p>
          <a:p>
            <a:pPr>
              <a:spcBef>
                <a:spcPts val="1200"/>
              </a:spcBef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endParaRPr lang="en-GB" sz="2000">
              <a:solidFill>
                <a:srgbClr val="FFFFFF"/>
              </a:solidFill>
            </a:endParaRPr>
          </a:p>
          <a:p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9338" y="2924175"/>
            <a:ext cx="3529012" cy="2233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2000">
              <a:solidFill>
                <a:srgbClr val="FFFFFF"/>
              </a:solidFill>
            </a:endParaRPr>
          </a:p>
          <a:p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Warm, light and offering privacy</a:t>
            </a: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Clearly signed</a:t>
            </a: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As “non-clinical” as possible</a:t>
            </a:r>
          </a:p>
          <a:p>
            <a:pPr>
              <a:spcBef>
                <a:spcPts val="1200"/>
              </a:spcBef>
            </a:pPr>
            <a:r>
              <a:rPr lang="en-GB" sz="200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sz="200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971550" y="6021388"/>
            <a:ext cx="712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GB">
                <a:latin typeface="Calibri" pitchFamily="34" charset="0"/>
              </a:rPr>
              <a:t>Adapted from Dementia Service Development Centre (2009)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0" y="2205038"/>
            <a:ext cx="3744913" cy="503237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</a:rPr>
              <a:t>Mealtimes – what works?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59338" y="2205038"/>
            <a:ext cx="3529012" cy="503237"/>
          </a:xfrm>
          <a:prstGeom prst="roundRect">
            <a:avLst/>
          </a:prstGeom>
          <a:solidFill>
            <a:srgbClr val="C9F4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>
                <a:solidFill>
                  <a:schemeClr val="tx2"/>
                </a:solidFill>
              </a:rPr>
              <a:t>Toilets and bathrooms 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– what works?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4.7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Be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2358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900113" y="5805488"/>
            <a:ext cx="504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The King’s Fund Enhancing the Healing Environment Photo Library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4.8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orridor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2358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900113" y="5805488"/>
            <a:ext cx="504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The King’s Fund Enhancing the Healing Environment Photo Library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4.9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430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MHS IT Services</dc:creator>
  <cp:lastModifiedBy>MHS IT Services</cp:lastModifiedBy>
  <cp:revision>31</cp:revision>
  <dcterms:created xsi:type="dcterms:W3CDTF">2012-06-27T13:40:30Z</dcterms:created>
  <dcterms:modified xsi:type="dcterms:W3CDTF">2013-05-09T14:26:02Z</dcterms:modified>
</cp:coreProperties>
</file>