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4"/>
  </p:notesMasterIdLst>
  <p:sldIdLst>
    <p:sldId id="270" r:id="rId2"/>
    <p:sldId id="295" r:id="rId3"/>
    <p:sldId id="356" r:id="rId4"/>
    <p:sldId id="358" r:id="rId5"/>
    <p:sldId id="374" r:id="rId6"/>
    <p:sldId id="375" r:id="rId7"/>
    <p:sldId id="359" r:id="rId8"/>
    <p:sldId id="360" r:id="rId9"/>
    <p:sldId id="361" r:id="rId10"/>
    <p:sldId id="363" r:id="rId11"/>
    <p:sldId id="364" r:id="rId12"/>
    <p:sldId id="365" r:id="rId13"/>
    <p:sldId id="362" r:id="rId14"/>
    <p:sldId id="366" r:id="rId15"/>
    <p:sldId id="367" r:id="rId16"/>
    <p:sldId id="368" r:id="rId17"/>
    <p:sldId id="371" r:id="rId18"/>
    <p:sldId id="370" r:id="rId19"/>
    <p:sldId id="369" r:id="rId20"/>
    <p:sldId id="372" r:id="rId21"/>
    <p:sldId id="373" r:id="rId22"/>
    <p:sldId id="343" r:id="rId23"/>
  </p:sldIdLst>
  <p:sldSz cx="9144000" cy="6858000" type="screen4x3"/>
  <p:notesSz cx="6858000" cy="9144000"/>
  <p:defaultTextStyle>
    <a:defPPr>
      <a:defRPr lang="en-US"/>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66"/>
    <a:srgbClr val="339933"/>
    <a:srgbClr val="6D009D"/>
    <a:srgbClr val="34BE52"/>
    <a:srgbClr val="CC99FF"/>
    <a:srgbClr val="808080"/>
    <a:srgbClr val="959597"/>
    <a:srgbClr val="5368E0"/>
    <a:srgbClr val="D22332"/>
    <a:srgbClr val="00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90" autoAdjust="0"/>
    <p:restoredTop sz="75306" autoAdjust="0"/>
  </p:normalViewPr>
  <p:slideViewPr>
    <p:cSldViewPr>
      <p:cViewPr varScale="1">
        <p:scale>
          <a:sx n="82" d="100"/>
          <a:sy n="82" d="100"/>
        </p:scale>
        <p:origin x="-95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26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vl1pPr>
          </a:lstStyle>
          <a:p>
            <a:endParaRPr lang="en-US"/>
          </a:p>
        </p:txBody>
      </p:sp>
      <p:sp>
        <p:nvSpPr>
          <p:cNvPr id="2426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vl1pPr>
          </a:lstStyle>
          <a:p>
            <a:endParaRPr lang="en-US"/>
          </a:p>
        </p:txBody>
      </p:sp>
      <p:sp>
        <p:nvSpPr>
          <p:cNvPr id="2426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426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26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vl1pPr>
          </a:lstStyle>
          <a:p>
            <a:endParaRPr lang="en-US"/>
          </a:p>
        </p:txBody>
      </p:sp>
      <p:sp>
        <p:nvSpPr>
          <p:cNvPr id="2426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vl1pPr>
          </a:lstStyle>
          <a:p>
            <a:fld id="{DDAA11A7-B2F6-4C22-993F-D47CFCC232F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E2B321-D1C6-48A8-AED9-8CD607CF3102}" type="slidenum">
              <a:rPr lang="en-US"/>
              <a:pPr/>
              <a:t>1</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US" sz="18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DAA11A7-B2F6-4C22-993F-D47CFCC232FD}"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DAA11A7-B2F6-4C22-993F-D47CFCC232FD}"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DAA11A7-B2F6-4C22-993F-D47CFCC232FD}"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DAA11A7-B2F6-4C22-993F-D47CFCC232FD}"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dirty="0" smtClean="0"/>
              <a:t>We must report to UKBA if your attendance is poor, you withdraw from or interrupt your studies, if you finish your course early,  if you switch into another immigration category or if you are in breach of your immigration permission in any other way</a:t>
            </a:r>
          </a:p>
          <a:p>
            <a:endParaRPr lang="en-GB" dirty="0"/>
          </a:p>
        </p:txBody>
      </p:sp>
      <p:sp>
        <p:nvSpPr>
          <p:cNvPr id="4" name="Slide Number Placeholder 3"/>
          <p:cNvSpPr>
            <a:spLocks noGrp="1"/>
          </p:cNvSpPr>
          <p:nvPr>
            <p:ph type="sldNum" sz="quarter" idx="10"/>
          </p:nvPr>
        </p:nvSpPr>
        <p:spPr/>
        <p:txBody>
          <a:bodyPr/>
          <a:lstStyle/>
          <a:p>
            <a:fld id="{DDAA11A7-B2F6-4C22-993F-D47CFCC232FD}"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DAA11A7-B2F6-4C22-993F-D47CFCC232FD}"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DAA11A7-B2F6-4C22-993F-D47CFCC232FD}"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DAA11A7-B2F6-4C22-993F-D47CFCC232FD}"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DAA11A7-B2F6-4C22-993F-D47CFCC232FD}"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DAA11A7-B2F6-4C22-993F-D47CFCC232FD}"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DAA11A7-B2F6-4C22-993F-D47CFCC232FD}"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DAA11A7-B2F6-4C22-993F-D47CFCC232FD}"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DAA11A7-B2F6-4C22-993F-D47CFCC232FD}"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DAA11A7-B2F6-4C22-993F-D47CFCC232FD}"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You might move from your Orientation accommodation</a:t>
            </a:r>
            <a:r>
              <a:rPr lang="en-GB" baseline="0" dirty="0" smtClean="0"/>
              <a:t> into other accommodation so you’ll need to update your address.</a:t>
            </a:r>
            <a:endParaRPr lang="en-GB" dirty="0"/>
          </a:p>
        </p:txBody>
      </p:sp>
      <p:sp>
        <p:nvSpPr>
          <p:cNvPr id="4" name="Slide Number Placeholder 3"/>
          <p:cNvSpPr>
            <a:spLocks noGrp="1"/>
          </p:cNvSpPr>
          <p:nvPr>
            <p:ph type="sldNum" sz="quarter" idx="10"/>
          </p:nvPr>
        </p:nvSpPr>
        <p:spPr/>
        <p:txBody>
          <a:bodyPr/>
          <a:lstStyle/>
          <a:p>
            <a:fld id="{DDAA11A7-B2F6-4C22-993F-D47CFCC232FD}"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DAA11A7-B2F6-4C22-993F-D47CFCC232FD}"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DAA11A7-B2F6-4C22-993F-D47CFCC232FD}"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DAA11A7-B2F6-4C22-993F-D47CFCC232FD}"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DAA11A7-B2F6-4C22-993F-D47CFCC232FD}"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B5836E-5349-4C51-9AD6-343439265E8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314C9-4354-4DF5-8519-BC5AD94019A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DB6ED-0593-463B-B28B-33B3078332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CF015-D297-482C-AC75-AC2D1CC92FF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C0438-22F5-43E9-89EC-DD77819EDE8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F7F228-6CA3-4D74-96C6-F93C25A452F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98495B-0FB3-4EE4-8D24-DB336FAA860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B0E136-262E-4A0E-9FA1-63026A06846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D6A7F5-6417-4BD2-92E3-F8086BC0438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FF45A5-EA76-4708-8B93-FE5018DDCDD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4BE63C-A2BA-48A0-B48D-4BA076F3978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D009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6CF344-B641-4B6C-89CF-5409B602DAE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udentnet.manchester.ac.uk/crucial-guide/academic-life/immigration/applying-from-the-uk/"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www.studentnet.manchester.ac.uk/crucial-guide/academic-life/immigration/lost-passport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udentnet.manchester.ac.uk/crucial-guide/academic-life/immigration/dependant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iat@manchester.ac.uk"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www.studentnet.manchester.ac.uk/crucial-guide/"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udentnet.manchester.ac.uk/crucial-guide/academic-life/immigration/checkingifyouneedimmigrationpermissiontostudyattheuniversityofmancheste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udentnet.manchester.ac.uk/crucial-guide/academic-life/immigration/lost-passport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www.bia.homeoffice.gov.uk/workingintheuk/tier1/general/changeofcircumstanc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www.studentnet.manchester.ac.uk/crucial-guide/academic-life/immigration/policeregistratio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subTitle" idx="1"/>
          </p:nvPr>
        </p:nvSpPr>
        <p:spPr>
          <a:xfrm>
            <a:off x="611560" y="1988840"/>
            <a:ext cx="7992888" cy="2592288"/>
          </a:xfrm>
        </p:spPr>
        <p:txBody>
          <a:bodyPr>
            <a:noAutofit/>
          </a:bodyPr>
          <a:lstStyle/>
          <a:p>
            <a:pPr algn="l"/>
            <a:r>
              <a:rPr lang="en-GB" sz="5400" dirty="0" smtClean="0">
                <a:solidFill>
                  <a:schemeClr val="bg1"/>
                </a:solidFill>
                <a:latin typeface="Calibri" pitchFamily="34" charset="0"/>
              </a:rPr>
              <a:t>Immigration and Visas for Undergraduate Students</a:t>
            </a:r>
          </a:p>
        </p:txBody>
      </p:sp>
      <p:pic>
        <p:nvPicPr>
          <p:cNvPr id="25607" name="Picture 7" descr="TUOM_4COL_TY_NEG_cropped_300"/>
          <p:cNvPicPr>
            <a:picLocks noChangeAspect="1" noChangeArrowheads="1"/>
          </p:cNvPicPr>
          <p:nvPr/>
        </p:nvPicPr>
        <p:blipFill>
          <a:blip r:embed="rId3" cstate="print"/>
          <a:srcRect/>
          <a:stretch>
            <a:fillRect/>
          </a:stretch>
        </p:blipFill>
        <p:spPr bwMode="auto">
          <a:xfrm>
            <a:off x="0" y="0"/>
            <a:ext cx="2266950" cy="1947863"/>
          </a:xfrm>
          <a:prstGeom prst="rect">
            <a:avLst/>
          </a:prstGeom>
          <a:noFill/>
        </p:spPr>
      </p:pic>
      <p:sp>
        <p:nvSpPr>
          <p:cNvPr id="4" name="TextBox 3"/>
          <p:cNvSpPr txBox="1"/>
          <p:nvPr/>
        </p:nvSpPr>
        <p:spPr>
          <a:xfrm>
            <a:off x="0" y="5229200"/>
            <a:ext cx="9144000" cy="584775"/>
          </a:xfrm>
          <a:prstGeom prst="rect">
            <a:avLst/>
          </a:prstGeom>
          <a:solidFill>
            <a:srgbClr val="339933"/>
          </a:solidFill>
        </p:spPr>
        <p:txBody>
          <a:bodyPr wrap="square" rtlCol="0">
            <a:spAutoFit/>
          </a:bodyPr>
          <a:lstStyle/>
          <a:p>
            <a:r>
              <a:rPr lang="en-GB" sz="3200" dirty="0" smtClean="0">
                <a:solidFill>
                  <a:schemeClr val="bg1"/>
                </a:solidFill>
              </a:rPr>
              <a:t>An Orientation Programme Presentation</a:t>
            </a:r>
            <a:endParaRPr lang="en-GB" sz="32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755576" y="692696"/>
            <a:ext cx="6286500" cy="1080120"/>
          </a:xfrm>
        </p:spPr>
        <p:txBody>
          <a:bodyPr>
            <a:normAutofit/>
          </a:bodyPr>
          <a:lstStyle/>
          <a:p>
            <a:pPr algn="l"/>
            <a:r>
              <a:rPr lang="en-GB" sz="5400" dirty="0" smtClean="0">
                <a:solidFill>
                  <a:srgbClr val="339933"/>
                </a:solidFill>
              </a:rPr>
              <a:t>Public Funds</a:t>
            </a:r>
            <a:endParaRPr lang="en-US" sz="5400" dirty="0">
              <a:solidFill>
                <a:srgbClr val="339933"/>
              </a:solidFill>
            </a:endParaRPr>
          </a:p>
        </p:txBody>
      </p:sp>
      <p:sp>
        <p:nvSpPr>
          <p:cNvPr id="201731" name="Rectangle 3"/>
          <p:cNvSpPr>
            <a:spLocks noGrp="1" noChangeArrowheads="1"/>
          </p:cNvSpPr>
          <p:nvPr>
            <p:ph idx="1"/>
          </p:nvPr>
        </p:nvSpPr>
        <p:spPr>
          <a:xfrm>
            <a:off x="539552" y="2060848"/>
            <a:ext cx="8208912" cy="4392488"/>
          </a:xfrm>
        </p:spPr>
        <p:style>
          <a:lnRef idx="2">
            <a:schemeClr val="accent3"/>
          </a:lnRef>
          <a:fillRef idx="1">
            <a:schemeClr val="lt1"/>
          </a:fillRef>
          <a:effectRef idx="0">
            <a:schemeClr val="accent3"/>
          </a:effectRef>
          <a:fontRef idx="minor">
            <a:schemeClr val="dk1"/>
          </a:fontRef>
        </p:style>
        <p:txBody>
          <a:bodyPr>
            <a:normAutofit/>
          </a:bodyPr>
          <a:lstStyle/>
          <a:p>
            <a:endParaRPr lang="en-GB" sz="1800" dirty="0">
              <a:solidFill>
                <a:schemeClr val="bg1"/>
              </a:solidFill>
            </a:endParaRPr>
          </a:p>
          <a:p>
            <a:r>
              <a:rPr lang="en-GB" sz="1800" dirty="0" smtClean="0"/>
              <a:t>What does ‘no recourse to public funds’ mean?</a:t>
            </a:r>
          </a:p>
          <a:p>
            <a:endParaRPr lang="en-GB" sz="1800" dirty="0" smtClean="0"/>
          </a:p>
          <a:p>
            <a:r>
              <a:rPr lang="en-GB" sz="1800" dirty="0" smtClean="0"/>
              <a:t>As an international student you cannot claim public funds such as child benefit or local authority housing</a:t>
            </a:r>
          </a:p>
          <a:p>
            <a:pPr>
              <a:buNone/>
            </a:pPr>
            <a:endParaRPr lang="en-GB" sz="1800" dirty="0" smtClean="0"/>
          </a:p>
          <a:p>
            <a:r>
              <a:rPr lang="en-GB" sz="1800" dirty="0" smtClean="0"/>
              <a:t>If you claim public funds the UKBA can refuse your immigration application or remove you from the UK</a:t>
            </a:r>
          </a:p>
          <a:p>
            <a:pPr>
              <a:buNone/>
            </a:pPr>
            <a:endParaRPr lang="en-GB" sz="1800" dirty="0" smtClean="0"/>
          </a:p>
          <a:p>
            <a:r>
              <a:rPr lang="en-GB" sz="1800" dirty="0" smtClean="0"/>
              <a:t>Using the National Health Service, sending your child to a state school or being exempt from Council Tax, </a:t>
            </a:r>
            <a:r>
              <a:rPr lang="en-GB" sz="1800" b="1" dirty="0" smtClean="0"/>
              <a:t>do not count </a:t>
            </a:r>
            <a:r>
              <a:rPr lang="en-GB" sz="1800" dirty="0" smtClean="0"/>
              <a:t>as accessing public funds</a:t>
            </a:r>
          </a:p>
          <a:p>
            <a:endParaRPr lang="en-GB" sz="1800" dirty="0" smtClean="0"/>
          </a:p>
          <a:p>
            <a:endParaRPr lang="en-GB" sz="1800" dirty="0" smtClean="0"/>
          </a:p>
          <a:p>
            <a:pPr>
              <a:buNone/>
            </a:pPr>
            <a:endParaRPr lang="en-GB" sz="1900" dirty="0" smtClean="0"/>
          </a:p>
          <a:p>
            <a:endParaRPr lang="en-GB" sz="1900" dirty="0" smtClean="0"/>
          </a:p>
          <a:p>
            <a:pPr>
              <a:buNone/>
            </a:pPr>
            <a:endParaRPr lang="en-GB" sz="2400" dirty="0" smtClean="0"/>
          </a:p>
          <a:p>
            <a:pPr>
              <a:buNone/>
            </a:pPr>
            <a:endParaRPr lang="en-GB" sz="2400" dirty="0" smtClean="0"/>
          </a:p>
          <a:p>
            <a:endParaRPr lang="en-GB" sz="2400" dirty="0" smtClean="0"/>
          </a:p>
          <a:p>
            <a:endParaRPr lang="en-GB" sz="2400" dirty="0" smtClean="0"/>
          </a:p>
          <a:p>
            <a:endParaRPr lang="en-GB" sz="2400" dirty="0" smtClean="0"/>
          </a:p>
          <a:p>
            <a:endParaRPr lang="en-GB" sz="2400" dirty="0" smtClean="0"/>
          </a:p>
          <a:p>
            <a:pPr>
              <a:buNone/>
            </a:pPr>
            <a:endParaRPr lang="en-GB" sz="2400" dirty="0" smtClean="0"/>
          </a:p>
        </p:txBody>
      </p:sp>
      <p:pic>
        <p:nvPicPr>
          <p:cNvPr id="201732" name="Picture 4" descr="TUOM_4COL_TY_NEG_cropped_300"/>
          <p:cNvPicPr>
            <a:picLocks noChangeAspect="1" noChangeArrowheads="1"/>
          </p:cNvPicPr>
          <p:nvPr/>
        </p:nvPicPr>
        <p:blipFill>
          <a:blip r:embed="rId3" cstate="print"/>
          <a:srcRect/>
          <a:stretch>
            <a:fillRect/>
          </a:stretch>
        </p:blipFill>
        <p:spPr bwMode="auto">
          <a:xfrm>
            <a:off x="0" y="0"/>
            <a:ext cx="2266950" cy="194786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755576" y="692696"/>
            <a:ext cx="6286500" cy="1080120"/>
          </a:xfrm>
        </p:spPr>
        <p:txBody>
          <a:bodyPr>
            <a:normAutofit/>
          </a:bodyPr>
          <a:lstStyle/>
          <a:p>
            <a:pPr algn="l"/>
            <a:r>
              <a:rPr lang="en-GB" sz="5400" dirty="0" smtClean="0">
                <a:solidFill>
                  <a:srgbClr val="339933"/>
                </a:solidFill>
              </a:rPr>
              <a:t>Money</a:t>
            </a:r>
            <a:endParaRPr lang="en-US" sz="5400" dirty="0">
              <a:solidFill>
                <a:srgbClr val="339933"/>
              </a:solidFill>
            </a:endParaRPr>
          </a:p>
        </p:txBody>
      </p:sp>
      <p:sp>
        <p:nvSpPr>
          <p:cNvPr id="201731" name="Rectangle 3"/>
          <p:cNvSpPr>
            <a:spLocks noGrp="1" noChangeArrowheads="1"/>
          </p:cNvSpPr>
          <p:nvPr>
            <p:ph idx="1"/>
          </p:nvPr>
        </p:nvSpPr>
        <p:spPr>
          <a:xfrm>
            <a:off x="539552" y="2060848"/>
            <a:ext cx="8208912" cy="4392488"/>
          </a:xfrm>
        </p:spPr>
        <p:style>
          <a:lnRef idx="2">
            <a:schemeClr val="accent3"/>
          </a:lnRef>
          <a:fillRef idx="1">
            <a:schemeClr val="lt1"/>
          </a:fillRef>
          <a:effectRef idx="0">
            <a:schemeClr val="accent3"/>
          </a:effectRef>
          <a:fontRef idx="minor">
            <a:schemeClr val="dk1"/>
          </a:fontRef>
        </p:style>
        <p:txBody>
          <a:bodyPr>
            <a:normAutofit/>
          </a:bodyPr>
          <a:lstStyle/>
          <a:p>
            <a:endParaRPr lang="en-GB" sz="1800" dirty="0">
              <a:solidFill>
                <a:schemeClr val="bg1"/>
              </a:solidFill>
            </a:endParaRPr>
          </a:p>
          <a:p>
            <a:r>
              <a:rPr lang="en-GB" sz="1800" dirty="0" smtClean="0"/>
              <a:t>When you applied for Tier 4 immigration permission you signed a declaration to state that you have enough money to pay for your tuition fees and living costs  (£800 per month) while you are in the UK</a:t>
            </a:r>
          </a:p>
          <a:p>
            <a:pPr>
              <a:buNone/>
            </a:pPr>
            <a:endParaRPr lang="en-GB" sz="1800" dirty="0" smtClean="0"/>
          </a:p>
          <a:p>
            <a:r>
              <a:rPr lang="en-GB" sz="1800" dirty="0" smtClean="0"/>
              <a:t>You should not borrow the funds from someone in order to meet the maintenance requirements of an immigration application because the UKBA will view this as deception</a:t>
            </a:r>
          </a:p>
          <a:p>
            <a:endParaRPr lang="en-GB" sz="1800" dirty="0" smtClean="0"/>
          </a:p>
          <a:p>
            <a:r>
              <a:rPr lang="en-GB" sz="1800" dirty="0" smtClean="0"/>
              <a:t>The money must be genuinely available to you for the duration of your course</a:t>
            </a:r>
          </a:p>
          <a:p>
            <a:endParaRPr lang="en-GB" sz="1800" dirty="0" smtClean="0"/>
          </a:p>
          <a:p>
            <a:r>
              <a:rPr lang="en-GB" sz="1800" dirty="0" smtClean="0"/>
              <a:t>If you encounter financial difficulties during your studies contact staff at the Student Services Centre for advice</a:t>
            </a:r>
          </a:p>
          <a:p>
            <a:endParaRPr lang="en-GB" sz="1800" dirty="0" smtClean="0"/>
          </a:p>
          <a:p>
            <a:pPr>
              <a:buNone/>
            </a:pPr>
            <a:endParaRPr lang="en-GB" sz="1900" dirty="0" smtClean="0"/>
          </a:p>
          <a:p>
            <a:endParaRPr lang="en-GB" sz="1900" dirty="0" smtClean="0"/>
          </a:p>
          <a:p>
            <a:pPr>
              <a:buNone/>
            </a:pPr>
            <a:endParaRPr lang="en-GB" sz="2400" dirty="0" smtClean="0"/>
          </a:p>
          <a:p>
            <a:pPr>
              <a:buNone/>
            </a:pPr>
            <a:endParaRPr lang="en-GB" sz="2400" dirty="0" smtClean="0"/>
          </a:p>
          <a:p>
            <a:endParaRPr lang="en-GB" sz="2400" dirty="0" smtClean="0"/>
          </a:p>
          <a:p>
            <a:endParaRPr lang="en-GB" sz="2400" dirty="0" smtClean="0"/>
          </a:p>
          <a:p>
            <a:endParaRPr lang="en-GB" sz="2400" dirty="0" smtClean="0"/>
          </a:p>
          <a:p>
            <a:endParaRPr lang="en-GB" sz="2400" dirty="0" smtClean="0"/>
          </a:p>
          <a:p>
            <a:pPr>
              <a:buNone/>
            </a:pPr>
            <a:endParaRPr lang="en-GB" sz="2400" dirty="0" smtClean="0"/>
          </a:p>
        </p:txBody>
      </p:sp>
      <p:pic>
        <p:nvPicPr>
          <p:cNvPr id="201732" name="Picture 4" descr="TUOM_4COL_TY_NEG_cropped_300"/>
          <p:cNvPicPr>
            <a:picLocks noChangeAspect="1" noChangeArrowheads="1"/>
          </p:cNvPicPr>
          <p:nvPr/>
        </p:nvPicPr>
        <p:blipFill>
          <a:blip r:embed="rId3" cstate="print"/>
          <a:srcRect/>
          <a:stretch>
            <a:fillRect/>
          </a:stretch>
        </p:blipFill>
        <p:spPr bwMode="auto">
          <a:xfrm>
            <a:off x="0" y="0"/>
            <a:ext cx="2266950" cy="194786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755576" y="692696"/>
            <a:ext cx="6286500" cy="1080120"/>
          </a:xfrm>
        </p:spPr>
        <p:txBody>
          <a:bodyPr>
            <a:normAutofit/>
          </a:bodyPr>
          <a:lstStyle/>
          <a:p>
            <a:pPr algn="l"/>
            <a:r>
              <a:rPr lang="en-GB" sz="5400" dirty="0" smtClean="0">
                <a:solidFill>
                  <a:srgbClr val="339933"/>
                </a:solidFill>
              </a:rPr>
              <a:t>Bank statements</a:t>
            </a:r>
            <a:endParaRPr lang="en-US" sz="5400" dirty="0">
              <a:solidFill>
                <a:srgbClr val="339933"/>
              </a:solidFill>
            </a:endParaRPr>
          </a:p>
        </p:txBody>
      </p:sp>
      <p:sp>
        <p:nvSpPr>
          <p:cNvPr id="201731" name="Rectangle 3"/>
          <p:cNvSpPr>
            <a:spLocks noGrp="1" noChangeArrowheads="1"/>
          </p:cNvSpPr>
          <p:nvPr>
            <p:ph idx="1"/>
          </p:nvPr>
        </p:nvSpPr>
        <p:spPr>
          <a:xfrm>
            <a:off x="539552" y="2060848"/>
            <a:ext cx="8208912" cy="4392488"/>
          </a:xfrm>
        </p:spPr>
        <p:style>
          <a:lnRef idx="2">
            <a:schemeClr val="accent3"/>
          </a:lnRef>
          <a:fillRef idx="1">
            <a:schemeClr val="lt1"/>
          </a:fillRef>
          <a:effectRef idx="0">
            <a:schemeClr val="accent3"/>
          </a:effectRef>
          <a:fontRef idx="minor">
            <a:schemeClr val="dk1"/>
          </a:fontRef>
        </p:style>
        <p:txBody>
          <a:bodyPr>
            <a:normAutofit fontScale="92500" lnSpcReduction="20000"/>
          </a:bodyPr>
          <a:lstStyle/>
          <a:p>
            <a:endParaRPr lang="en-GB" sz="1800" dirty="0">
              <a:solidFill>
                <a:schemeClr val="bg1"/>
              </a:solidFill>
            </a:endParaRPr>
          </a:p>
          <a:p>
            <a:r>
              <a:rPr lang="en-GB" sz="1800" dirty="0" smtClean="0"/>
              <a:t>Open a UK bank account that sends paper statements by post and ensure your bank has your most up-to-date address</a:t>
            </a:r>
          </a:p>
          <a:p>
            <a:pPr>
              <a:buNone/>
            </a:pPr>
            <a:endParaRPr lang="en-GB" sz="1800" dirty="0" smtClean="0"/>
          </a:p>
          <a:p>
            <a:r>
              <a:rPr lang="en-GB" sz="1800" dirty="0" smtClean="0"/>
              <a:t>This is not an immigration requirement but it makes future immigration applications easier</a:t>
            </a:r>
          </a:p>
          <a:p>
            <a:endParaRPr lang="en-GB" sz="1800" dirty="0" smtClean="0"/>
          </a:p>
          <a:p>
            <a:r>
              <a:rPr lang="en-GB" sz="1800" dirty="0" smtClean="0"/>
              <a:t>If you extend your immigration permission in the UK you must provide financial documents as evidence that you have the funds to cover your tuition fees and living costs </a:t>
            </a:r>
          </a:p>
          <a:p>
            <a:endParaRPr lang="en-GB" sz="1800" dirty="0" smtClean="0"/>
          </a:p>
          <a:p>
            <a:r>
              <a:rPr lang="en-GB" sz="1800" dirty="0" smtClean="0"/>
              <a:t>The easiest way to meet the UKBA requirements is with postal paper bank statements from a UK account</a:t>
            </a:r>
          </a:p>
          <a:p>
            <a:endParaRPr lang="en-GB" sz="1800" dirty="0" smtClean="0"/>
          </a:p>
          <a:p>
            <a:r>
              <a:rPr lang="en-GB" sz="1800" dirty="0" smtClean="0"/>
              <a:t>Make sure your bank knows that you need paper statements</a:t>
            </a:r>
          </a:p>
          <a:p>
            <a:endParaRPr lang="en-GB" sz="1800" dirty="0" smtClean="0"/>
          </a:p>
          <a:p>
            <a:r>
              <a:rPr lang="en-GB" sz="1800" dirty="0" smtClean="0"/>
              <a:t>Keep all your bank statements; don’t throw them away</a:t>
            </a:r>
          </a:p>
          <a:p>
            <a:endParaRPr lang="en-GB" sz="1800" dirty="0" smtClean="0"/>
          </a:p>
          <a:p>
            <a:pPr>
              <a:buNone/>
            </a:pPr>
            <a:endParaRPr lang="en-GB" sz="1900" dirty="0" smtClean="0"/>
          </a:p>
          <a:p>
            <a:endParaRPr lang="en-GB" sz="1900" dirty="0" smtClean="0"/>
          </a:p>
          <a:p>
            <a:pPr>
              <a:buNone/>
            </a:pPr>
            <a:endParaRPr lang="en-GB" sz="2400" dirty="0" smtClean="0"/>
          </a:p>
          <a:p>
            <a:pPr>
              <a:buNone/>
            </a:pPr>
            <a:endParaRPr lang="en-GB" sz="2400" dirty="0" smtClean="0"/>
          </a:p>
          <a:p>
            <a:endParaRPr lang="en-GB" sz="2400" dirty="0" smtClean="0"/>
          </a:p>
          <a:p>
            <a:endParaRPr lang="en-GB" sz="2400" dirty="0" smtClean="0"/>
          </a:p>
          <a:p>
            <a:endParaRPr lang="en-GB" sz="2400" dirty="0" smtClean="0"/>
          </a:p>
          <a:p>
            <a:endParaRPr lang="en-GB" sz="2400" dirty="0" smtClean="0"/>
          </a:p>
          <a:p>
            <a:pPr>
              <a:buNone/>
            </a:pPr>
            <a:endParaRPr lang="en-GB" sz="2400" dirty="0" smtClean="0"/>
          </a:p>
        </p:txBody>
      </p:sp>
      <p:pic>
        <p:nvPicPr>
          <p:cNvPr id="201732" name="Picture 4" descr="TUOM_4COL_TY_NEG_cropped_300"/>
          <p:cNvPicPr>
            <a:picLocks noChangeAspect="1" noChangeArrowheads="1"/>
          </p:cNvPicPr>
          <p:nvPr/>
        </p:nvPicPr>
        <p:blipFill>
          <a:blip r:embed="rId3" cstate="print"/>
          <a:srcRect/>
          <a:stretch>
            <a:fillRect/>
          </a:stretch>
        </p:blipFill>
        <p:spPr bwMode="auto">
          <a:xfrm>
            <a:off x="0" y="0"/>
            <a:ext cx="2266950" cy="194786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755576" y="692696"/>
            <a:ext cx="6286500" cy="1080120"/>
          </a:xfrm>
        </p:spPr>
        <p:txBody>
          <a:bodyPr>
            <a:normAutofit fontScale="90000"/>
          </a:bodyPr>
          <a:lstStyle/>
          <a:p>
            <a:pPr algn="l"/>
            <a:r>
              <a:rPr lang="en-GB" sz="5400" dirty="0" smtClean="0">
                <a:solidFill>
                  <a:srgbClr val="339933"/>
                </a:solidFill>
              </a:rPr>
              <a:t>Extending your immigration permission</a:t>
            </a:r>
            <a:endParaRPr lang="en-US" sz="5400" dirty="0">
              <a:solidFill>
                <a:srgbClr val="339933"/>
              </a:solidFill>
            </a:endParaRPr>
          </a:p>
        </p:txBody>
      </p:sp>
      <p:sp>
        <p:nvSpPr>
          <p:cNvPr id="201731" name="Rectangle 3"/>
          <p:cNvSpPr>
            <a:spLocks noGrp="1" noChangeArrowheads="1"/>
          </p:cNvSpPr>
          <p:nvPr>
            <p:ph idx="1"/>
          </p:nvPr>
        </p:nvSpPr>
        <p:spPr>
          <a:xfrm>
            <a:off x="539552" y="2060848"/>
            <a:ext cx="8208912" cy="4536504"/>
          </a:xfrm>
        </p:spPr>
        <p:style>
          <a:lnRef idx="2">
            <a:schemeClr val="accent3"/>
          </a:lnRef>
          <a:fillRef idx="1">
            <a:schemeClr val="lt1"/>
          </a:fillRef>
          <a:effectRef idx="0">
            <a:schemeClr val="accent3"/>
          </a:effectRef>
          <a:fontRef idx="minor">
            <a:schemeClr val="dk1"/>
          </a:fontRef>
        </p:style>
        <p:txBody>
          <a:bodyPr>
            <a:normAutofit fontScale="92500" lnSpcReduction="20000"/>
          </a:bodyPr>
          <a:lstStyle/>
          <a:p>
            <a:endParaRPr lang="en-GB" sz="1300" dirty="0">
              <a:solidFill>
                <a:schemeClr val="bg1"/>
              </a:solidFill>
            </a:endParaRPr>
          </a:p>
          <a:p>
            <a:r>
              <a:rPr lang="en-GB" sz="1900" dirty="0" smtClean="0"/>
              <a:t>Check when your immigration permission expires and make a note in your diary three months before that date as a reminder to yourself </a:t>
            </a:r>
          </a:p>
          <a:p>
            <a:pPr>
              <a:buNone/>
            </a:pPr>
            <a:endParaRPr lang="en-GB" sz="1900" dirty="0" smtClean="0"/>
          </a:p>
          <a:p>
            <a:r>
              <a:rPr lang="en-GB" sz="1900" dirty="0" smtClean="0"/>
              <a:t>It takes time to collect all the documents you need for an extension application and you need to have the funds in your bank account for 28 days - prepare your application early</a:t>
            </a:r>
          </a:p>
          <a:p>
            <a:endParaRPr lang="en-GB" sz="1900" dirty="0" smtClean="0"/>
          </a:p>
          <a:p>
            <a:r>
              <a:rPr lang="en-GB" sz="1900" dirty="0" smtClean="0"/>
              <a:t>If you want to apply for work immigration permission after you have finished your studies you will have to keep the funds in your account for 90 days so you  need a few months to prepare for that</a:t>
            </a:r>
          </a:p>
          <a:p>
            <a:endParaRPr lang="en-GB" sz="1900" dirty="0" smtClean="0"/>
          </a:p>
          <a:p>
            <a:r>
              <a:rPr lang="en-GB" sz="1900" dirty="0" smtClean="0"/>
              <a:t>For information about how to extend your immigration permission in the UK visit our website: </a:t>
            </a:r>
            <a:r>
              <a:rPr lang="en-GB" sz="1900" dirty="0" smtClean="0">
                <a:hlinkClick r:id="rId3"/>
              </a:rPr>
              <a:t>http://www.studentnet.manchester.ac.uk/crucial-guide/academic-life/immigration/applying-from-the-uk/</a:t>
            </a:r>
            <a:endParaRPr lang="en-GB" sz="1900" dirty="0" smtClean="0"/>
          </a:p>
          <a:p>
            <a:pPr>
              <a:buNone/>
            </a:pPr>
            <a:endParaRPr lang="en-GB" sz="1900" dirty="0" smtClean="0"/>
          </a:p>
          <a:p>
            <a:r>
              <a:rPr lang="en-GB" sz="1900" dirty="0" smtClean="0"/>
              <a:t>When you have your new immigration permission you must take it to the Student Services Centre so that we can scan it for our records</a:t>
            </a:r>
          </a:p>
          <a:p>
            <a:endParaRPr lang="en-GB" sz="1900" dirty="0" smtClean="0"/>
          </a:p>
          <a:p>
            <a:endParaRPr lang="en-GB" sz="1900" dirty="0" smtClean="0"/>
          </a:p>
          <a:p>
            <a:pPr>
              <a:buNone/>
            </a:pPr>
            <a:endParaRPr lang="en-GB" sz="2400" dirty="0" smtClean="0"/>
          </a:p>
          <a:p>
            <a:pPr>
              <a:buNone/>
            </a:pPr>
            <a:endParaRPr lang="en-GB" sz="2400" dirty="0" smtClean="0"/>
          </a:p>
          <a:p>
            <a:endParaRPr lang="en-GB" sz="2400" dirty="0" smtClean="0"/>
          </a:p>
          <a:p>
            <a:endParaRPr lang="en-GB" sz="2400" dirty="0" smtClean="0"/>
          </a:p>
          <a:p>
            <a:endParaRPr lang="en-GB" sz="2400" dirty="0" smtClean="0"/>
          </a:p>
          <a:p>
            <a:endParaRPr lang="en-GB" sz="2400" dirty="0" smtClean="0"/>
          </a:p>
          <a:p>
            <a:pPr>
              <a:buNone/>
            </a:pPr>
            <a:endParaRPr lang="en-GB" sz="2400" dirty="0" smtClean="0"/>
          </a:p>
        </p:txBody>
      </p:sp>
      <p:pic>
        <p:nvPicPr>
          <p:cNvPr id="201732" name="Picture 4" descr="TUOM_4COL_TY_NEG_cropped_300"/>
          <p:cNvPicPr>
            <a:picLocks noChangeAspect="1" noChangeArrowheads="1"/>
          </p:cNvPicPr>
          <p:nvPr/>
        </p:nvPicPr>
        <p:blipFill>
          <a:blip r:embed="rId4" cstate="print"/>
          <a:srcRect/>
          <a:stretch>
            <a:fillRect/>
          </a:stretch>
        </p:blipFill>
        <p:spPr bwMode="auto">
          <a:xfrm>
            <a:off x="0" y="0"/>
            <a:ext cx="2266950" cy="194786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755576" y="692696"/>
            <a:ext cx="6286500" cy="1080120"/>
          </a:xfrm>
        </p:spPr>
        <p:txBody>
          <a:bodyPr>
            <a:normAutofit/>
          </a:bodyPr>
          <a:lstStyle/>
          <a:p>
            <a:pPr algn="l"/>
            <a:r>
              <a:rPr lang="en-GB" sz="5400" dirty="0" smtClean="0">
                <a:solidFill>
                  <a:srgbClr val="339933"/>
                </a:solidFill>
              </a:rPr>
              <a:t>Keep records</a:t>
            </a:r>
            <a:endParaRPr lang="en-US" sz="5400" dirty="0">
              <a:solidFill>
                <a:srgbClr val="339933"/>
              </a:solidFill>
            </a:endParaRPr>
          </a:p>
        </p:txBody>
      </p:sp>
      <p:sp>
        <p:nvSpPr>
          <p:cNvPr id="201731" name="Rectangle 3"/>
          <p:cNvSpPr>
            <a:spLocks noGrp="1" noChangeArrowheads="1"/>
          </p:cNvSpPr>
          <p:nvPr>
            <p:ph idx="1"/>
          </p:nvPr>
        </p:nvSpPr>
        <p:spPr>
          <a:xfrm>
            <a:off x="539552" y="2060848"/>
            <a:ext cx="8280920" cy="4608512"/>
          </a:xfrm>
        </p:spPr>
        <p:style>
          <a:lnRef idx="2">
            <a:schemeClr val="accent3"/>
          </a:lnRef>
          <a:fillRef idx="1">
            <a:schemeClr val="lt1"/>
          </a:fillRef>
          <a:effectRef idx="0">
            <a:schemeClr val="accent3"/>
          </a:effectRef>
          <a:fontRef idx="minor">
            <a:schemeClr val="dk1"/>
          </a:fontRef>
        </p:style>
        <p:txBody>
          <a:bodyPr>
            <a:normAutofit fontScale="77500" lnSpcReduction="20000"/>
          </a:bodyPr>
          <a:lstStyle/>
          <a:p>
            <a:r>
              <a:rPr lang="en-GB" sz="2300" dirty="0" smtClean="0"/>
              <a:t>Make copies of your passport,  both sides of your BRP (if you have one) and your police registration certificate (if you have one)</a:t>
            </a:r>
          </a:p>
          <a:p>
            <a:endParaRPr lang="en-GB" sz="2300" dirty="0" smtClean="0"/>
          </a:p>
          <a:p>
            <a:r>
              <a:rPr lang="en-GB" sz="2300" dirty="0" smtClean="0"/>
              <a:t>If you ever lose these documents or they are stolen it will be very useful for you to have copies of them. If you lose your passport or BRP there is information on our website to help you: </a:t>
            </a:r>
            <a:r>
              <a:rPr lang="en-GB" sz="2300" dirty="0" smtClean="0">
                <a:hlinkClick r:id="rId3"/>
              </a:rPr>
              <a:t>http://www.studentnet.manchester.ac.uk/crucial-guide/academic-life/immigration/lost-passports/</a:t>
            </a:r>
            <a:endParaRPr lang="en-GB" sz="2300" dirty="0" smtClean="0"/>
          </a:p>
          <a:p>
            <a:endParaRPr lang="en-GB" sz="2300" dirty="0" smtClean="0"/>
          </a:p>
          <a:p>
            <a:r>
              <a:rPr lang="en-GB" sz="2300" dirty="0" smtClean="0"/>
              <a:t>Make copies of all the documents you send to the UKBA as part of any immigration application</a:t>
            </a:r>
          </a:p>
          <a:p>
            <a:endParaRPr lang="en-GB" sz="2300" dirty="0" smtClean="0"/>
          </a:p>
          <a:p>
            <a:r>
              <a:rPr lang="en-GB" sz="2300" dirty="0" smtClean="0"/>
              <a:t>Keep the receipts from Royal Mail showing the date you post anything to the UKBA (always use Special Delivery post)</a:t>
            </a:r>
          </a:p>
          <a:p>
            <a:endParaRPr lang="en-GB" sz="2300" dirty="0" smtClean="0"/>
          </a:p>
          <a:p>
            <a:r>
              <a:rPr lang="en-GB" sz="2300" dirty="0" smtClean="0"/>
              <a:t>Keep any letters you receive from the UKBA and the envelopes they sent them in (so you have proof of the date they sent them)</a:t>
            </a:r>
          </a:p>
          <a:p>
            <a:endParaRPr lang="en-GB" sz="2300" dirty="0" smtClean="0"/>
          </a:p>
          <a:p>
            <a:r>
              <a:rPr lang="en-GB" sz="2300" dirty="0" smtClean="0"/>
              <a:t>Keep any paperwork relating to any of your travel into and out of the UK</a:t>
            </a:r>
          </a:p>
          <a:p>
            <a:endParaRPr lang="en-GB" sz="2400" dirty="0" smtClean="0"/>
          </a:p>
          <a:p>
            <a:pPr>
              <a:buNone/>
            </a:pPr>
            <a:endParaRPr lang="en-GB" sz="2400" dirty="0" smtClean="0"/>
          </a:p>
          <a:p>
            <a:endParaRPr lang="en-GB" sz="2400" dirty="0" smtClean="0"/>
          </a:p>
          <a:p>
            <a:endParaRPr lang="en-GB" sz="2400" dirty="0" smtClean="0"/>
          </a:p>
          <a:p>
            <a:endParaRPr lang="en-GB" sz="2400" dirty="0" smtClean="0"/>
          </a:p>
          <a:p>
            <a:endParaRPr lang="en-GB" sz="2400" dirty="0" smtClean="0"/>
          </a:p>
          <a:p>
            <a:pPr>
              <a:buNone/>
            </a:pPr>
            <a:endParaRPr lang="en-GB" sz="2400" dirty="0" smtClean="0"/>
          </a:p>
        </p:txBody>
      </p:sp>
      <p:pic>
        <p:nvPicPr>
          <p:cNvPr id="201732" name="Picture 4" descr="TUOM_4COL_TY_NEG_cropped_300"/>
          <p:cNvPicPr>
            <a:picLocks noChangeAspect="1" noChangeArrowheads="1"/>
          </p:cNvPicPr>
          <p:nvPr/>
        </p:nvPicPr>
        <p:blipFill>
          <a:blip r:embed="rId4" cstate="print"/>
          <a:srcRect/>
          <a:stretch>
            <a:fillRect/>
          </a:stretch>
        </p:blipFill>
        <p:spPr bwMode="auto">
          <a:xfrm>
            <a:off x="0" y="0"/>
            <a:ext cx="2266950" cy="194786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755576" y="692696"/>
            <a:ext cx="6286500" cy="1080120"/>
          </a:xfrm>
        </p:spPr>
        <p:txBody>
          <a:bodyPr>
            <a:normAutofit/>
          </a:bodyPr>
          <a:lstStyle/>
          <a:p>
            <a:pPr algn="l"/>
            <a:r>
              <a:rPr lang="en-GB" sz="5400" dirty="0" smtClean="0">
                <a:solidFill>
                  <a:srgbClr val="339933"/>
                </a:solidFill>
              </a:rPr>
              <a:t>Attendance </a:t>
            </a:r>
            <a:endParaRPr lang="en-US" sz="5400" dirty="0">
              <a:solidFill>
                <a:srgbClr val="339933"/>
              </a:solidFill>
            </a:endParaRPr>
          </a:p>
        </p:txBody>
      </p:sp>
      <p:sp>
        <p:nvSpPr>
          <p:cNvPr id="201731" name="Rectangle 3"/>
          <p:cNvSpPr>
            <a:spLocks noGrp="1" noChangeArrowheads="1"/>
          </p:cNvSpPr>
          <p:nvPr>
            <p:ph idx="1"/>
          </p:nvPr>
        </p:nvSpPr>
        <p:spPr>
          <a:xfrm>
            <a:off x="539552" y="2060848"/>
            <a:ext cx="8280920" cy="4536504"/>
          </a:xfrm>
        </p:spPr>
        <p:style>
          <a:lnRef idx="2">
            <a:schemeClr val="accent3"/>
          </a:lnRef>
          <a:fillRef idx="1">
            <a:schemeClr val="lt1"/>
          </a:fillRef>
          <a:effectRef idx="0">
            <a:schemeClr val="accent3"/>
          </a:effectRef>
          <a:fontRef idx="minor">
            <a:schemeClr val="dk1"/>
          </a:fontRef>
        </p:style>
        <p:txBody>
          <a:bodyPr>
            <a:normAutofit lnSpcReduction="10000"/>
          </a:bodyPr>
          <a:lstStyle/>
          <a:p>
            <a:endParaRPr lang="en-GB" sz="1300" dirty="0">
              <a:solidFill>
                <a:schemeClr val="bg1"/>
              </a:solidFill>
            </a:endParaRPr>
          </a:p>
          <a:p>
            <a:r>
              <a:rPr lang="en-GB" sz="1900" dirty="0" smtClean="0"/>
              <a:t>You must attend all timetabled teaching periods and laboratory classes as well as any supervision sessions or meetings that have been arranged</a:t>
            </a:r>
          </a:p>
          <a:p>
            <a:pPr>
              <a:buNone/>
            </a:pPr>
            <a:endParaRPr lang="en-GB" sz="1900" dirty="0" smtClean="0"/>
          </a:p>
          <a:p>
            <a:r>
              <a:rPr lang="en-GB" sz="1900" dirty="0" smtClean="0"/>
              <a:t>You must explain any absences or unsatisfactory work to your academic adviser</a:t>
            </a:r>
          </a:p>
          <a:p>
            <a:pPr>
              <a:buNone/>
            </a:pPr>
            <a:endParaRPr lang="en-GB" sz="1900" dirty="0" smtClean="0"/>
          </a:p>
          <a:p>
            <a:r>
              <a:rPr lang="en-GB" sz="1900" dirty="0" smtClean="0"/>
              <a:t>When a University census takes place (three times per year) you must attend</a:t>
            </a:r>
          </a:p>
          <a:p>
            <a:endParaRPr lang="en-GB" sz="1900" dirty="0" smtClean="0"/>
          </a:p>
          <a:p>
            <a:r>
              <a:rPr lang="en-GB" sz="1900" dirty="0" smtClean="0"/>
              <a:t>If you do not attend your classes the University must report you to the UKBA so it is very important that you seek advice from your School as soon as possible if you become ill and cannot attend</a:t>
            </a:r>
          </a:p>
          <a:p>
            <a:pPr>
              <a:buNone/>
            </a:pPr>
            <a:endParaRPr lang="en-GB" sz="1900" dirty="0" smtClean="0"/>
          </a:p>
          <a:p>
            <a:r>
              <a:rPr lang="en-GB" sz="1900" dirty="0" smtClean="0"/>
              <a:t>If you need a break from your studies for maternity or illness you need to discuss your options with your School and IAT as soon as possible</a:t>
            </a:r>
          </a:p>
          <a:p>
            <a:pPr>
              <a:buNone/>
            </a:pPr>
            <a:endParaRPr lang="en-GB" sz="2400" dirty="0" smtClean="0"/>
          </a:p>
          <a:p>
            <a:endParaRPr lang="en-GB" sz="2400" dirty="0" smtClean="0"/>
          </a:p>
          <a:p>
            <a:endParaRPr lang="en-GB" sz="2400" dirty="0" smtClean="0"/>
          </a:p>
          <a:p>
            <a:endParaRPr lang="en-GB" sz="2400" dirty="0" smtClean="0"/>
          </a:p>
          <a:p>
            <a:endParaRPr lang="en-GB" sz="2400" dirty="0" smtClean="0"/>
          </a:p>
          <a:p>
            <a:pPr>
              <a:buNone/>
            </a:pPr>
            <a:endParaRPr lang="en-GB" sz="2400" dirty="0" smtClean="0"/>
          </a:p>
        </p:txBody>
      </p:sp>
      <p:pic>
        <p:nvPicPr>
          <p:cNvPr id="201732" name="Picture 4" descr="TUOM_4COL_TY_NEG_cropped_300"/>
          <p:cNvPicPr>
            <a:picLocks noChangeAspect="1" noChangeArrowheads="1"/>
          </p:cNvPicPr>
          <p:nvPr/>
        </p:nvPicPr>
        <p:blipFill>
          <a:blip r:embed="rId3" cstate="print"/>
          <a:srcRect/>
          <a:stretch>
            <a:fillRect/>
          </a:stretch>
        </p:blipFill>
        <p:spPr bwMode="auto">
          <a:xfrm>
            <a:off x="0" y="0"/>
            <a:ext cx="2266950" cy="194786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755576" y="692696"/>
            <a:ext cx="6286500" cy="1080120"/>
          </a:xfrm>
        </p:spPr>
        <p:txBody>
          <a:bodyPr>
            <a:normAutofit fontScale="90000"/>
          </a:bodyPr>
          <a:lstStyle/>
          <a:p>
            <a:pPr algn="l"/>
            <a:r>
              <a:rPr lang="en-GB" sz="5400" dirty="0" smtClean="0">
                <a:solidFill>
                  <a:srgbClr val="339933"/>
                </a:solidFill>
              </a:rPr>
              <a:t>University’s Tier 4 responsibilities </a:t>
            </a:r>
            <a:endParaRPr lang="en-US" sz="5400" dirty="0">
              <a:solidFill>
                <a:srgbClr val="339933"/>
              </a:solidFill>
            </a:endParaRPr>
          </a:p>
        </p:txBody>
      </p:sp>
      <p:sp>
        <p:nvSpPr>
          <p:cNvPr id="201731" name="Rectangle 3"/>
          <p:cNvSpPr>
            <a:spLocks noGrp="1" noChangeArrowheads="1"/>
          </p:cNvSpPr>
          <p:nvPr>
            <p:ph idx="1"/>
          </p:nvPr>
        </p:nvSpPr>
        <p:spPr>
          <a:xfrm>
            <a:off x="539552" y="2060848"/>
            <a:ext cx="8208912" cy="4392488"/>
          </a:xfrm>
        </p:spPr>
        <p:style>
          <a:lnRef idx="2">
            <a:schemeClr val="accent3"/>
          </a:lnRef>
          <a:fillRef idx="1">
            <a:schemeClr val="lt1"/>
          </a:fillRef>
          <a:effectRef idx="0">
            <a:schemeClr val="accent3"/>
          </a:effectRef>
          <a:fontRef idx="minor">
            <a:schemeClr val="dk1"/>
          </a:fontRef>
        </p:style>
        <p:txBody>
          <a:bodyPr>
            <a:normAutofit/>
          </a:bodyPr>
          <a:lstStyle/>
          <a:p>
            <a:endParaRPr lang="en-GB" sz="1300" dirty="0">
              <a:solidFill>
                <a:schemeClr val="bg1"/>
              </a:solidFill>
            </a:endParaRPr>
          </a:p>
          <a:p>
            <a:r>
              <a:rPr lang="en-GB" sz="1900" dirty="0" smtClean="0"/>
              <a:t>We must keep a record of your immigration permission, your passport, and your BRP (if you have one)</a:t>
            </a:r>
          </a:p>
          <a:p>
            <a:endParaRPr lang="en-GB" sz="1900" dirty="0" smtClean="0"/>
          </a:p>
          <a:p>
            <a:r>
              <a:rPr lang="en-GB" sz="1900" dirty="0" smtClean="0"/>
              <a:t>We must keep a record of your current address, telephone number and other contact details</a:t>
            </a:r>
          </a:p>
          <a:p>
            <a:endParaRPr lang="en-GB" sz="1900" dirty="0" smtClean="0"/>
          </a:p>
          <a:p>
            <a:r>
              <a:rPr lang="en-GB" sz="1900" dirty="0" smtClean="0"/>
              <a:t>We must monitor your attendance at supervision sessions, tutorials, laboratory classes</a:t>
            </a:r>
          </a:p>
          <a:p>
            <a:endParaRPr lang="en-GB" sz="1900" dirty="0" smtClean="0"/>
          </a:p>
          <a:p>
            <a:r>
              <a:rPr lang="en-GB" sz="1900" dirty="0" smtClean="0"/>
              <a:t>We must monitor your academic progress during your studies</a:t>
            </a:r>
          </a:p>
          <a:p>
            <a:endParaRPr lang="en-GB" sz="1900" dirty="0" smtClean="0"/>
          </a:p>
          <a:p>
            <a:pPr>
              <a:buNone/>
            </a:pPr>
            <a:endParaRPr lang="en-GB" sz="2400" dirty="0" smtClean="0"/>
          </a:p>
          <a:p>
            <a:endParaRPr lang="en-GB" sz="2400" dirty="0" smtClean="0"/>
          </a:p>
          <a:p>
            <a:endParaRPr lang="en-GB" sz="2400" dirty="0" smtClean="0"/>
          </a:p>
          <a:p>
            <a:endParaRPr lang="en-GB" sz="2400" dirty="0" smtClean="0"/>
          </a:p>
          <a:p>
            <a:endParaRPr lang="en-GB" sz="2400" dirty="0" smtClean="0"/>
          </a:p>
          <a:p>
            <a:pPr>
              <a:buNone/>
            </a:pPr>
            <a:endParaRPr lang="en-GB" sz="2400" dirty="0" smtClean="0"/>
          </a:p>
        </p:txBody>
      </p:sp>
      <p:pic>
        <p:nvPicPr>
          <p:cNvPr id="201732" name="Picture 4" descr="TUOM_4COL_TY_NEG_cropped_300"/>
          <p:cNvPicPr>
            <a:picLocks noChangeAspect="1" noChangeArrowheads="1"/>
          </p:cNvPicPr>
          <p:nvPr/>
        </p:nvPicPr>
        <p:blipFill>
          <a:blip r:embed="rId3" cstate="print"/>
          <a:srcRect/>
          <a:stretch>
            <a:fillRect/>
          </a:stretch>
        </p:blipFill>
        <p:spPr bwMode="auto">
          <a:xfrm>
            <a:off x="0" y="0"/>
            <a:ext cx="2266950" cy="194786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755576" y="692696"/>
            <a:ext cx="6286500" cy="1080120"/>
          </a:xfrm>
        </p:spPr>
        <p:txBody>
          <a:bodyPr>
            <a:normAutofit/>
          </a:bodyPr>
          <a:lstStyle/>
          <a:p>
            <a:pPr algn="l"/>
            <a:r>
              <a:rPr lang="en-GB" sz="5400" dirty="0" smtClean="0">
                <a:solidFill>
                  <a:srgbClr val="339933"/>
                </a:solidFill>
              </a:rPr>
              <a:t>Reporting </a:t>
            </a:r>
            <a:endParaRPr lang="en-US" sz="5400" dirty="0">
              <a:solidFill>
                <a:srgbClr val="339933"/>
              </a:solidFill>
            </a:endParaRPr>
          </a:p>
        </p:txBody>
      </p:sp>
      <p:sp>
        <p:nvSpPr>
          <p:cNvPr id="201731" name="Rectangle 3"/>
          <p:cNvSpPr>
            <a:spLocks noGrp="1" noChangeArrowheads="1"/>
          </p:cNvSpPr>
          <p:nvPr>
            <p:ph idx="1"/>
          </p:nvPr>
        </p:nvSpPr>
        <p:spPr>
          <a:xfrm>
            <a:off x="539552" y="1844824"/>
            <a:ext cx="8280920" cy="4752528"/>
          </a:xfrm>
        </p:spPr>
        <p:style>
          <a:lnRef idx="2">
            <a:schemeClr val="accent3"/>
          </a:lnRef>
          <a:fillRef idx="1">
            <a:schemeClr val="lt1"/>
          </a:fillRef>
          <a:effectRef idx="0">
            <a:schemeClr val="accent3"/>
          </a:effectRef>
          <a:fontRef idx="minor">
            <a:schemeClr val="dk1"/>
          </a:fontRef>
        </p:style>
        <p:txBody>
          <a:bodyPr>
            <a:normAutofit lnSpcReduction="10000"/>
          </a:bodyPr>
          <a:lstStyle/>
          <a:p>
            <a:pPr marL="0" indent="0" fontAlgn="base">
              <a:spcBef>
                <a:spcPct val="30000"/>
              </a:spcBef>
              <a:spcAft>
                <a:spcPct val="0"/>
              </a:spcAft>
              <a:defRPr/>
            </a:pPr>
            <a:r>
              <a:rPr lang="en-GB" sz="1900" dirty="0" smtClean="0"/>
              <a:t> We must report you to the UKBA if:</a:t>
            </a:r>
          </a:p>
          <a:p>
            <a:pPr marL="400050" lvl="1" indent="0" fontAlgn="base">
              <a:spcBef>
                <a:spcPct val="30000"/>
              </a:spcBef>
              <a:spcAft>
                <a:spcPct val="0"/>
              </a:spcAft>
              <a:buFontTx/>
              <a:buChar char="-"/>
              <a:defRPr/>
            </a:pPr>
            <a:r>
              <a:rPr lang="en-GB" sz="1600" dirty="0" smtClean="0"/>
              <a:t>Your academic progress or attendance is poor</a:t>
            </a:r>
          </a:p>
          <a:p>
            <a:pPr marL="400050" lvl="1" indent="0" fontAlgn="base">
              <a:spcBef>
                <a:spcPct val="30000"/>
              </a:spcBef>
              <a:spcAft>
                <a:spcPct val="0"/>
              </a:spcAft>
              <a:buFontTx/>
              <a:buChar char="-"/>
              <a:defRPr/>
            </a:pPr>
            <a:r>
              <a:rPr lang="en-GB" sz="1600" dirty="0" smtClean="0"/>
              <a:t>You withdraw from your course</a:t>
            </a:r>
          </a:p>
          <a:p>
            <a:pPr marL="400050" lvl="1" indent="0" fontAlgn="base">
              <a:spcBef>
                <a:spcPct val="30000"/>
              </a:spcBef>
              <a:spcAft>
                <a:spcPct val="0"/>
              </a:spcAft>
              <a:buFontTx/>
              <a:buChar char="-"/>
              <a:defRPr/>
            </a:pPr>
            <a:r>
              <a:rPr lang="en-GB" sz="1600" dirty="0" smtClean="0"/>
              <a:t>We exclude you from your course</a:t>
            </a:r>
          </a:p>
          <a:p>
            <a:pPr marL="400050" lvl="1" indent="0" fontAlgn="base">
              <a:spcBef>
                <a:spcPct val="30000"/>
              </a:spcBef>
              <a:spcAft>
                <a:spcPct val="0"/>
              </a:spcAft>
              <a:buFontTx/>
              <a:buChar char="-"/>
              <a:defRPr/>
            </a:pPr>
            <a:r>
              <a:rPr lang="en-GB" sz="1600" dirty="0" smtClean="0"/>
              <a:t>You interrupt your studies</a:t>
            </a:r>
          </a:p>
          <a:p>
            <a:pPr marL="400050" lvl="1" indent="0" fontAlgn="base">
              <a:spcBef>
                <a:spcPct val="30000"/>
              </a:spcBef>
              <a:spcAft>
                <a:spcPct val="0"/>
              </a:spcAft>
              <a:buFontTx/>
              <a:buChar char="-"/>
              <a:defRPr/>
            </a:pPr>
            <a:r>
              <a:rPr lang="en-GB" sz="1600" dirty="0" smtClean="0"/>
              <a:t>You complete your course earlier than expected</a:t>
            </a:r>
          </a:p>
          <a:p>
            <a:pPr marL="400050" lvl="1" indent="0" fontAlgn="base">
              <a:spcBef>
                <a:spcPct val="30000"/>
              </a:spcBef>
              <a:spcAft>
                <a:spcPct val="0"/>
              </a:spcAft>
              <a:buFontTx/>
              <a:buChar char="-"/>
              <a:defRPr/>
            </a:pPr>
            <a:r>
              <a:rPr lang="en-GB" sz="1600" dirty="0" smtClean="0"/>
              <a:t>You change course</a:t>
            </a:r>
          </a:p>
          <a:p>
            <a:pPr marL="400050" lvl="1" indent="0" fontAlgn="base">
              <a:spcBef>
                <a:spcPct val="30000"/>
              </a:spcBef>
              <a:spcAft>
                <a:spcPct val="0"/>
              </a:spcAft>
              <a:buFontTx/>
              <a:buChar char="-"/>
              <a:defRPr/>
            </a:pPr>
            <a:r>
              <a:rPr lang="en-GB" sz="1600" dirty="0" smtClean="0"/>
              <a:t>You switch into another immigration category but continue studying</a:t>
            </a:r>
          </a:p>
          <a:p>
            <a:pPr marL="400050" lvl="1" indent="0" fontAlgn="base">
              <a:spcBef>
                <a:spcPct val="30000"/>
              </a:spcBef>
              <a:spcAft>
                <a:spcPct val="0"/>
              </a:spcAft>
              <a:buFontTx/>
              <a:buChar char="-"/>
              <a:defRPr/>
            </a:pPr>
            <a:r>
              <a:rPr lang="en-GB" sz="1600" dirty="0" smtClean="0"/>
              <a:t>You are in breach of your immigration permission in some way</a:t>
            </a:r>
            <a:endParaRPr lang="en-GB" sz="1900" dirty="0" smtClean="0"/>
          </a:p>
          <a:p>
            <a:pPr marL="0" indent="0" fontAlgn="base">
              <a:spcBef>
                <a:spcPct val="30000"/>
              </a:spcBef>
              <a:spcAft>
                <a:spcPct val="0"/>
              </a:spcAft>
              <a:defRPr/>
            </a:pPr>
            <a:r>
              <a:rPr lang="en-GB" sz="1900" dirty="0" smtClean="0"/>
              <a:t>  If we report you to the UKBA you will receive an email from us to confirm this and to explain what you must do</a:t>
            </a:r>
          </a:p>
          <a:p>
            <a:pPr marL="0" indent="0" fontAlgn="base">
              <a:spcBef>
                <a:spcPct val="30000"/>
              </a:spcBef>
              <a:spcAft>
                <a:spcPct val="0"/>
              </a:spcAft>
              <a:defRPr/>
            </a:pPr>
            <a:r>
              <a:rPr lang="en-GB" sz="1900" dirty="0" smtClean="0"/>
              <a:t>  The UKBA will write to you to inform you that your immigration permission will be curtailed to expire in 60 days time</a:t>
            </a:r>
          </a:p>
          <a:p>
            <a:pPr marL="0" indent="0" fontAlgn="base">
              <a:spcBef>
                <a:spcPct val="30000"/>
              </a:spcBef>
              <a:spcAft>
                <a:spcPct val="0"/>
              </a:spcAft>
              <a:defRPr/>
            </a:pPr>
            <a:r>
              <a:rPr lang="en-GB" sz="1900" dirty="0" smtClean="0"/>
              <a:t>  You will have 60 days from the date you are reported to either leave the UK or get new immigration permission for another institution or in another category</a:t>
            </a:r>
          </a:p>
          <a:p>
            <a:pPr marL="400050" lvl="1" indent="0" fontAlgn="base">
              <a:spcBef>
                <a:spcPct val="30000"/>
              </a:spcBef>
              <a:spcAft>
                <a:spcPct val="0"/>
              </a:spcAft>
              <a:buNone/>
              <a:defRPr/>
            </a:pPr>
            <a:endParaRPr lang="en-GB" sz="1900" dirty="0" smtClean="0"/>
          </a:p>
        </p:txBody>
      </p:sp>
      <p:pic>
        <p:nvPicPr>
          <p:cNvPr id="201732" name="Picture 4" descr="TUOM_4COL_TY_NEG_cropped_300"/>
          <p:cNvPicPr>
            <a:picLocks noChangeAspect="1" noChangeArrowheads="1"/>
          </p:cNvPicPr>
          <p:nvPr/>
        </p:nvPicPr>
        <p:blipFill>
          <a:blip r:embed="rId3" cstate="print"/>
          <a:srcRect/>
          <a:stretch>
            <a:fillRect/>
          </a:stretch>
        </p:blipFill>
        <p:spPr bwMode="auto">
          <a:xfrm>
            <a:off x="0" y="0"/>
            <a:ext cx="2266950" cy="194786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755576" y="692696"/>
            <a:ext cx="6286500" cy="1080120"/>
          </a:xfrm>
        </p:spPr>
        <p:txBody>
          <a:bodyPr>
            <a:normAutofit fontScale="90000"/>
          </a:bodyPr>
          <a:lstStyle/>
          <a:p>
            <a:pPr algn="l"/>
            <a:r>
              <a:rPr lang="en-GB" sz="5400" dirty="0" smtClean="0">
                <a:solidFill>
                  <a:srgbClr val="339933"/>
                </a:solidFill>
              </a:rPr>
              <a:t>Your Tier 4 Responsibilities </a:t>
            </a:r>
            <a:endParaRPr lang="en-US" sz="5400" dirty="0">
              <a:solidFill>
                <a:srgbClr val="339933"/>
              </a:solidFill>
            </a:endParaRPr>
          </a:p>
        </p:txBody>
      </p:sp>
      <p:sp>
        <p:nvSpPr>
          <p:cNvPr id="201731" name="Rectangle 3"/>
          <p:cNvSpPr>
            <a:spLocks noGrp="1" noChangeArrowheads="1"/>
          </p:cNvSpPr>
          <p:nvPr>
            <p:ph idx="1"/>
          </p:nvPr>
        </p:nvSpPr>
        <p:spPr>
          <a:xfrm>
            <a:off x="539552" y="2060848"/>
            <a:ext cx="8208912" cy="4608512"/>
          </a:xfrm>
        </p:spPr>
        <p:style>
          <a:lnRef idx="2">
            <a:schemeClr val="accent3"/>
          </a:lnRef>
          <a:fillRef idx="1">
            <a:schemeClr val="lt1"/>
          </a:fillRef>
          <a:effectRef idx="0">
            <a:schemeClr val="accent3"/>
          </a:effectRef>
          <a:fontRef idx="minor">
            <a:schemeClr val="dk1"/>
          </a:fontRef>
        </p:style>
        <p:txBody>
          <a:bodyPr>
            <a:normAutofit fontScale="92500" lnSpcReduction="20000"/>
          </a:bodyPr>
          <a:lstStyle/>
          <a:p>
            <a:endParaRPr lang="en-GB" sz="1300" dirty="0">
              <a:solidFill>
                <a:schemeClr val="bg1"/>
              </a:solidFill>
            </a:endParaRPr>
          </a:p>
          <a:p>
            <a:r>
              <a:rPr lang="en-GB" sz="1900" dirty="0" smtClean="0"/>
              <a:t>You must comply with the conditions of your Tier 4 immigration permission </a:t>
            </a:r>
          </a:p>
          <a:p>
            <a:endParaRPr lang="en-GB" sz="1900" dirty="0" smtClean="0"/>
          </a:p>
          <a:p>
            <a:r>
              <a:rPr lang="en-GB" sz="1900" dirty="0" smtClean="0"/>
              <a:t>You must attend your timetabled teaching periods and laboratory classes as well as any supervision sessions  or meetings which have been arranged</a:t>
            </a:r>
          </a:p>
          <a:p>
            <a:endParaRPr lang="en-GB" sz="1900" dirty="0" smtClean="0"/>
          </a:p>
          <a:p>
            <a:r>
              <a:rPr lang="en-GB" sz="1900" dirty="0" smtClean="0"/>
              <a:t>You must explain any absences or unsatisfactory work to your designated Academic Adviser</a:t>
            </a:r>
          </a:p>
          <a:p>
            <a:endParaRPr lang="en-GB" sz="1900" dirty="0" smtClean="0"/>
          </a:p>
          <a:p>
            <a:r>
              <a:rPr lang="en-GB" sz="1900" dirty="0" smtClean="0"/>
              <a:t>You must inform the UKBA if you change your address by completing a ‘Change of Circumstances’ form (see previous slide ‘Registration’)</a:t>
            </a:r>
          </a:p>
          <a:p>
            <a:pPr>
              <a:buNone/>
            </a:pPr>
            <a:endParaRPr lang="en-GB" sz="1900" dirty="0" smtClean="0"/>
          </a:p>
          <a:p>
            <a:r>
              <a:rPr lang="en-GB" sz="1900" dirty="0" smtClean="0"/>
              <a:t>You must comply with any requests from UKBA e.g. meeting immigration officers when they are on an inspection visit to the University </a:t>
            </a:r>
          </a:p>
          <a:p>
            <a:pPr>
              <a:buNone/>
            </a:pPr>
            <a:endParaRPr lang="en-GB" sz="1900" dirty="0" smtClean="0"/>
          </a:p>
          <a:p>
            <a:r>
              <a:rPr lang="en-GB" sz="1900" dirty="0" smtClean="0"/>
              <a:t>You must tell us if you switch into another immigration category while still studying at the University and you must take it to the Student Services Centre to be scanned</a:t>
            </a:r>
          </a:p>
          <a:p>
            <a:endParaRPr lang="en-GB" sz="1900" dirty="0" smtClean="0"/>
          </a:p>
          <a:p>
            <a:endParaRPr lang="en-GB" sz="1900" dirty="0" smtClean="0"/>
          </a:p>
          <a:p>
            <a:pPr>
              <a:buNone/>
            </a:pPr>
            <a:endParaRPr lang="en-GB" sz="2400" dirty="0" smtClean="0"/>
          </a:p>
          <a:p>
            <a:endParaRPr lang="en-GB" sz="2400" dirty="0" smtClean="0"/>
          </a:p>
          <a:p>
            <a:endParaRPr lang="en-GB" sz="2400" dirty="0" smtClean="0"/>
          </a:p>
          <a:p>
            <a:endParaRPr lang="en-GB" sz="2400" dirty="0" smtClean="0"/>
          </a:p>
          <a:p>
            <a:endParaRPr lang="en-GB" sz="2400" dirty="0" smtClean="0"/>
          </a:p>
          <a:p>
            <a:pPr>
              <a:buNone/>
            </a:pPr>
            <a:endParaRPr lang="en-GB" sz="2400" dirty="0" smtClean="0"/>
          </a:p>
        </p:txBody>
      </p:sp>
      <p:pic>
        <p:nvPicPr>
          <p:cNvPr id="201732" name="Picture 4" descr="TUOM_4COL_TY_NEG_cropped_300"/>
          <p:cNvPicPr>
            <a:picLocks noChangeAspect="1" noChangeArrowheads="1"/>
          </p:cNvPicPr>
          <p:nvPr/>
        </p:nvPicPr>
        <p:blipFill>
          <a:blip r:embed="rId3" cstate="print"/>
          <a:srcRect/>
          <a:stretch>
            <a:fillRect/>
          </a:stretch>
        </p:blipFill>
        <p:spPr bwMode="auto">
          <a:xfrm>
            <a:off x="0" y="0"/>
            <a:ext cx="2266950" cy="194786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755576" y="692696"/>
            <a:ext cx="6286500" cy="1080120"/>
          </a:xfrm>
        </p:spPr>
        <p:txBody>
          <a:bodyPr>
            <a:normAutofit/>
          </a:bodyPr>
          <a:lstStyle/>
          <a:p>
            <a:pPr algn="l"/>
            <a:r>
              <a:rPr lang="en-GB" sz="5400" dirty="0" smtClean="0">
                <a:solidFill>
                  <a:srgbClr val="339933"/>
                </a:solidFill>
              </a:rPr>
              <a:t>Dependants </a:t>
            </a:r>
            <a:endParaRPr lang="en-US" sz="5400" dirty="0">
              <a:solidFill>
                <a:srgbClr val="339933"/>
              </a:solidFill>
            </a:endParaRPr>
          </a:p>
        </p:txBody>
      </p:sp>
      <p:sp>
        <p:nvSpPr>
          <p:cNvPr id="201731" name="Rectangle 3"/>
          <p:cNvSpPr>
            <a:spLocks noGrp="1" noChangeArrowheads="1"/>
          </p:cNvSpPr>
          <p:nvPr>
            <p:ph idx="1"/>
          </p:nvPr>
        </p:nvSpPr>
        <p:spPr>
          <a:xfrm>
            <a:off x="539552" y="2060848"/>
            <a:ext cx="8280920" cy="4536504"/>
          </a:xfrm>
        </p:spPr>
        <p:style>
          <a:lnRef idx="2">
            <a:schemeClr val="accent3"/>
          </a:lnRef>
          <a:fillRef idx="1">
            <a:schemeClr val="lt1"/>
          </a:fillRef>
          <a:effectRef idx="0">
            <a:schemeClr val="accent3"/>
          </a:effectRef>
          <a:fontRef idx="minor">
            <a:schemeClr val="dk1"/>
          </a:fontRef>
        </p:style>
        <p:txBody>
          <a:bodyPr>
            <a:normAutofit fontScale="92500" lnSpcReduction="10000"/>
          </a:bodyPr>
          <a:lstStyle/>
          <a:p>
            <a:endParaRPr lang="en-GB" sz="1900" dirty="0">
              <a:solidFill>
                <a:schemeClr val="bg1"/>
              </a:solidFill>
            </a:endParaRPr>
          </a:p>
          <a:p>
            <a:r>
              <a:rPr lang="en-GB" sz="1900" dirty="0" smtClean="0"/>
              <a:t>The UKBA changed the immigration rules for families on 4 July 2011</a:t>
            </a:r>
          </a:p>
          <a:p>
            <a:pPr>
              <a:buNone/>
            </a:pPr>
            <a:endParaRPr lang="en-GB" sz="1900" dirty="0" smtClean="0"/>
          </a:p>
          <a:p>
            <a:r>
              <a:rPr lang="en-GB" sz="1900" dirty="0" smtClean="0"/>
              <a:t>You can only bring family members to the UK if you are studying a postgraduate course that is longer than six months  or if you are sponsored by your government </a:t>
            </a:r>
          </a:p>
          <a:p>
            <a:endParaRPr lang="en-GB" sz="1900" dirty="0" smtClean="0"/>
          </a:p>
          <a:p>
            <a:r>
              <a:rPr lang="en-GB" sz="1900" dirty="0" smtClean="0"/>
              <a:t>If you are studying at undergraduate level and you are not sponsored by your government you cannot bring your family to the UK as your dependants</a:t>
            </a:r>
          </a:p>
          <a:p>
            <a:pPr>
              <a:buNone/>
            </a:pPr>
            <a:endParaRPr lang="en-GB" sz="1900" dirty="0" smtClean="0"/>
          </a:p>
          <a:p>
            <a:r>
              <a:rPr lang="en-GB" sz="1900" dirty="0" smtClean="0"/>
              <a:t>If you have been studying a course for more than six months and your dependants are already with you, you may be able to extend your immigration permission with your dependants but you need to contact us for advice</a:t>
            </a:r>
          </a:p>
          <a:p>
            <a:endParaRPr lang="en-GB" sz="1900" dirty="0" smtClean="0"/>
          </a:p>
          <a:p>
            <a:r>
              <a:rPr lang="en-GB" sz="1900" dirty="0" smtClean="0"/>
              <a:t>There is more information about dependants on our website: </a:t>
            </a:r>
            <a:r>
              <a:rPr lang="en-GB" sz="1900" dirty="0" smtClean="0">
                <a:hlinkClick r:id="rId3"/>
              </a:rPr>
              <a:t>http://www.studentnet.manchester.ac.uk/crucial-guide/academic-life/immigration/dependants/</a:t>
            </a:r>
            <a:endParaRPr lang="en-GB" sz="1900" dirty="0" smtClean="0"/>
          </a:p>
          <a:p>
            <a:pPr>
              <a:buNone/>
            </a:pPr>
            <a:endParaRPr lang="en-GB" sz="1600" dirty="0" smtClean="0"/>
          </a:p>
          <a:p>
            <a:endParaRPr lang="en-GB" sz="1800" dirty="0" smtClean="0"/>
          </a:p>
          <a:p>
            <a:endParaRPr lang="en-GB" sz="1800" dirty="0" smtClean="0"/>
          </a:p>
          <a:p>
            <a:endParaRPr lang="en-GB" sz="1900" dirty="0" smtClean="0"/>
          </a:p>
          <a:p>
            <a:endParaRPr lang="en-GB" sz="1900" dirty="0" smtClean="0"/>
          </a:p>
          <a:p>
            <a:endParaRPr lang="en-GB" sz="1900" dirty="0" smtClean="0"/>
          </a:p>
          <a:p>
            <a:endParaRPr lang="en-GB" sz="1900" dirty="0" smtClean="0"/>
          </a:p>
          <a:p>
            <a:pPr>
              <a:buNone/>
            </a:pPr>
            <a:endParaRPr lang="en-GB" sz="2400" dirty="0" smtClean="0"/>
          </a:p>
          <a:p>
            <a:endParaRPr lang="en-GB" sz="2400" dirty="0" smtClean="0"/>
          </a:p>
          <a:p>
            <a:endParaRPr lang="en-GB" sz="2400" dirty="0" smtClean="0"/>
          </a:p>
          <a:p>
            <a:endParaRPr lang="en-GB" sz="2400" dirty="0" smtClean="0"/>
          </a:p>
          <a:p>
            <a:endParaRPr lang="en-GB" sz="2400" dirty="0" smtClean="0"/>
          </a:p>
          <a:p>
            <a:pPr>
              <a:buNone/>
            </a:pPr>
            <a:endParaRPr lang="en-GB" sz="2400" dirty="0" smtClean="0"/>
          </a:p>
        </p:txBody>
      </p:sp>
      <p:pic>
        <p:nvPicPr>
          <p:cNvPr id="201732" name="Picture 4" descr="TUOM_4COL_TY_NEG_cropped_300"/>
          <p:cNvPicPr>
            <a:picLocks noChangeAspect="1" noChangeArrowheads="1"/>
          </p:cNvPicPr>
          <p:nvPr/>
        </p:nvPicPr>
        <p:blipFill>
          <a:blip r:embed="rId4" cstate="print"/>
          <a:srcRect/>
          <a:stretch>
            <a:fillRect/>
          </a:stretch>
        </p:blipFill>
        <p:spPr bwMode="auto">
          <a:xfrm>
            <a:off x="0" y="0"/>
            <a:ext cx="2266950" cy="194786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755576" y="692696"/>
            <a:ext cx="6286500" cy="1080120"/>
          </a:xfrm>
        </p:spPr>
        <p:txBody>
          <a:bodyPr>
            <a:normAutofit/>
          </a:bodyPr>
          <a:lstStyle/>
          <a:p>
            <a:pPr algn="l"/>
            <a:r>
              <a:rPr lang="en-GB" sz="5400" dirty="0">
                <a:solidFill>
                  <a:srgbClr val="339933"/>
                </a:solidFill>
              </a:rPr>
              <a:t>Key Points</a:t>
            </a:r>
            <a:endParaRPr lang="en-US" sz="5400" dirty="0">
              <a:solidFill>
                <a:srgbClr val="339933"/>
              </a:solidFill>
            </a:endParaRPr>
          </a:p>
        </p:txBody>
      </p:sp>
      <p:sp>
        <p:nvSpPr>
          <p:cNvPr id="201731" name="Rectangle 3"/>
          <p:cNvSpPr>
            <a:spLocks noGrp="1" noChangeArrowheads="1"/>
          </p:cNvSpPr>
          <p:nvPr>
            <p:ph idx="1"/>
          </p:nvPr>
        </p:nvSpPr>
        <p:spPr>
          <a:xfrm>
            <a:off x="539552" y="2060848"/>
            <a:ext cx="8208912" cy="4392488"/>
          </a:xfrm>
        </p:spPr>
        <p:style>
          <a:lnRef idx="2">
            <a:schemeClr val="accent3"/>
          </a:lnRef>
          <a:fillRef idx="1">
            <a:schemeClr val="lt1"/>
          </a:fillRef>
          <a:effectRef idx="0">
            <a:schemeClr val="accent3"/>
          </a:effectRef>
          <a:fontRef idx="minor">
            <a:schemeClr val="dk1"/>
          </a:fontRef>
        </p:style>
        <p:txBody>
          <a:bodyPr>
            <a:normAutofit lnSpcReduction="10000"/>
          </a:bodyPr>
          <a:lstStyle/>
          <a:p>
            <a:endParaRPr lang="en-GB" sz="1300" dirty="0">
              <a:solidFill>
                <a:schemeClr val="bg1"/>
              </a:solidFill>
            </a:endParaRPr>
          </a:p>
          <a:p>
            <a:r>
              <a:rPr lang="en-GB" sz="2400" dirty="0" smtClean="0"/>
              <a:t>How to protect your immigration permission (visa) and what could happen if you don’t</a:t>
            </a:r>
          </a:p>
          <a:p>
            <a:endParaRPr lang="en-GB" sz="2400" dirty="0" smtClean="0"/>
          </a:p>
          <a:p>
            <a:r>
              <a:rPr lang="en-GB" sz="2400" dirty="0" smtClean="0"/>
              <a:t>University’s responsibilities under Tier 4 </a:t>
            </a:r>
          </a:p>
          <a:p>
            <a:endParaRPr lang="en-GB" sz="2400" dirty="0" smtClean="0"/>
          </a:p>
          <a:p>
            <a:r>
              <a:rPr lang="en-GB" sz="2400" dirty="0" smtClean="0"/>
              <a:t>Your responsibilities under Tier 4 </a:t>
            </a:r>
          </a:p>
          <a:p>
            <a:pPr>
              <a:buNone/>
            </a:pPr>
            <a:endParaRPr lang="en-GB" sz="2400" dirty="0" smtClean="0"/>
          </a:p>
          <a:p>
            <a:r>
              <a:rPr lang="en-GB" sz="2400" dirty="0" smtClean="0"/>
              <a:t>Dependants</a:t>
            </a:r>
          </a:p>
          <a:p>
            <a:pPr>
              <a:buNone/>
            </a:pPr>
            <a:endParaRPr lang="en-GB" sz="2400" dirty="0" smtClean="0"/>
          </a:p>
          <a:p>
            <a:r>
              <a:rPr lang="en-GB" sz="2400" dirty="0" smtClean="0"/>
              <a:t>5 Year Rule</a:t>
            </a:r>
          </a:p>
        </p:txBody>
      </p:sp>
      <p:pic>
        <p:nvPicPr>
          <p:cNvPr id="201732" name="Picture 4" descr="TUOM_4COL_TY_NEG_cropped_300"/>
          <p:cNvPicPr>
            <a:picLocks noChangeAspect="1" noChangeArrowheads="1"/>
          </p:cNvPicPr>
          <p:nvPr/>
        </p:nvPicPr>
        <p:blipFill>
          <a:blip r:embed="rId2" cstate="print"/>
          <a:srcRect/>
          <a:stretch>
            <a:fillRect/>
          </a:stretch>
        </p:blipFill>
        <p:spPr bwMode="auto">
          <a:xfrm>
            <a:off x="0" y="0"/>
            <a:ext cx="2266950" cy="1947863"/>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755576" y="692696"/>
            <a:ext cx="6286500" cy="1080120"/>
          </a:xfrm>
        </p:spPr>
        <p:txBody>
          <a:bodyPr>
            <a:normAutofit/>
          </a:bodyPr>
          <a:lstStyle/>
          <a:p>
            <a:pPr algn="l"/>
            <a:r>
              <a:rPr lang="en-GB" sz="5400" dirty="0" smtClean="0">
                <a:solidFill>
                  <a:srgbClr val="339933"/>
                </a:solidFill>
              </a:rPr>
              <a:t>5 Year Rule</a:t>
            </a:r>
            <a:endParaRPr lang="en-US" sz="5400" dirty="0">
              <a:solidFill>
                <a:srgbClr val="339933"/>
              </a:solidFill>
            </a:endParaRPr>
          </a:p>
        </p:txBody>
      </p:sp>
      <p:sp>
        <p:nvSpPr>
          <p:cNvPr id="201731" name="Rectangle 3"/>
          <p:cNvSpPr>
            <a:spLocks noGrp="1" noChangeArrowheads="1"/>
          </p:cNvSpPr>
          <p:nvPr>
            <p:ph idx="1"/>
          </p:nvPr>
        </p:nvSpPr>
        <p:spPr>
          <a:xfrm>
            <a:off x="539552" y="2060848"/>
            <a:ext cx="8280920" cy="4536504"/>
          </a:xfrm>
        </p:spPr>
        <p:style>
          <a:lnRef idx="2">
            <a:schemeClr val="accent3"/>
          </a:lnRef>
          <a:fillRef idx="1">
            <a:schemeClr val="lt1"/>
          </a:fillRef>
          <a:effectRef idx="0">
            <a:schemeClr val="accent3"/>
          </a:effectRef>
          <a:fontRef idx="minor">
            <a:schemeClr val="dk1"/>
          </a:fontRef>
        </p:style>
        <p:txBody>
          <a:bodyPr>
            <a:normAutofit/>
          </a:bodyPr>
          <a:lstStyle/>
          <a:p>
            <a:endParaRPr lang="en-GB" sz="1900" dirty="0">
              <a:solidFill>
                <a:schemeClr val="bg1"/>
              </a:solidFill>
            </a:endParaRPr>
          </a:p>
          <a:p>
            <a:r>
              <a:rPr lang="en-GB" sz="2000" dirty="0" smtClean="0"/>
              <a:t>The UKBA has announced a limit to the amount of time students are allowed to spend studying in the UK</a:t>
            </a:r>
          </a:p>
          <a:p>
            <a:pPr>
              <a:buNone/>
            </a:pPr>
            <a:endParaRPr lang="en-GB" sz="2000" dirty="0" smtClean="0"/>
          </a:p>
          <a:p>
            <a:r>
              <a:rPr lang="en-GB" sz="2000" dirty="0" smtClean="0"/>
              <a:t>Students who have already spent 5 years studying on Undergraduate or Masters courses with student or tier 4 immigration may not further immigration permission under Tier 4, unless it is for a PhD</a:t>
            </a:r>
          </a:p>
          <a:p>
            <a:pPr>
              <a:buNone/>
            </a:pPr>
            <a:endParaRPr lang="en-GB" sz="2000" dirty="0" smtClean="0"/>
          </a:p>
          <a:p>
            <a:r>
              <a:rPr lang="en-GB" sz="2000" dirty="0" smtClean="0"/>
              <a:t>If you think that you will be affected by this new rule please contact us</a:t>
            </a:r>
          </a:p>
          <a:p>
            <a:pPr>
              <a:buNone/>
            </a:pPr>
            <a:endParaRPr lang="en-GB" sz="1600" dirty="0" smtClean="0"/>
          </a:p>
          <a:p>
            <a:endParaRPr lang="en-GB" sz="1800" dirty="0" smtClean="0"/>
          </a:p>
          <a:p>
            <a:endParaRPr lang="en-GB" sz="1800" dirty="0" smtClean="0"/>
          </a:p>
          <a:p>
            <a:endParaRPr lang="en-GB" sz="1900" dirty="0" smtClean="0"/>
          </a:p>
          <a:p>
            <a:endParaRPr lang="en-GB" sz="1900" dirty="0" smtClean="0"/>
          </a:p>
          <a:p>
            <a:endParaRPr lang="en-GB" sz="1900" dirty="0" smtClean="0"/>
          </a:p>
          <a:p>
            <a:endParaRPr lang="en-GB" sz="1900" dirty="0" smtClean="0"/>
          </a:p>
          <a:p>
            <a:pPr>
              <a:buNone/>
            </a:pPr>
            <a:endParaRPr lang="en-GB" sz="2400" dirty="0" smtClean="0"/>
          </a:p>
          <a:p>
            <a:endParaRPr lang="en-GB" sz="2400" dirty="0" smtClean="0"/>
          </a:p>
          <a:p>
            <a:endParaRPr lang="en-GB" sz="2400" dirty="0" smtClean="0"/>
          </a:p>
          <a:p>
            <a:endParaRPr lang="en-GB" sz="2400" dirty="0" smtClean="0"/>
          </a:p>
          <a:p>
            <a:endParaRPr lang="en-GB" sz="2400" dirty="0" smtClean="0"/>
          </a:p>
          <a:p>
            <a:pPr>
              <a:buNone/>
            </a:pPr>
            <a:endParaRPr lang="en-GB" sz="2400" dirty="0" smtClean="0"/>
          </a:p>
        </p:txBody>
      </p:sp>
      <p:pic>
        <p:nvPicPr>
          <p:cNvPr id="201732" name="Picture 4" descr="TUOM_4COL_TY_NEG_cropped_300"/>
          <p:cNvPicPr>
            <a:picLocks noChangeAspect="1" noChangeArrowheads="1"/>
          </p:cNvPicPr>
          <p:nvPr/>
        </p:nvPicPr>
        <p:blipFill>
          <a:blip r:embed="rId3" cstate="print"/>
          <a:srcRect/>
          <a:stretch>
            <a:fillRect/>
          </a:stretch>
        </p:blipFill>
        <p:spPr bwMode="auto">
          <a:xfrm>
            <a:off x="0" y="0"/>
            <a:ext cx="2266950" cy="194786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755576" y="692696"/>
            <a:ext cx="6286500" cy="1080120"/>
          </a:xfrm>
        </p:spPr>
        <p:txBody>
          <a:bodyPr>
            <a:normAutofit/>
          </a:bodyPr>
          <a:lstStyle/>
          <a:p>
            <a:pPr algn="l"/>
            <a:r>
              <a:rPr lang="en-GB" sz="5400" dirty="0" smtClean="0">
                <a:solidFill>
                  <a:srgbClr val="339933"/>
                </a:solidFill>
              </a:rPr>
              <a:t>Contact us</a:t>
            </a:r>
            <a:endParaRPr lang="en-US" sz="5400" dirty="0">
              <a:solidFill>
                <a:srgbClr val="339933"/>
              </a:solidFill>
            </a:endParaRPr>
          </a:p>
        </p:txBody>
      </p:sp>
      <p:sp>
        <p:nvSpPr>
          <p:cNvPr id="201731" name="Rectangle 3"/>
          <p:cNvSpPr>
            <a:spLocks noGrp="1" noChangeArrowheads="1"/>
          </p:cNvSpPr>
          <p:nvPr>
            <p:ph idx="1"/>
          </p:nvPr>
        </p:nvSpPr>
        <p:spPr>
          <a:xfrm>
            <a:off x="539552" y="2060848"/>
            <a:ext cx="8280920" cy="4536504"/>
          </a:xfrm>
        </p:spPr>
        <p:style>
          <a:lnRef idx="2">
            <a:schemeClr val="accent3"/>
          </a:lnRef>
          <a:fillRef idx="1">
            <a:schemeClr val="lt1"/>
          </a:fillRef>
          <a:effectRef idx="0">
            <a:schemeClr val="accent3"/>
          </a:effectRef>
          <a:fontRef idx="minor">
            <a:schemeClr val="dk1"/>
          </a:fontRef>
        </p:style>
        <p:txBody>
          <a:bodyPr>
            <a:normAutofit fontScale="85000" lnSpcReduction="20000"/>
          </a:bodyPr>
          <a:lstStyle/>
          <a:p>
            <a:endParaRPr lang="en-GB" sz="1900" dirty="0">
              <a:solidFill>
                <a:schemeClr val="bg1"/>
              </a:solidFill>
            </a:endParaRPr>
          </a:p>
          <a:p>
            <a:r>
              <a:rPr lang="en-GB" sz="2000" dirty="0" smtClean="0"/>
              <a:t>There are four International Student Advisers in the International Advice Team:</a:t>
            </a:r>
          </a:p>
          <a:p>
            <a:pPr lvl="1"/>
            <a:r>
              <a:rPr lang="en-GB" sz="1600" dirty="0" smtClean="0"/>
              <a:t>Gerry Bell</a:t>
            </a:r>
          </a:p>
          <a:p>
            <a:pPr lvl="1"/>
            <a:r>
              <a:rPr lang="en-GB" sz="1600" dirty="0" smtClean="0"/>
              <a:t>Laura Hardman</a:t>
            </a:r>
          </a:p>
          <a:p>
            <a:pPr lvl="1"/>
            <a:r>
              <a:rPr lang="en-GB" sz="1600" dirty="0" smtClean="0"/>
              <a:t>Ros Harrison</a:t>
            </a:r>
          </a:p>
          <a:p>
            <a:pPr lvl="1"/>
            <a:r>
              <a:rPr lang="en-GB" sz="1600" dirty="0" smtClean="0"/>
              <a:t>Erika Buzink</a:t>
            </a:r>
          </a:p>
          <a:p>
            <a:pPr lvl="1">
              <a:buNone/>
            </a:pPr>
            <a:endParaRPr lang="en-GB" sz="1600" dirty="0" smtClean="0"/>
          </a:p>
          <a:p>
            <a:r>
              <a:rPr lang="en-GB" sz="2000" dirty="0" smtClean="0"/>
              <a:t>We are based at the Student Services Centre on Burlington Street (near the University of Manchester Library)</a:t>
            </a:r>
          </a:p>
          <a:p>
            <a:pPr>
              <a:buNone/>
            </a:pPr>
            <a:endParaRPr lang="en-GB" sz="2000" dirty="0" smtClean="0"/>
          </a:p>
          <a:p>
            <a:r>
              <a:rPr lang="en-GB" sz="2000" dirty="0" smtClean="0"/>
              <a:t>The Student Services Centre is open Monday – Friday 9am to 4pm, except on Tuesdays when we open 10am to 4pm</a:t>
            </a:r>
          </a:p>
          <a:p>
            <a:pPr>
              <a:buNone/>
            </a:pPr>
            <a:endParaRPr lang="en-GB" sz="2000" dirty="0" smtClean="0"/>
          </a:p>
          <a:p>
            <a:r>
              <a:rPr lang="en-GB" sz="2000" dirty="0" smtClean="0"/>
              <a:t>You can contact us by phone or email:</a:t>
            </a:r>
          </a:p>
          <a:p>
            <a:pPr lvl="1"/>
            <a:r>
              <a:rPr lang="en-GB" sz="1600" dirty="0" smtClean="0"/>
              <a:t>0161 275 5000 (option 1)</a:t>
            </a:r>
          </a:p>
          <a:p>
            <a:pPr lvl="1"/>
            <a:r>
              <a:rPr lang="en-GB" sz="1600" dirty="0" smtClean="0">
                <a:hlinkClick r:id="rId3"/>
              </a:rPr>
              <a:t>iat@manchester.ac.uk</a:t>
            </a:r>
            <a:endParaRPr lang="en-GB" sz="1600" dirty="0" smtClean="0"/>
          </a:p>
          <a:p>
            <a:pPr>
              <a:buNone/>
            </a:pPr>
            <a:endParaRPr lang="en-GB" sz="2000" dirty="0" smtClean="0"/>
          </a:p>
          <a:p>
            <a:r>
              <a:rPr lang="en-GB" sz="2000" dirty="0" smtClean="0"/>
              <a:t>If you would like an appointment with an International Student Adviser you should contact us by phone or via the front counter staff</a:t>
            </a:r>
          </a:p>
          <a:p>
            <a:pPr>
              <a:buNone/>
            </a:pPr>
            <a:endParaRPr lang="en-GB" sz="1600" dirty="0" smtClean="0"/>
          </a:p>
          <a:p>
            <a:endParaRPr lang="en-GB" sz="1800" dirty="0" smtClean="0"/>
          </a:p>
          <a:p>
            <a:endParaRPr lang="en-GB" sz="1800" dirty="0" smtClean="0"/>
          </a:p>
          <a:p>
            <a:endParaRPr lang="en-GB" sz="1900" dirty="0" smtClean="0"/>
          </a:p>
          <a:p>
            <a:endParaRPr lang="en-GB" sz="1900" dirty="0" smtClean="0"/>
          </a:p>
          <a:p>
            <a:endParaRPr lang="en-GB" sz="1900" dirty="0" smtClean="0"/>
          </a:p>
          <a:p>
            <a:endParaRPr lang="en-GB" sz="1900" dirty="0" smtClean="0"/>
          </a:p>
          <a:p>
            <a:pPr>
              <a:buNone/>
            </a:pPr>
            <a:endParaRPr lang="en-GB" sz="2400" dirty="0" smtClean="0"/>
          </a:p>
          <a:p>
            <a:endParaRPr lang="en-GB" sz="2400" dirty="0" smtClean="0"/>
          </a:p>
          <a:p>
            <a:endParaRPr lang="en-GB" sz="2400" dirty="0" smtClean="0"/>
          </a:p>
          <a:p>
            <a:endParaRPr lang="en-GB" sz="2400" dirty="0" smtClean="0"/>
          </a:p>
          <a:p>
            <a:endParaRPr lang="en-GB" sz="2400" dirty="0" smtClean="0"/>
          </a:p>
          <a:p>
            <a:pPr>
              <a:buNone/>
            </a:pPr>
            <a:endParaRPr lang="en-GB" sz="2400" dirty="0" smtClean="0"/>
          </a:p>
        </p:txBody>
      </p:sp>
      <p:pic>
        <p:nvPicPr>
          <p:cNvPr id="201732" name="Picture 4" descr="TUOM_4COL_TY_NEG_cropped_300"/>
          <p:cNvPicPr>
            <a:picLocks noChangeAspect="1" noChangeArrowheads="1"/>
          </p:cNvPicPr>
          <p:nvPr/>
        </p:nvPicPr>
        <p:blipFill>
          <a:blip r:embed="rId4" cstate="print"/>
          <a:srcRect/>
          <a:stretch>
            <a:fillRect/>
          </a:stretch>
        </p:blipFill>
        <p:spPr bwMode="auto">
          <a:xfrm>
            <a:off x="0" y="0"/>
            <a:ext cx="2266950" cy="194786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_D0V8380.JPG"/>
          <p:cNvPicPr>
            <a:picLocks noChangeAspect="1"/>
          </p:cNvPicPr>
          <p:nvPr/>
        </p:nvPicPr>
        <p:blipFill>
          <a:blip r:embed="rId3" cstate="print"/>
          <a:stretch>
            <a:fillRect/>
          </a:stretch>
        </p:blipFill>
        <p:spPr>
          <a:xfrm>
            <a:off x="0" y="0"/>
            <a:ext cx="9144000" cy="6858000"/>
          </a:xfrm>
          <a:prstGeom prst="rect">
            <a:avLst/>
          </a:prstGeom>
        </p:spPr>
      </p:pic>
      <p:pic>
        <p:nvPicPr>
          <p:cNvPr id="4" name="Picture 3" descr="TUOM_4COL_TY_NEG_cropped_300"/>
          <p:cNvPicPr>
            <a:picLocks noChangeAspect="1" noChangeArrowheads="1"/>
          </p:cNvPicPr>
          <p:nvPr/>
        </p:nvPicPr>
        <p:blipFill>
          <a:blip r:embed="rId4" cstate="print"/>
          <a:srcRect/>
          <a:stretch>
            <a:fillRect/>
          </a:stretch>
        </p:blipFill>
        <p:spPr bwMode="auto">
          <a:xfrm>
            <a:off x="0" y="0"/>
            <a:ext cx="2266950" cy="1947863"/>
          </a:xfrm>
          <a:prstGeom prst="rect">
            <a:avLst/>
          </a:prstGeom>
          <a:noFill/>
        </p:spPr>
      </p:pic>
      <p:sp>
        <p:nvSpPr>
          <p:cNvPr id="7" name="TextBox 6"/>
          <p:cNvSpPr txBox="1"/>
          <p:nvPr/>
        </p:nvSpPr>
        <p:spPr>
          <a:xfrm>
            <a:off x="0" y="5103674"/>
            <a:ext cx="9144000" cy="1569660"/>
          </a:xfrm>
          <a:prstGeom prst="rect">
            <a:avLst/>
          </a:prstGeom>
          <a:solidFill>
            <a:srgbClr val="339933"/>
          </a:solidFill>
        </p:spPr>
        <p:txBody>
          <a:bodyPr wrap="square" rtlCol="0">
            <a:spAutoFit/>
          </a:bodyPr>
          <a:lstStyle/>
          <a:p>
            <a:r>
              <a:rPr lang="en-GB" sz="3200" dirty="0" smtClean="0">
                <a:solidFill>
                  <a:schemeClr val="bg1"/>
                </a:solidFill>
              </a:rPr>
              <a:t>So enjoy your time in Manchester and for more information on a range of subjects, check out the </a:t>
            </a:r>
            <a:r>
              <a:rPr lang="en-GB" sz="3200" dirty="0" smtClean="0">
                <a:solidFill>
                  <a:schemeClr val="bg1"/>
                </a:solidFill>
                <a:hlinkClick r:id="rId5"/>
              </a:rPr>
              <a:t>Crucial Guide</a:t>
            </a:r>
            <a:endParaRPr lang="en-GB" sz="32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755576" y="692696"/>
            <a:ext cx="6286500" cy="1080120"/>
          </a:xfrm>
        </p:spPr>
        <p:txBody>
          <a:bodyPr>
            <a:normAutofit/>
          </a:bodyPr>
          <a:lstStyle/>
          <a:p>
            <a:pPr algn="l"/>
            <a:r>
              <a:rPr lang="en-GB" sz="5400" dirty="0" smtClean="0">
                <a:solidFill>
                  <a:srgbClr val="339933"/>
                </a:solidFill>
              </a:rPr>
              <a:t>Points Based System</a:t>
            </a:r>
            <a:endParaRPr lang="en-US" sz="5400" dirty="0">
              <a:solidFill>
                <a:srgbClr val="339933"/>
              </a:solidFill>
            </a:endParaRPr>
          </a:p>
        </p:txBody>
      </p:sp>
      <p:sp>
        <p:nvSpPr>
          <p:cNvPr id="201731" name="Rectangle 3"/>
          <p:cNvSpPr>
            <a:spLocks noGrp="1" noChangeArrowheads="1"/>
          </p:cNvSpPr>
          <p:nvPr>
            <p:ph idx="1"/>
          </p:nvPr>
        </p:nvSpPr>
        <p:spPr>
          <a:xfrm>
            <a:off x="539552" y="2060848"/>
            <a:ext cx="8208912" cy="4392488"/>
          </a:xfrm>
        </p:spPr>
        <p:style>
          <a:lnRef idx="2">
            <a:schemeClr val="accent3"/>
          </a:lnRef>
          <a:fillRef idx="1">
            <a:schemeClr val="lt1"/>
          </a:fillRef>
          <a:effectRef idx="0">
            <a:schemeClr val="accent3"/>
          </a:effectRef>
          <a:fontRef idx="minor">
            <a:schemeClr val="dk1"/>
          </a:fontRef>
        </p:style>
        <p:txBody>
          <a:bodyPr>
            <a:normAutofit fontScale="92500" lnSpcReduction="10000"/>
          </a:bodyPr>
          <a:lstStyle/>
          <a:p>
            <a:endParaRPr lang="en-GB" sz="1300" dirty="0">
              <a:solidFill>
                <a:schemeClr val="bg1"/>
              </a:solidFill>
            </a:endParaRPr>
          </a:p>
          <a:p>
            <a:r>
              <a:rPr lang="en-GB" sz="2400" dirty="0" smtClean="0"/>
              <a:t>Tier 4 of the points based system was introduced on 31 March 2009 </a:t>
            </a:r>
          </a:p>
          <a:p>
            <a:endParaRPr lang="en-GB" sz="2400" dirty="0" smtClean="0"/>
          </a:p>
          <a:p>
            <a:r>
              <a:rPr lang="en-GB" sz="2400" dirty="0" smtClean="0"/>
              <a:t>Much stricter immigration system, no discretion used</a:t>
            </a:r>
          </a:p>
          <a:p>
            <a:pPr>
              <a:buNone/>
            </a:pPr>
            <a:endParaRPr lang="en-GB" sz="2400" dirty="0" smtClean="0"/>
          </a:p>
          <a:p>
            <a:r>
              <a:rPr lang="en-GB" sz="2400" dirty="0" smtClean="0"/>
              <a:t>Points needed for immigration applications</a:t>
            </a:r>
          </a:p>
          <a:p>
            <a:pPr>
              <a:buNone/>
            </a:pPr>
            <a:endParaRPr lang="en-GB" sz="2400" dirty="0" smtClean="0"/>
          </a:p>
          <a:p>
            <a:r>
              <a:rPr lang="en-GB" sz="2400" dirty="0" smtClean="0"/>
              <a:t>Tier 4 sponsor has responsibilities to comply with the UKBA requirements</a:t>
            </a:r>
          </a:p>
          <a:p>
            <a:endParaRPr lang="en-GB" sz="2400" dirty="0" smtClean="0"/>
          </a:p>
          <a:p>
            <a:r>
              <a:rPr lang="en-GB" sz="2400" dirty="0" smtClean="0"/>
              <a:t>Students with Tier 4 immigration permission have responsibilities  to comply with the UKBA requirements</a:t>
            </a:r>
          </a:p>
          <a:p>
            <a:endParaRPr lang="en-GB" sz="2400" dirty="0" smtClean="0"/>
          </a:p>
          <a:p>
            <a:endParaRPr lang="en-GB" sz="2400" dirty="0" smtClean="0"/>
          </a:p>
          <a:p>
            <a:endParaRPr lang="en-GB" sz="2400" dirty="0" smtClean="0"/>
          </a:p>
          <a:p>
            <a:endParaRPr lang="en-GB" sz="2400" dirty="0" smtClean="0"/>
          </a:p>
          <a:p>
            <a:pPr>
              <a:buNone/>
            </a:pPr>
            <a:endParaRPr lang="en-GB" sz="2400" dirty="0" smtClean="0"/>
          </a:p>
        </p:txBody>
      </p:sp>
      <p:pic>
        <p:nvPicPr>
          <p:cNvPr id="201732" name="Picture 4" descr="TUOM_4COL_TY_NEG_cropped_300"/>
          <p:cNvPicPr>
            <a:picLocks noChangeAspect="1" noChangeArrowheads="1"/>
          </p:cNvPicPr>
          <p:nvPr/>
        </p:nvPicPr>
        <p:blipFill>
          <a:blip r:embed="rId2" cstate="print"/>
          <a:srcRect/>
          <a:stretch>
            <a:fillRect/>
          </a:stretch>
        </p:blipFill>
        <p:spPr bwMode="auto">
          <a:xfrm>
            <a:off x="0" y="0"/>
            <a:ext cx="2266950" cy="194786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755576" y="692696"/>
            <a:ext cx="6286500" cy="1080120"/>
          </a:xfrm>
        </p:spPr>
        <p:txBody>
          <a:bodyPr>
            <a:normAutofit fontScale="90000"/>
          </a:bodyPr>
          <a:lstStyle/>
          <a:p>
            <a:pPr algn="l"/>
            <a:r>
              <a:rPr lang="en-GB" sz="5400" dirty="0" smtClean="0">
                <a:solidFill>
                  <a:srgbClr val="339933"/>
                </a:solidFill>
              </a:rPr>
              <a:t>Check your immigration permission</a:t>
            </a:r>
            <a:endParaRPr lang="en-US" sz="5400" dirty="0">
              <a:solidFill>
                <a:srgbClr val="339933"/>
              </a:solidFill>
            </a:endParaRPr>
          </a:p>
        </p:txBody>
      </p:sp>
      <p:sp>
        <p:nvSpPr>
          <p:cNvPr id="201731" name="Rectangle 3"/>
          <p:cNvSpPr>
            <a:spLocks noGrp="1" noChangeArrowheads="1"/>
          </p:cNvSpPr>
          <p:nvPr>
            <p:ph idx="1"/>
          </p:nvPr>
        </p:nvSpPr>
        <p:spPr>
          <a:xfrm>
            <a:off x="539552" y="2060848"/>
            <a:ext cx="8208912" cy="4392488"/>
          </a:xfrm>
        </p:spPr>
        <p:style>
          <a:lnRef idx="2">
            <a:schemeClr val="accent3"/>
          </a:lnRef>
          <a:fillRef idx="1">
            <a:schemeClr val="lt1"/>
          </a:fillRef>
          <a:effectRef idx="0">
            <a:schemeClr val="accent3"/>
          </a:effectRef>
          <a:fontRef idx="minor">
            <a:schemeClr val="dk1"/>
          </a:fontRef>
        </p:style>
        <p:txBody>
          <a:bodyPr>
            <a:normAutofit fontScale="70000" lnSpcReduction="20000"/>
          </a:bodyPr>
          <a:lstStyle/>
          <a:p>
            <a:endParaRPr lang="en-GB" sz="1300" dirty="0">
              <a:solidFill>
                <a:schemeClr val="bg1"/>
              </a:solidFill>
            </a:endParaRPr>
          </a:p>
          <a:p>
            <a:r>
              <a:rPr lang="en-GB" sz="2400" dirty="0" smtClean="0"/>
              <a:t>Check your immigration permission – does it have the University of Manchester’s sponsor license number on it? Our sponsor licence number is Q3DK76WN4</a:t>
            </a:r>
          </a:p>
          <a:p>
            <a:pPr>
              <a:buNone/>
            </a:pPr>
            <a:endParaRPr lang="en-GB" sz="2400" dirty="0" smtClean="0"/>
          </a:p>
          <a:p>
            <a:r>
              <a:rPr lang="en-GB" sz="2400" dirty="0" smtClean="0"/>
              <a:t>Check that you have been issued with the correct length of immigration permission – if not, contact IAT for advice.</a:t>
            </a:r>
          </a:p>
          <a:p>
            <a:endParaRPr lang="en-GB" sz="2400" dirty="0" smtClean="0"/>
          </a:p>
          <a:p>
            <a:r>
              <a:rPr lang="en-GB" sz="2400" dirty="0" smtClean="0"/>
              <a:t>If you have immigration permission with a different institution’s sponsor licence number you will not be permitted to collect your student card until you have applied to UKBA to switch Tier 4 sponsors – seek advice from IAT</a:t>
            </a:r>
          </a:p>
          <a:p>
            <a:pPr>
              <a:buNone/>
            </a:pPr>
            <a:endParaRPr lang="en-GB" sz="2400" dirty="0" smtClean="0"/>
          </a:p>
          <a:p>
            <a:r>
              <a:rPr lang="en-GB" sz="2400" dirty="0" smtClean="0"/>
              <a:t>Don’t register late – inform your School if there is going to be a delay</a:t>
            </a:r>
          </a:p>
          <a:p>
            <a:pPr>
              <a:buNone/>
            </a:pPr>
            <a:endParaRPr lang="en-GB" sz="2400" dirty="0" smtClean="0"/>
          </a:p>
          <a:p>
            <a:r>
              <a:rPr lang="en-GB" sz="2400" dirty="0" smtClean="0"/>
              <a:t>If you need to apply for an extension or to switch Tier 4 sponsors you need to have all the documents ready – read the information on our website:</a:t>
            </a:r>
          </a:p>
          <a:p>
            <a:r>
              <a:rPr lang="en-GB" sz="2400" dirty="0" smtClean="0">
                <a:hlinkClick r:id="rId3"/>
              </a:rPr>
              <a:t>http://www.studentnet.manchester.ac.uk/crucial-guide/academic-life/immigration/checkingifyouneedimmigrationpermissiontostudyattheuniversityofmanchester/</a:t>
            </a:r>
            <a:endParaRPr lang="en-GB" sz="2400" dirty="0" smtClean="0"/>
          </a:p>
          <a:p>
            <a:endParaRPr lang="en-GB" sz="2400" dirty="0" smtClean="0"/>
          </a:p>
          <a:p>
            <a:pPr>
              <a:buNone/>
            </a:pPr>
            <a:endParaRPr lang="en-GB" sz="2400" dirty="0" smtClean="0"/>
          </a:p>
          <a:p>
            <a:endParaRPr lang="en-GB" sz="2400" dirty="0" smtClean="0"/>
          </a:p>
          <a:p>
            <a:endParaRPr lang="en-GB" sz="2400" dirty="0" smtClean="0"/>
          </a:p>
          <a:p>
            <a:endParaRPr lang="en-GB" sz="2400" dirty="0" smtClean="0"/>
          </a:p>
          <a:p>
            <a:endParaRPr lang="en-GB" sz="2400" dirty="0" smtClean="0"/>
          </a:p>
          <a:p>
            <a:pPr>
              <a:buNone/>
            </a:pPr>
            <a:endParaRPr lang="en-GB" sz="2400" dirty="0" smtClean="0"/>
          </a:p>
        </p:txBody>
      </p:sp>
      <p:pic>
        <p:nvPicPr>
          <p:cNvPr id="201732" name="Picture 4" descr="TUOM_4COL_TY_NEG_cropped_300"/>
          <p:cNvPicPr>
            <a:picLocks noChangeAspect="1" noChangeArrowheads="1"/>
          </p:cNvPicPr>
          <p:nvPr/>
        </p:nvPicPr>
        <p:blipFill>
          <a:blip r:embed="rId4" cstate="print"/>
          <a:srcRect/>
          <a:stretch>
            <a:fillRect/>
          </a:stretch>
        </p:blipFill>
        <p:spPr bwMode="auto">
          <a:xfrm>
            <a:off x="0" y="0"/>
            <a:ext cx="2266950" cy="194786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755576" y="548680"/>
            <a:ext cx="6286500" cy="936104"/>
          </a:xfrm>
        </p:spPr>
        <p:txBody>
          <a:bodyPr>
            <a:normAutofit fontScale="90000"/>
          </a:bodyPr>
          <a:lstStyle/>
          <a:p>
            <a:pPr algn="l"/>
            <a:r>
              <a:rPr lang="en-GB" sz="5400" dirty="0" smtClean="0">
                <a:solidFill>
                  <a:srgbClr val="339933"/>
                </a:solidFill>
              </a:rPr>
              <a:t>Keep your passport safe</a:t>
            </a:r>
            <a:endParaRPr lang="en-US" sz="5400" dirty="0">
              <a:solidFill>
                <a:srgbClr val="339933"/>
              </a:solidFill>
            </a:endParaRPr>
          </a:p>
        </p:txBody>
      </p:sp>
      <p:sp>
        <p:nvSpPr>
          <p:cNvPr id="201731" name="Rectangle 3"/>
          <p:cNvSpPr>
            <a:spLocks noGrp="1" noChangeArrowheads="1"/>
          </p:cNvSpPr>
          <p:nvPr>
            <p:ph idx="1"/>
          </p:nvPr>
        </p:nvSpPr>
        <p:spPr>
          <a:xfrm>
            <a:off x="971600" y="1412776"/>
            <a:ext cx="7704856" cy="4608512"/>
          </a:xfrm>
        </p:spPr>
        <p:style>
          <a:lnRef idx="2">
            <a:schemeClr val="accent3"/>
          </a:lnRef>
          <a:fillRef idx="1">
            <a:schemeClr val="lt1"/>
          </a:fillRef>
          <a:effectRef idx="0">
            <a:schemeClr val="accent3"/>
          </a:effectRef>
          <a:fontRef idx="minor">
            <a:schemeClr val="dk1"/>
          </a:fontRef>
        </p:style>
        <p:txBody>
          <a:bodyPr>
            <a:normAutofit fontScale="40000" lnSpcReduction="20000"/>
          </a:bodyPr>
          <a:lstStyle/>
          <a:p>
            <a:endParaRPr lang="en-GB" sz="5600" dirty="0">
              <a:solidFill>
                <a:schemeClr val="bg1"/>
              </a:solidFill>
            </a:endParaRPr>
          </a:p>
          <a:p>
            <a:pPr>
              <a:buNone/>
            </a:pPr>
            <a:r>
              <a:rPr lang="en-GB" sz="5600" dirty="0" smtClean="0"/>
              <a:t>	If you are going on holiday outside the UK take special care of your passport.  </a:t>
            </a:r>
          </a:p>
          <a:p>
            <a:pPr>
              <a:buNone/>
            </a:pPr>
            <a:r>
              <a:rPr lang="en-GB" sz="5600" dirty="0" smtClean="0"/>
              <a:t>    </a:t>
            </a:r>
          </a:p>
          <a:p>
            <a:pPr>
              <a:buNone/>
            </a:pPr>
            <a:r>
              <a:rPr lang="en-GB" sz="5600" dirty="0" smtClean="0"/>
              <a:t>    This applies particularly in the case of international students because airlines and other transport operators will not allow anyone to board a plane to the UK without a passport and official evidence of immigration permission to enter the UK.  </a:t>
            </a:r>
          </a:p>
          <a:p>
            <a:pPr>
              <a:buNone/>
            </a:pPr>
            <a:r>
              <a:rPr lang="en-GB" sz="5600" dirty="0" smtClean="0"/>
              <a:t>    </a:t>
            </a:r>
          </a:p>
          <a:p>
            <a:pPr>
              <a:buNone/>
            </a:pPr>
            <a:r>
              <a:rPr lang="en-GB" sz="5600" dirty="0" smtClean="0"/>
              <a:t>    Please take extra care of your immigration documents when you are travelling outside the UK.</a:t>
            </a:r>
          </a:p>
          <a:p>
            <a:pPr>
              <a:buNone/>
            </a:pPr>
            <a:r>
              <a:rPr lang="en-GB" sz="5600" dirty="0" smtClean="0"/>
              <a:t> </a:t>
            </a:r>
            <a:endParaRPr lang="en-GB" sz="4800" dirty="0" smtClean="0"/>
          </a:p>
          <a:p>
            <a:endParaRPr lang="en-GB" sz="2400" dirty="0" smtClean="0"/>
          </a:p>
          <a:p>
            <a:pPr>
              <a:buNone/>
            </a:pPr>
            <a:endParaRPr lang="en-GB" sz="2400" dirty="0" smtClean="0"/>
          </a:p>
          <a:p>
            <a:endParaRPr lang="en-GB" sz="2400" dirty="0" smtClean="0"/>
          </a:p>
          <a:p>
            <a:endParaRPr lang="en-GB" sz="2400" dirty="0" smtClean="0"/>
          </a:p>
          <a:p>
            <a:endParaRPr lang="en-GB" sz="2400" dirty="0" smtClean="0"/>
          </a:p>
          <a:p>
            <a:endParaRPr lang="en-GB" sz="2400" dirty="0" smtClean="0"/>
          </a:p>
          <a:p>
            <a:pPr>
              <a:buNone/>
            </a:pPr>
            <a:endParaRPr lang="en-GB" sz="2400" dirty="0" smtClean="0"/>
          </a:p>
        </p:txBody>
      </p:sp>
      <p:pic>
        <p:nvPicPr>
          <p:cNvPr id="201732" name="Picture 4" descr="TUOM_4COL_TY_NEG_cropped_300"/>
          <p:cNvPicPr>
            <a:picLocks noChangeAspect="1" noChangeArrowheads="1"/>
          </p:cNvPicPr>
          <p:nvPr/>
        </p:nvPicPr>
        <p:blipFill>
          <a:blip r:embed="rId3" cstate="print"/>
          <a:srcRect/>
          <a:stretch>
            <a:fillRect/>
          </a:stretch>
        </p:blipFill>
        <p:spPr bwMode="auto">
          <a:xfrm>
            <a:off x="0" y="0"/>
            <a:ext cx="2266950" cy="194786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755576" y="548680"/>
            <a:ext cx="6286500" cy="936104"/>
          </a:xfrm>
        </p:spPr>
        <p:txBody>
          <a:bodyPr>
            <a:normAutofit fontScale="90000"/>
          </a:bodyPr>
          <a:lstStyle/>
          <a:p>
            <a:pPr algn="l"/>
            <a:r>
              <a:rPr lang="en-GB" sz="5400" dirty="0" smtClean="0">
                <a:solidFill>
                  <a:srgbClr val="339933"/>
                </a:solidFill>
              </a:rPr>
              <a:t>Keep your passport safe</a:t>
            </a:r>
            <a:endParaRPr lang="en-US" sz="5400" dirty="0">
              <a:solidFill>
                <a:srgbClr val="339933"/>
              </a:solidFill>
            </a:endParaRPr>
          </a:p>
        </p:txBody>
      </p:sp>
      <p:sp>
        <p:nvSpPr>
          <p:cNvPr id="201731" name="Rectangle 3"/>
          <p:cNvSpPr>
            <a:spLocks noGrp="1" noChangeArrowheads="1"/>
          </p:cNvSpPr>
          <p:nvPr>
            <p:ph idx="1"/>
          </p:nvPr>
        </p:nvSpPr>
        <p:spPr>
          <a:xfrm>
            <a:off x="539552" y="1412776"/>
            <a:ext cx="8280920" cy="5328592"/>
          </a:xfrm>
        </p:spPr>
        <p:style>
          <a:lnRef idx="2">
            <a:schemeClr val="accent3"/>
          </a:lnRef>
          <a:fillRef idx="1">
            <a:schemeClr val="lt1"/>
          </a:fillRef>
          <a:effectRef idx="0">
            <a:schemeClr val="accent3"/>
          </a:effectRef>
          <a:fontRef idx="minor">
            <a:schemeClr val="dk1"/>
          </a:fontRef>
        </p:style>
        <p:txBody>
          <a:bodyPr>
            <a:normAutofit fontScale="25000" lnSpcReduction="20000"/>
          </a:bodyPr>
          <a:lstStyle/>
          <a:p>
            <a:pPr>
              <a:buNone/>
            </a:pPr>
            <a:endParaRPr lang="en-GB" sz="5600" dirty="0" smtClean="0"/>
          </a:p>
          <a:p>
            <a:pPr lvl="0"/>
            <a:r>
              <a:rPr lang="en-GB" sz="7200" dirty="0" smtClean="0"/>
              <a:t>Keep your passport/Biometric Residence Permit (BRP) in a safe at your hotel/hostel if possible.  Do not carry it with you if you don’t need it.</a:t>
            </a:r>
          </a:p>
          <a:p>
            <a:pPr lvl="0"/>
            <a:r>
              <a:rPr lang="en-GB" sz="7200" dirty="0" smtClean="0"/>
              <a:t>If you do need to carry your passport/BRP keep it in a cash belt under your clothes so it is secure from pickpockets.</a:t>
            </a:r>
          </a:p>
          <a:p>
            <a:pPr lvl="0"/>
            <a:r>
              <a:rPr lang="en-GB" sz="7200" dirty="0" smtClean="0"/>
              <a:t>Do not carry anyone else’s passport/BRP for them;</a:t>
            </a:r>
          </a:p>
          <a:p>
            <a:pPr lvl="0"/>
            <a:r>
              <a:rPr lang="en-GB" sz="7200" dirty="0" smtClean="0"/>
              <a:t>Keep a copy of your passport and visa in your suitcase/hotel in case your documents are lost or stolen (and ask a friend in Manchester to keep copies too while you are away).</a:t>
            </a:r>
          </a:p>
          <a:p>
            <a:pPr lvl="0"/>
            <a:r>
              <a:rPr lang="en-GB" sz="7200" dirty="0" smtClean="0"/>
              <a:t>Take out insurance that will cover the costs you incur if your passport or biometric residence permit is lost or stolen – it will be worth every penny!</a:t>
            </a:r>
          </a:p>
          <a:p>
            <a:pPr lvl="0"/>
            <a:r>
              <a:rPr lang="en-GB" sz="7200" dirty="0" smtClean="0"/>
              <a:t>You must report the theft/loss to the police in the country that you are in and obtain a police report and apply for a replacement travel document from your Embassy in the country that you are in.</a:t>
            </a:r>
          </a:p>
          <a:p>
            <a:pPr lvl="0"/>
            <a:r>
              <a:rPr lang="en-GB" sz="7200" dirty="0" smtClean="0"/>
              <a:t>Once you have a replacement passport you must apply for a visa and there is further information about how to apply on our website;  </a:t>
            </a:r>
            <a:r>
              <a:rPr lang="en-GB" sz="7200" u="sng" dirty="0" smtClean="0">
                <a:hlinkClick r:id="rId3"/>
              </a:rPr>
              <a:t>http://www.studentnet.manchester.ac.uk/crucial-guide/academic-life/immigration/lost-passports/</a:t>
            </a:r>
            <a:r>
              <a:rPr lang="en-GB" sz="7200" dirty="0" smtClean="0"/>
              <a:t>  </a:t>
            </a:r>
          </a:p>
          <a:p>
            <a:pPr lvl="0">
              <a:buNone/>
            </a:pPr>
            <a:endParaRPr lang="en-GB" sz="7200" dirty="0" smtClean="0"/>
          </a:p>
          <a:p>
            <a:pPr>
              <a:buNone/>
            </a:pPr>
            <a:r>
              <a:rPr lang="en-GB" sz="7200" dirty="0" smtClean="0"/>
              <a:t>      If your documents are lost or stolen whilst travelling outside the UK contact us and your School. </a:t>
            </a:r>
          </a:p>
          <a:p>
            <a:endParaRPr lang="en-GB" sz="4800" dirty="0" smtClean="0"/>
          </a:p>
          <a:p>
            <a:endParaRPr lang="en-GB" sz="2400" dirty="0" smtClean="0"/>
          </a:p>
          <a:p>
            <a:pPr>
              <a:buNone/>
            </a:pPr>
            <a:endParaRPr lang="en-GB" sz="2400" dirty="0" smtClean="0"/>
          </a:p>
          <a:p>
            <a:endParaRPr lang="en-GB" sz="2400" dirty="0" smtClean="0"/>
          </a:p>
          <a:p>
            <a:endParaRPr lang="en-GB" sz="2400" dirty="0" smtClean="0"/>
          </a:p>
          <a:p>
            <a:endParaRPr lang="en-GB" sz="2400" dirty="0" smtClean="0"/>
          </a:p>
          <a:p>
            <a:endParaRPr lang="en-GB" sz="2400" dirty="0" smtClean="0"/>
          </a:p>
          <a:p>
            <a:pPr>
              <a:buNone/>
            </a:pPr>
            <a:endParaRPr lang="en-GB" sz="2400" dirty="0" smtClean="0"/>
          </a:p>
        </p:txBody>
      </p:sp>
      <p:pic>
        <p:nvPicPr>
          <p:cNvPr id="201732" name="Picture 4" descr="TUOM_4COL_TY_NEG_cropped_300"/>
          <p:cNvPicPr>
            <a:picLocks noChangeAspect="1" noChangeArrowheads="1"/>
          </p:cNvPicPr>
          <p:nvPr/>
        </p:nvPicPr>
        <p:blipFill>
          <a:blip r:embed="rId4" cstate="print"/>
          <a:srcRect/>
          <a:stretch>
            <a:fillRect/>
          </a:stretch>
        </p:blipFill>
        <p:spPr bwMode="auto">
          <a:xfrm>
            <a:off x="0" y="0"/>
            <a:ext cx="2266950" cy="194786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755576" y="692696"/>
            <a:ext cx="6286500" cy="1080120"/>
          </a:xfrm>
        </p:spPr>
        <p:txBody>
          <a:bodyPr>
            <a:normAutofit/>
          </a:bodyPr>
          <a:lstStyle/>
          <a:p>
            <a:pPr algn="l"/>
            <a:r>
              <a:rPr lang="en-GB" sz="5400" dirty="0" smtClean="0">
                <a:solidFill>
                  <a:srgbClr val="339933"/>
                </a:solidFill>
              </a:rPr>
              <a:t>Registration</a:t>
            </a:r>
            <a:endParaRPr lang="en-US" sz="5400" dirty="0">
              <a:solidFill>
                <a:srgbClr val="339933"/>
              </a:solidFill>
            </a:endParaRPr>
          </a:p>
        </p:txBody>
      </p:sp>
      <p:sp>
        <p:nvSpPr>
          <p:cNvPr id="201731" name="Rectangle 3"/>
          <p:cNvSpPr>
            <a:spLocks noGrp="1" noChangeArrowheads="1"/>
          </p:cNvSpPr>
          <p:nvPr>
            <p:ph idx="1"/>
          </p:nvPr>
        </p:nvSpPr>
        <p:spPr>
          <a:xfrm>
            <a:off x="539552" y="2060848"/>
            <a:ext cx="8208912" cy="4392488"/>
          </a:xfrm>
        </p:spPr>
        <p:style>
          <a:lnRef idx="2">
            <a:schemeClr val="accent3"/>
          </a:lnRef>
          <a:fillRef idx="1">
            <a:schemeClr val="lt1"/>
          </a:fillRef>
          <a:effectRef idx="0">
            <a:schemeClr val="accent3"/>
          </a:effectRef>
          <a:fontRef idx="minor">
            <a:schemeClr val="dk1"/>
          </a:fontRef>
        </p:style>
        <p:txBody>
          <a:bodyPr>
            <a:normAutofit/>
          </a:bodyPr>
          <a:lstStyle/>
          <a:p>
            <a:endParaRPr lang="en-GB" sz="1300" dirty="0">
              <a:solidFill>
                <a:schemeClr val="bg1"/>
              </a:solidFill>
            </a:endParaRPr>
          </a:p>
          <a:p>
            <a:r>
              <a:rPr lang="en-GB" sz="1900" dirty="0" smtClean="0"/>
              <a:t>Your passport and immigration permission will be scanned as part of the registration process - this is one of our responsibilities as your Tier 4 sponsor</a:t>
            </a:r>
          </a:p>
          <a:p>
            <a:pPr>
              <a:buNone/>
            </a:pPr>
            <a:endParaRPr lang="en-GB" sz="1900" dirty="0" smtClean="0"/>
          </a:p>
          <a:p>
            <a:r>
              <a:rPr lang="en-GB" sz="1900" dirty="0" smtClean="0"/>
              <a:t>If your passport or BRP (Biometric Residence Permit) is not available at registration because you have sent it to the UK Border Agency (UKBA) as part of an immigration extension application you need to provide your UKBA receipt</a:t>
            </a:r>
            <a:endParaRPr lang="en-GB" sz="1600" dirty="0" smtClean="0"/>
          </a:p>
          <a:p>
            <a:pPr>
              <a:buNone/>
            </a:pPr>
            <a:endParaRPr lang="en-GB" sz="1800" dirty="0" smtClean="0"/>
          </a:p>
          <a:p>
            <a:r>
              <a:rPr lang="en-GB" sz="1900" dirty="0" smtClean="0"/>
              <a:t>Change of address – you must update your address on the student system and inform the UKBA by completing a ‘Change of Circumstances’ form, this is one of your duties as a Tier 4 student:  </a:t>
            </a:r>
            <a:r>
              <a:rPr lang="en-GB" sz="1900" dirty="0" smtClean="0">
                <a:hlinkClick r:id="rId3"/>
              </a:rPr>
              <a:t>http://www.bia.homeoffice.gov.uk/workingintheuk/tier1/general/changeofcircumstances/#header1</a:t>
            </a:r>
            <a:endParaRPr lang="en-GB" sz="1900" dirty="0" smtClean="0"/>
          </a:p>
          <a:p>
            <a:endParaRPr lang="en-GB" sz="1800" dirty="0" smtClean="0"/>
          </a:p>
          <a:p>
            <a:endParaRPr lang="en-GB" sz="2400" dirty="0" smtClean="0"/>
          </a:p>
          <a:p>
            <a:endParaRPr lang="en-GB" sz="2400" dirty="0" smtClean="0"/>
          </a:p>
          <a:p>
            <a:pPr>
              <a:buNone/>
            </a:pPr>
            <a:endParaRPr lang="en-GB" sz="2400" dirty="0" smtClean="0"/>
          </a:p>
          <a:p>
            <a:endParaRPr lang="en-GB" sz="2400" dirty="0" smtClean="0"/>
          </a:p>
          <a:p>
            <a:endParaRPr lang="en-GB" sz="2400" dirty="0" smtClean="0"/>
          </a:p>
          <a:p>
            <a:endParaRPr lang="en-GB" sz="2400" dirty="0" smtClean="0"/>
          </a:p>
          <a:p>
            <a:endParaRPr lang="en-GB" sz="2400" dirty="0" smtClean="0"/>
          </a:p>
          <a:p>
            <a:pPr>
              <a:buNone/>
            </a:pPr>
            <a:endParaRPr lang="en-GB" sz="2400" dirty="0" smtClean="0"/>
          </a:p>
        </p:txBody>
      </p:sp>
      <p:pic>
        <p:nvPicPr>
          <p:cNvPr id="201732" name="Picture 4" descr="TUOM_4COL_TY_NEG_cropped_300"/>
          <p:cNvPicPr>
            <a:picLocks noChangeAspect="1" noChangeArrowheads="1"/>
          </p:cNvPicPr>
          <p:nvPr/>
        </p:nvPicPr>
        <p:blipFill>
          <a:blip r:embed="rId4" cstate="print"/>
          <a:srcRect/>
          <a:stretch>
            <a:fillRect/>
          </a:stretch>
        </p:blipFill>
        <p:spPr bwMode="auto">
          <a:xfrm>
            <a:off x="0" y="0"/>
            <a:ext cx="2266950" cy="194786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755576" y="692696"/>
            <a:ext cx="6286500" cy="1080120"/>
          </a:xfrm>
        </p:spPr>
        <p:txBody>
          <a:bodyPr>
            <a:normAutofit/>
          </a:bodyPr>
          <a:lstStyle/>
          <a:p>
            <a:pPr algn="l"/>
            <a:r>
              <a:rPr lang="en-GB" sz="5400" dirty="0" smtClean="0">
                <a:solidFill>
                  <a:srgbClr val="339933"/>
                </a:solidFill>
              </a:rPr>
              <a:t>Police Registration</a:t>
            </a:r>
            <a:endParaRPr lang="en-US" sz="5400" dirty="0">
              <a:solidFill>
                <a:srgbClr val="339933"/>
              </a:solidFill>
            </a:endParaRPr>
          </a:p>
        </p:txBody>
      </p:sp>
      <p:sp>
        <p:nvSpPr>
          <p:cNvPr id="201731" name="Rectangle 3"/>
          <p:cNvSpPr>
            <a:spLocks noGrp="1" noChangeArrowheads="1"/>
          </p:cNvSpPr>
          <p:nvPr>
            <p:ph idx="1"/>
          </p:nvPr>
        </p:nvSpPr>
        <p:spPr>
          <a:xfrm>
            <a:off x="539552" y="2060848"/>
            <a:ext cx="8208912" cy="4392488"/>
          </a:xfrm>
        </p:spPr>
        <p:style>
          <a:lnRef idx="2">
            <a:schemeClr val="accent3"/>
          </a:lnRef>
          <a:fillRef idx="1">
            <a:schemeClr val="lt1"/>
          </a:fillRef>
          <a:effectRef idx="0">
            <a:schemeClr val="accent3"/>
          </a:effectRef>
          <a:fontRef idx="minor">
            <a:schemeClr val="dk1"/>
          </a:fontRef>
        </p:style>
        <p:txBody>
          <a:bodyPr>
            <a:normAutofit lnSpcReduction="10000"/>
          </a:bodyPr>
          <a:lstStyle/>
          <a:p>
            <a:endParaRPr lang="en-GB" sz="1300" dirty="0">
              <a:solidFill>
                <a:schemeClr val="bg1"/>
              </a:solidFill>
            </a:endParaRPr>
          </a:p>
          <a:p>
            <a:r>
              <a:rPr lang="en-GB" sz="1900" dirty="0" smtClean="0"/>
              <a:t>Check if you need to register with the police (it will be stated in your immigration permission) and book an appointment</a:t>
            </a:r>
          </a:p>
          <a:p>
            <a:pPr>
              <a:buNone/>
            </a:pPr>
            <a:endParaRPr lang="en-GB" sz="1900" dirty="0" smtClean="0"/>
          </a:p>
          <a:p>
            <a:r>
              <a:rPr lang="en-GB" sz="1900" dirty="0" smtClean="0"/>
              <a:t>Only students from certain nationalities and students on courses longer than six months  will need to register with the police </a:t>
            </a:r>
          </a:p>
          <a:p>
            <a:endParaRPr lang="en-GB" sz="1900" dirty="0" smtClean="0"/>
          </a:p>
          <a:p>
            <a:r>
              <a:rPr lang="en-GB" sz="1900" dirty="0" smtClean="0"/>
              <a:t>You must update your police registration certificate every time you change address, extend your immigration permission, renew your passport, change educational institution etc.</a:t>
            </a:r>
          </a:p>
          <a:p>
            <a:endParaRPr lang="en-GB" sz="1900" dirty="0" smtClean="0"/>
          </a:p>
          <a:p>
            <a:r>
              <a:rPr lang="en-GB" sz="1900" dirty="0" smtClean="0"/>
              <a:t>If you are not sure if you need to register with the police ask at the Orientation Helpdesk in University Place or see our website: </a:t>
            </a:r>
            <a:r>
              <a:rPr lang="en-GB" sz="1900" dirty="0" smtClean="0">
                <a:hlinkClick r:id="rId3"/>
              </a:rPr>
              <a:t>http://www.studentnet.manchester.ac.uk/crucial-guide/academic-life/immigration/policeregistration/</a:t>
            </a:r>
            <a:r>
              <a:rPr lang="en-GB" sz="1900" dirty="0" smtClean="0"/>
              <a:t> </a:t>
            </a:r>
          </a:p>
          <a:p>
            <a:endParaRPr lang="en-GB" sz="1900" dirty="0" smtClean="0"/>
          </a:p>
          <a:p>
            <a:endParaRPr lang="en-GB" sz="1900" dirty="0" smtClean="0"/>
          </a:p>
          <a:p>
            <a:endParaRPr lang="en-GB" sz="2400" dirty="0" smtClean="0"/>
          </a:p>
          <a:p>
            <a:pPr>
              <a:buNone/>
            </a:pPr>
            <a:endParaRPr lang="en-GB" sz="2400" dirty="0" smtClean="0"/>
          </a:p>
          <a:p>
            <a:endParaRPr lang="en-GB" sz="2400" dirty="0" smtClean="0"/>
          </a:p>
          <a:p>
            <a:endParaRPr lang="en-GB" sz="2400" dirty="0" smtClean="0"/>
          </a:p>
          <a:p>
            <a:endParaRPr lang="en-GB" sz="2400" dirty="0" smtClean="0"/>
          </a:p>
          <a:p>
            <a:endParaRPr lang="en-GB" sz="2400" dirty="0" smtClean="0"/>
          </a:p>
          <a:p>
            <a:pPr>
              <a:buNone/>
            </a:pPr>
            <a:endParaRPr lang="en-GB" sz="2400" dirty="0" smtClean="0"/>
          </a:p>
        </p:txBody>
      </p:sp>
      <p:pic>
        <p:nvPicPr>
          <p:cNvPr id="201732" name="Picture 4" descr="TUOM_4COL_TY_NEG_cropped_300"/>
          <p:cNvPicPr>
            <a:picLocks noChangeAspect="1" noChangeArrowheads="1"/>
          </p:cNvPicPr>
          <p:nvPr/>
        </p:nvPicPr>
        <p:blipFill>
          <a:blip r:embed="rId4" cstate="print"/>
          <a:srcRect/>
          <a:stretch>
            <a:fillRect/>
          </a:stretch>
        </p:blipFill>
        <p:spPr bwMode="auto">
          <a:xfrm>
            <a:off x="0" y="0"/>
            <a:ext cx="2266950" cy="194786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755576" y="692696"/>
            <a:ext cx="6286500" cy="1080120"/>
          </a:xfrm>
        </p:spPr>
        <p:txBody>
          <a:bodyPr>
            <a:normAutofit/>
          </a:bodyPr>
          <a:lstStyle/>
          <a:p>
            <a:pPr algn="l"/>
            <a:r>
              <a:rPr lang="en-GB" sz="5400" dirty="0" smtClean="0">
                <a:solidFill>
                  <a:srgbClr val="339933"/>
                </a:solidFill>
              </a:rPr>
              <a:t>Working</a:t>
            </a:r>
            <a:endParaRPr lang="en-US" sz="5400" dirty="0">
              <a:solidFill>
                <a:srgbClr val="339933"/>
              </a:solidFill>
            </a:endParaRPr>
          </a:p>
        </p:txBody>
      </p:sp>
      <p:sp>
        <p:nvSpPr>
          <p:cNvPr id="201731" name="Rectangle 3"/>
          <p:cNvSpPr>
            <a:spLocks noGrp="1" noChangeArrowheads="1"/>
          </p:cNvSpPr>
          <p:nvPr>
            <p:ph idx="1"/>
          </p:nvPr>
        </p:nvSpPr>
        <p:spPr>
          <a:xfrm>
            <a:off x="539552" y="1916832"/>
            <a:ext cx="8352928" cy="4752528"/>
          </a:xfrm>
        </p:spPr>
        <p:style>
          <a:lnRef idx="2">
            <a:schemeClr val="accent3"/>
          </a:lnRef>
          <a:fillRef idx="1">
            <a:schemeClr val="lt1"/>
          </a:fillRef>
          <a:effectRef idx="0">
            <a:schemeClr val="accent3"/>
          </a:effectRef>
          <a:fontRef idx="minor">
            <a:schemeClr val="dk1"/>
          </a:fontRef>
        </p:style>
        <p:txBody>
          <a:bodyPr>
            <a:normAutofit fontScale="77500" lnSpcReduction="20000"/>
          </a:bodyPr>
          <a:lstStyle/>
          <a:p>
            <a:endParaRPr lang="en-GB" sz="2200" dirty="0">
              <a:solidFill>
                <a:schemeClr val="bg1"/>
              </a:solidFill>
            </a:endParaRPr>
          </a:p>
          <a:p>
            <a:r>
              <a:rPr lang="en-GB" sz="2200" dirty="0" smtClean="0"/>
              <a:t>Check your immigration permission to ensure you have the correct work restriction</a:t>
            </a:r>
          </a:p>
          <a:p>
            <a:pPr>
              <a:buNone/>
            </a:pPr>
            <a:endParaRPr lang="en-GB" sz="2200" dirty="0" smtClean="0"/>
          </a:p>
          <a:p>
            <a:r>
              <a:rPr lang="en-GB" sz="2200" dirty="0" smtClean="0"/>
              <a:t>International students with Tier 4 immigration permission who are studying a degree level course or above at a University are permitted to work a maximum of 20 hours a week during term-time and full-time in vacation periods</a:t>
            </a:r>
          </a:p>
          <a:p>
            <a:pPr>
              <a:buNone/>
            </a:pPr>
            <a:endParaRPr lang="en-GB" sz="2200" dirty="0" smtClean="0"/>
          </a:p>
          <a:p>
            <a:r>
              <a:rPr lang="en-GB" sz="2200" dirty="0" smtClean="0"/>
              <a:t>Taught Masters students cannot work full-time during the summer because you should be working on their projects / dissertations so you are still in full-time study</a:t>
            </a:r>
          </a:p>
          <a:p>
            <a:pPr>
              <a:buNone/>
            </a:pPr>
            <a:endParaRPr lang="en-GB" sz="2200" dirty="0" smtClean="0"/>
          </a:p>
          <a:p>
            <a:r>
              <a:rPr lang="en-GB" sz="2200" dirty="0" smtClean="0"/>
              <a:t>PhD students are eligible for 8 weeks holiday per year, but your supervisor must agree any holiday period in writing</a:t>
            </a:r>
          </a:p>
          <a:p>
            <a:endParaRPr lang="en-GB" sz="2200" dirty="0" smtClean="0"/>
          </a:p>
          <a:p>
            <a:r>
              <a:rPr lang="en-GB" sz="2200" dirty="0" smtClean="0"/>
              <a:t>The UKBA takes work restrictions very seriously and they can refuse your immigration application or remove you from the UK if you work too many hours or do work that you are not allowed to do (</a:t>
            </a:r>
            <a:r>
              <a:rPr lang="en-GB" sz="2200" dirty="0" err="1" smtClean="0"/>
              <a:t>eg</a:t>
            </a:r>
            <a:r>
              <a:rPr lang="en-GB" sz="2200" dirty="0" smtClean="0"/>
              <a:t>. working as an entertainer or sportsperson)</a:t>
            </a:r>
          </a:p>
          <a:p>
            <a:pPr>
              <a:buNone/>
            </a:pPr>
            <a:endParaRPr lang="en-GB" sz="2200" dirty="0" smtClean="0"/>
          </a:p>
          <a:p>
            <a:r>
              <a:rPr lang="en-GB" sz="2200" dirty="0" smtClean="0"/>
              <a:t>One of our responsibilities under Tier 4 is to report any students who are working illegally to the UKBA</a:t>
            </a:r>
          </a:p>
          <a:p>
            <a:endParaRPr lang="en-GB" sz="1800" dirty="0" smtClean="0"/>
          </a:p>
          <a:p>
            <a:pPr>
              <a:buNone/>
            </a:pPr>
            <a:endParaRPr lang="en-GB" sz="1900" dirty="0" smtClean="0"/>
          </a:p>
          <a:p>
            <a:endParaRPr lang="en-GB" sz="1900" dirty="0" smtClean="0"/>
          </a:p>
          <a:p>
            <a:pPr>
              <a:buNone/>
            </a:pPr>
            <a:endParaRPr lang="en-GB" sz="2400" dirty="0" smtClean="0"/>
          </a:p>
          <a:p>
            <a:pPr>
              <a:buNone/>
            </a:pPr>
            <a:endParaRPr lang="en-GB" sz="2400" dirty="0" smtClean="0"/>
          </a:p>
          <a:p>
            <a:endParaRPr lang="en-GB" sz="2400" dirty="0" smtClean="0"/>
          </a:p>
          <a:p>
            <a:endParaRPr lang="en-GB" sz="2400" dirty="0" smtClean="0"/>
          </a:p>
          <a:p>
            <a:endParaRPr lang="en-GB" sz="2400" dirty="0" smtClean="0"/>
          </a:p>
          <a:p>
            <a:endParaRPr lang="en-GB" sz="2400" dirty="0" smtClean="0"/>
          </a:p>
          <a:p>
            <a:pPr>
              <a:buNone/>
            </a:pPr>
            <a:endParaRPr lang="en-GB" sz="2400" dirty="0" smtClean="0"/>
          </a:p>
        </p:txBody>
      </p:sp>
      <p:pic>
        <p:nvPicPr>
          <p:cNvPr id="201732" name="Picture 4" descr="TUOM_4COL_TY_NEG_cropped_300"/>
          <p:cNvPicPr>
            <a:picLocks noChangeAspect="1" noChangeArrowheads="1"/>
          </p:cNvPicPr>
          <p:nvPr/>
        </p:nvPicPr>
        <p:blipFill>
          <a:blip r:embed="rId3" cstate="print"/>
          <a:srcRect/>
          <a:stretch>
            <a:fillRect/>
          </a:stretch>
        </p:blipFill>
        <p:spPr bwMode="auto">
          <a:xfrm>
            <a:off x="0" y="0"/>
            <a:ext cx="2266950" cy="1947863"/>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3430</TotalTime>
  <Words>2061</Words>
  <Application>Microsoft Office PowerPoint</Application>
  <PresentationFormat>On-screen Show (4:3)</PresentationFormat>
  <Paragraphs>368</Paragraphs>
  <Slides>22</Slides>
  <Notes>20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Key Points</vt:lpstr>
      <vt:lpstr>Points Based System</vt:lpstr>
      <vt:lpstr>Check your immigration permission</vt:lpstr>
      <vt:lpstr>Keep your passport safe</vt:lpstr>
      <vt:lpstr>Keep your passport safe</vt:lpstr>
      <vt:lpstr>Registration</vt:lpstr>
      <vt:lpstr>Police Registration</vt:lpstr>
      <vt:lpstr>Working</vt:lpstr>
      <vt:lpstr>Public Funds</vt:lpstr>
      <vt:lpstr>Money</vt:lpstr>
      <vt:lpstr>Bank statements</vt:lpstr>
      <vt:lpstr>Extending your immigration permission</vt:lpstr>
      <vt:lpstr>Keep records</vt:lpstr>
      <vt:lpstr>Attendance </vt:lpstr>
      <vt:lpstr>University’s Tier 4 responsibilities </vt:lpstr>
      <vt:lpstr>Reporting </vt:lpstr>
      <vt:lpstr>Your Tier 4 Responsibilities </vt:lpstr>
      <vt:lpstr>Dependants </vt:lpstr>
      <vt:lpstr>5 Year Rule</vt:lpstr>
      <vt:lpstr>Contact us</vt:lpstr>
      <vt:lpstr>Slide 22</vt:lpstr>
    </vt:vector>
  </TitlesOfParts>
  <Company> Manchester Computing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zlsiias</dc:creator>
  <cp:lastModifiedBy>mmnu9js7</cp:lastModifiedBy>
  <cp:revision>186</cp:revision>
  <dcterms:created xsi:type="dcterms:W3CDTF">2004-06-01T09:06:51Z</dcterms:created>
  <dcterms:modified xsi:type="dcterms:W3CDTF">2012-09-05T11:29:38Z</dcterms:modified>
</cp:coreProperties>
</file>