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sldIdLst>
    <p:sldId id="256" r:id="rId5"/>
  </p:sldIdLst>
  <p:sldSz cx="7556500" cy="10699750"/>
  <p:notesSz cx="7556500" cy="1069975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CF37145-EC21-4CAA-8640-CB12828BD317}" v="12" dt="2024-01-04T10:03:01.591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3132" y="6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nette Barber" userId="3d7e770f-14ee-4613-ad11-844b8a5aff6e" providerId="ADAL" clId="{7E6EA2CC-B196-4A50-A5E7-3F93FF6F5007}"/>
    <pc:docChg chg="modSld">
      <pc:chgData name="Annette Barber" userId="3d7e770f-14ee-4613-ad11-844b8a5aff6e" providerId="ADAL" clId="{7E6EA2CC-B196-4A50-A5E7-3F93FF6F5007}" dt="2024-01-04T10:16:52.695" v="0" actId="14100"/>
      <pc:docMkLst>
        <pc:docMk/>
      </pc:docMkLst>
      <pc:sldChg chg="modSp mod">
        <pc:chgData name="Annette Barber" userId="3d7e770f-14ee-4613-ad11-844b8a5aff6e" providerId="ADAL" clId="{7E6EA2CC-B196-4A50-A5E7-3F93FF6F5007}" dt="2024-01-04T10:16:52.695" v="0" actId="14100"/>
        <pc:sldMkLst>
          <pc:docMk/>
          <pc:sldMk cId="0" sldId="256"/>
        </pc:sldMkLst>
        <pc:spChg chg="mod">
          <ac:chgData name="Annette Barber" userId="3d7e770f-14ee-4613-ad11-844b8a5aff6e" providerId="ADAL" clId="{7E6EA2CC-B196-4A50-A5E7-3F93FF6F5007}" dt="2024-01-04T10:16:52.695" v="0" actId="14100"/>
          <ac:spMkLst>
            <pc:docMk/>
            <pc:sldMk cId="0" sldId="256"/>
            <ac:spMk id="7" creationId="{00000000-0000-0000-0000-000000000000}"/>
          </ac:spMkLst>
        </pc:spChg>
      </pc:sldChg>
    </pc:docChg>
  </pc:docChgLst>
  <pc:docChgLst>
    <pc:chgData name="Annette Barber" userId="S::annette.barber@manchester.ac.uk::3d7e770f-14ee-4613-ad11-844b8a5aff6e" providerId="AD" clId="Web-{ECF37145-EC21-4CAA-8640-CB12828BD317}"/>
    <pc:docChg chg="modSld">
      <pc:chgData name="Annette Barber" userId="S::annette.barber@manchester.ac.uk::3d7e770f-14ee-4613-ad11-844b8a5aff6e" providerId="AD" clId="Web-{ECF37145-EC21-4CAA-8640-CB12828BD317}" dt="2024-01-04T10:03:01.591" v="8" actId="20577"/>
      <pc:docMkLst>
        <pc:docMk/>
      </pc:docMkLst>
      <pc:sldChg chg="modSp">
        <pc:chgData name="Annette Barber" userId="S::annette.barber@manchester.ac.uk::3d7e770f-14ee-4613-ad11-844b8a5aff6e" providerId="AD" clId="Web-{ECF37145-EC21-4CAA-8640-CB12828BD317}" dt="2024-01-04T10:03:01.591" v="8" actId="20577"/>
        <pc:sldMkLst>
          <pc:docMk/>
          <pc:sldMk cId="0" sldId="256"/>
        </pc:sldMkLst>
        <pc:spChg chg="mod">
          <ac:chgData name="Annette Barber" userId="S::annette.barber@manchester.ac.uk::3d7e770f-14ee-4613-ad11-844b8a5aff6e" providerId="AD" clId="Web-{ECF37145-EC21-4CAA-8640-CB12828BD317}" dt="2024-01-04T10:03:01.591" v="8" actId="20577"/>
          <ac:spMkLst>
            <pc:docMk/>
            <pc:sldMk cId="0" sldId="256"/>
            <ac:spMk id="7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6737" y="3316922"/>
            <a:ext cx="6423025" cy="224694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3475" y="5991860"/>
            <a:ext cx="5289550" cy="26749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1/4/2024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1/4/2024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7825" y="2460942"/>
            <a:ext cx="3287077" cy="70618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1597" y="2460942"/>
            <a:ext cx="3287077" cy="70618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1/4/2024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1/4/2024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1/4/2024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1706841"/>
            <a:ext cx="7556500" cy="8382000"/>
          </a:xfrm>
          <a:custGeom>
            <a:avLst/>
            <a:gdLst/>
            <a:ahLst/>
            <a:cxnLst/>
            <a:rect l="l" t="t" r="r" b="b"/>
            <a:pathLst>
              <a:path w="7556500" h="8382000">
                <a:moveTo>
                  <a:pt x="0" y="8382000"/>
                </a:moveTo>
                <a:lnTo>
                  <a:pt x="7555992" y="8382000"/>
                </a:lnTo>
                <a:lnTo>
                  <a:pt x="7555992" y="0"/>
                </a:lnTo>
                <a:lnTo>
                  <a:pt x="0" y="0"/>
                </a:lnTo>
                <a:lnTo>
                  <a:pt x="0" y="8382000"/>
                </a:lnTo>
                <a:close/>
              </a:path>
            </a:pathLst>
          </a:custGeom>
          <a:solidFill>
            <a:srgbClr val="D1D2D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0" y="10088880"/>
            <a:ext cx="7556500" cy="594360"/>
          </a:xfrm>
          <a:custGeom>
            <a:avLst/>
            <a:gdLst/>
            <a:ahLst/>
            <a:cxnLst/>
            <a:rect l="l" t="t" r="r" b="b"/>
            <a:pathLst>
              <a:path w="7556500" h="594359">
                <a:moveTo>
                  <a:pt x="0" y="594004"/>
                </a:moveTo>
                <a:lnTo>
                  <a:pt x="7555992" y="594004"/>
                </a:lnTo>
                <a:lnTo>
                  <a:pt x="7555992" y="0"/>
                </a:lnTo>
                <a:lnTo>
                  <a:pt x="0" y="0"/>
                </a:lnTo>
                <a:lnTo>
                  <a:pt x="0" y="594004"/>
                </a:lnTo>
                <a:close/>
              </a:path>
            </a:pathLst>
          </a:custGeom>
          <a:solidFill>
            <a:srgbClr val="EB008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0" y="0"/>
            <a:ext cx="7556500" cy="1962785"/>
          </a:xfrm>
          <a:custGeom>
            <a:avLst/>
            <a:gdLst/>
            <a:ahLst/>
            <a:cxnLst/>
            <a:rect l="l" t="t" r="r" b="b"/>
            <a:pathLst>
              <a:path w="7556500" h="1962785">
                <a:moveTo>
                  <a:pt x="7555992" y="0"/>
                </a:moveTo>
                <a:lnTo>
                  <a:pt x="1295" y="0"/>
                </a:lnTo>
                <a:lnTo>
                  <a:pt x="0" y="981328"/>
                </a:lnTo>
                <a:lnTo>
                  <a:pt x="0" y="1962784"/>
                </a:lnTo>
                <a:lnTo>
                  <a:pt x="7555992" y="1962784"/>
                </a:lnTo>
                <a:lnTo>
                  <a:pt x="7555992" y="0"/>
                </a:lnTo>
                <a:close/>
              </a:path>
            </a:pathLst>
          </a:custGeom>
          <a:solidFill>
            <a:srgbClr val="78288A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9" name="bg object 19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187452" y="135635"/>
            <a:ext cx="1658112" cy="701040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825" y="427990"/>
            <a:ext cx="6800850" cy="17119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825" y="2460942"/>
            <a:ext cx="6800850" cy="70618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69210" y="9950768"/>
            <a:ext cx="2418080" cy="5349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7825" y="9950768"/>
            <a:ext cx="1737995" cy="5349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1/4/2024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0680" y="9950768"/>
            <a:ext cx="1737995" cy="5349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mailto:Leah.Mcgrath@manchester.ac.uk" TargetMode="External"/><Relationship Id="rId3" Type="http://schemas.openxmlformats.org/officeDocument/2006/relationships/hyperlink" Target="mailto:Lynne.Macrae@manchester.ac.uk" TargetMode="External"/><Relationship Id="rId7" Type="http://schemas.openxmlformats.org/officeDocument/2006/relationships/image" Target="../media/image3.jpg"/><Relationship Id="rId2" Type="http://schemas.openxmlformats.org/officeDocument/2006/relationships/hyperlink" Target="http://www.bmh.manchester.ac.uk/" TargetMode="Externa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2.jpg"/><Relationship Id="rId5" Type="http://schemas.openxmlformats.org/officeDocument/2006/relationships/hyperlink" Target="mailto:Vivian.kyekye@manchester.ac.uk" TargetMode="External"/><Relationship Id="rId4" Type="http://schemas.openxmlformats.org/officeDocument/2006/relationships/hyperlink" Target="mailto:Stacey.Body@manchester.ac.uk" TargetMode="External"/><Relationship Id="rId9" Type="http://schemas.openxmlformats.org/officeDocument/2006/relationships/hyperlink" Target="mailto:FBMHethics@manchester.ac.uk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74726" y="10138054"/>
            <a:ext cx="5413375" cy="4781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2140"/>
              </a:lnSpc>
              <a:spcBef>
                <a:spcPts val="100"/>
              </a:spcBef>
            </a:pPr>
            <a:r>
              <a:rPr sz="1800" spc="-20" dirty="0">
                <a:solidFill>
                  <a:srgbClr val="FFFFFF"/>
                </a:solidFill>
                <a:latin typeface="Verdana"/>
                <a:cs typeface="Verdana"/>
              </a:rPr>
              <a:t>Faculty</a:t>
            </a:r>
            <a:r>
              <a:rPr sz="1800" spc="-8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FFFFFF"/>
                </a:solidFill>
                <a:latin typeface="Verdana"/>
                <a:cs typeface="Verdana"/>
              </a:rPr>
              <a:t>of</a:t>
            </a:r>
            <a:r>
              <a:rPr sz="1800" spc="-45" dirty="0">
                <a:solidFill>
                  <a:srgbClr val="FFFFFF"/>
                </a:solidFill>
                <a:latin typeface="Verdana"/>
                <a:cs typeface="Verdana"/>
              </a:rPr>
              <a:t> Biology,</a:t>
            </a:r>
            <a:r>
              <a:rPr sz="1800" spc="-9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FFFFFF"/>
                </a:solidFill>
                <a:latin typeface="Verdana"/>
                <a:cs typeface="Verdana"/>
              </a:rPr>
              <a:t>Medicine</a:t>
            </a:r>
            <a:r>
              <a:rPr sz="1800" spc="-2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FFFFFF"/>
                </a:solidFill>
                <a:latin typeface="Verdana"/>
                <a:cs typeface="Verdana"/>
              </a:rPr>
              <a:t>and</a:t>
            </a:r>
            <a:r>
              <a:rPr sz="1800" spc="-2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FFFFFF"/>
                </a:solidFill>
                <a:latin typeface="Verdana"/>
                <a:cs typeface="Verdana"/>
              </a:rPr>
              <a:t>Health</a:t>
            </a:r>
            <a:r>
              <a:rPr sz="1800" spc="-7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800" spc="-10" dirty="0">
                <a:solidFill>
                  <a:srgbClr val="FFFFFF"/>
                </a:solidFill>
                <a:latin typeface="Verdana"/>
                <a:cs typeface="Verdana"/>
              </a:rPr>
              <a:t>(FBMH)</a:t>
            </a:r>
            <a:endParaRPr sz="1800">
              <a:latin typeface="Verdana"/>
              <a:cs typeface="Verdana"/>
            </a:endParaRPr>
          </a:p>
          <a:p>
            <a:pPr marL="12700">
              <a:lnSpc>
                <a:spcPts val="1420"/>
              </a:lnSpc>
            </a:pPr>
            <a:r>
              <a:rPr sz="1200" u="sng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Verdana"/>
                <a:cs typeface="Verdana"/>
                <a:hlinkClick r:id="rId2"/>
              </a:rPr>
              <a:t>www.bmh.manchester.ac.uk</a:t>
            </a:r>
            <a:endParaRPr sz="1200">
              <a:latin typeface="Verdana"/>
              <a:cs typeface="Verdan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89559" y="6073139"/>
            <a:ext cx="6841490" cy="2159635"/>
          </a:xfrm>
          <a:prstGeom prst="rect">
            <a:avLst/>
          </a:prstGeom>
          <a:solidFill>
            <a:srgbClr val="D1D2D3"/>
          </a:solidFill>
          <a:ln w="9525">
            <a:solidFill>
              <a:srgbClr val="7E7E7E"/>
            </a:solidFill>
          </a:ln>
        </p:spPr>
        <p:txBody>
          <a:bodyPr vert="horz" wrap="square" lIns="0" tIns="55880" rIns="0" bIns="0" rtlCol="0">
            <a:spAutoFit/>
          </a:bodyPr>
          <a:lstStyle/>
          <a:p>
            <a:pPr marL="91440">
              <a:lnSpc>
                <a:spcPct val="100000"/>
              </a:lnSpc>
              <a:spcBef>
                <a:spcPts val="440"/>
              </a:spcBef>
            </a:pPr>
            <a:r>
              <a:rPr sz="950" b="1" dirty="0">
                <a:latin typeface="Verdana"/>
                <a:cs typeface="Verdana"/>
              </a:rPr>
              <a:t>What</a:t>
            </a:r>
            <a:r>
              <a:rPr sz="950" b="1" spc="-15" dirty="0">
                <a:latin typeface="Verdana"/>
                <a:cs typeface="Verdana"/>
              </a:rPr>
              <a:t> </a:t>
            </a:r>
            <a:r>
              <a:rPr sz="950" b="1" dirty="0">
                <a:latin typeface="Verdana"/>
                <a:cs typeface="Verdana"/>
              </a:rPr>
              <a:t>we</a:t>
            </a:r>
            <a:r>
              <a:rPr sz="950" b="1" spc="-25" dirty="0">
                <a:latin typeface="Verdana"/>
                <a:cs typeface="Verdana"/>
              </a:rPr>
              <a:t> do</a:t>
            </a:r>
            <a:endParaRPr sz="950">
              <a:latin typeface="Verdana"/>
              <a:cs typeface="Verdana"/>
            </a:endParaRPr>
          </a:p>
          <a:p>
            <a:pPr marL="91440">
              <a:lnSpc>
                <a:spcPct val="100000"/>
              </a:lnSpc>
              <a:spcBef>
                <a:spcPts val="565"/>
              </a:spcBef>
            </a:pPr>
            <a:r>
              <a:rPr sz="950" dirty="0">
                <a:latin typeface="Verdana"/>
                <a:cs typeface="Verdana"/>
              </a:rPr>
              <a:t>Providing</a:t>
            </a:r>
            <a:r>
              <a:rPr sz="950" spc="-40" dirty="0">
                <a:latin typeface="Verdana"/>
                <a:cs typeface="Verdana"/>
              </a:rPr>
              <a:t> </a:t>
            </a:r>
            <a:r>
              <a:rPr sz="950" dirty="0">
                <a:latin typeface="Verdana"/>
                <a:cs typeface="Verdana"/>
              </a:rPr>
              <a:t>information</a:t>
            </a:r>
            <a:r>
              <a:rPr sz="950" spc="-20" dirty="0">
                <a:latin typeface="Verdana"/>
                <a:cs typeface="Verdana"/>
              </a:rPr>
              <a:t> </a:t>
            </a:r>
            <a:r>
              <a:rPr sz="950" dirty="0">
                <a:latin typeface="Verdana"/>
                <a:cs typeface="Verdana"/>
              </a:rPr>
              <a:t>and</a:t>
            </a:r>
            <a:r>
              <a:rPr sz="950" spc="-35" dirty="0">
                <a:latin typeface="Verdana"/>
                <a:cs typeface="Verdana"/>
              </a:rPr>
              <a:t> </a:t>
            </a:r>
            <a:r>
              <a:rPr sz="950" dirty="0">
                <a:latin typeface="Verdana"/>
                <a:cs typeface="Verdana"/>
              </a:rPr>
              <a:t>guidance</a:t>
            </a:r>
            <a:r>
              <a:rPr sz="950" spc="-10" dirty="0">
                <a:latin typeface="Verdana"/>
                <a:cs typeface="Verdana"/>
              </a:rPr>
              <a:t> </a:t>
            </a:r>
            <a:r>
              <a:rPr sz="950" dirty="0">
                <a:latin typeface="Verdana"/>
                <a:cs typeface="Verdana"/>
              </a:rPr>
              <a:t>to</a:t>
            </a:r>
            <a:r>
              <a:rPr sz="950" spc="-45" dirty="0">
                <a:latin typeface="Verdana"/>
                <a:cs typeface="Verdana"/>
              </a:rPr>
              <a:t> </a:t>
            </a:r>
            <a:r>
              <a:rPr sz="950" dirty="0">
                <a:latin typeface="Verdana"/>
                <a:cs typeface="Verdana"/>
              </a:rPr>
              <a:t>University</a:t>
            </a:r>
            <a:r>
              <a:rPr sz="950" spc="-20" dirty="0">
                <a:latin typeface="Verdana"/>
                <a:cs typeface="Verdana"/>
              </a:rPr>
              <a:t> </a:t>
            </a:r>
            <a:r>
              <a:rPr sz="950" dirty="0">
                <a:latin typeface="Verdana"/>
                <a:cs typeface="Verdana"/>
              </a:rPr>
              <a:t>staff</a:t>
            </a:r>
            <a:r>
              <a:rPr sz="950" spc="-20" dirty="0">
                <a:latin typeface="Verdana"/>
                <a:cs typeface="Verdana"/>
              </a:rPr>
              <a:t> </a:t>
            </a:r>
            <a:r>
              <a:rPr sz="950" dirty="0">
                <a:latin typeface="Verdana"/>
                <a:cs typeface="Verdana"/>
              </a:rPr>
              <a:t>and</a:t>
            </a:r>
            <a:r>
              <a:rPr sz="950" spc="-35" dirty="0">
                <a:latin typeface="Verdana"/>
                <a:cs typeface="Verdana"/>
              </a:rPr>
              <a:t> </a:t>
            </a:r>
            <a:r>
              <a:rPr sz="950" dirty="0">
                <a:latin typeface="Verdana"/>
                <a:cs typeface="Verdana"/>
              </a:rPr>
              <a:t>students</a:t>
            </a:r>
            <a:r>
              <a:rPr sz="950" spc="-25" dirty="0">
                <a:latin typeface="Verdana"/>
                <a:cs typeface="Verdana"/>
              </a:rPr>
              <a:t> </a:t>
            </a:r>
            <a:r>
              <a:rPr sz="950" dirty="0">
                <a:latin typeface="Verdana"/>
                <a:cs typeface="Verdana"/>
              </a:rPr>
              <a:t>undertaking</a:t>
            </a:r>
            <a:r>
              <a:rPr sz="950" spc="-35" dirty="0">
                <a:latin typeface="Verdana"/>
                <a:cs typeface="Verdana"/>
              </a:rPr>
              <a:t> </a:t>
            </a:r>
            <a:r>
              <a:rPr sz="950" dirty="0">
                <a:latin typeface="Verdana"/>
                <a:cs typeface="Verdana"/>
              </a:rPr>
              <a:t>research</a:t>
            </a:r>
            <a:r>
              <a:rPr sz="950" spc="-30" dirty="0">
                <a:latin typeface="Verdana"/>
                <a:cs typeface="Verdana"/>
              </a:rPr>
              <a:t> </a:t>
            </a:r>
            <a:r>
              <a:rPr sz="950" dirty="0">
                <a:latin typeface="Verdana"/>
                <a:cs typeface="Verdana"/>
              </a:rPr>
              <a:t>involving</a:t>
            </a:r>
            <a:r>
              <a:rPr sz="950" spc="-25" dirty="0">
                <a:latin typeface="Verdana"/>
                <a:cs typeface="Verdana"/>
              </a:rPr>
              <a:t> </a:t>
            </a:r>
            <a:r>
              <a:rPr sz="950" dirty="0">
                <a:latin typeface="Verdana"/>
                <a:cs typeface="Verdana"/>
              </a:rPr>
              <a:t>the</a:t>
            </a:r>
            <a:r>
              <a:rPr sz="950" spc="-35" dirty="0">
                <a:latin typeface="Verdana"/>
                <a:cs typeface="Verdana"/>
              </a:rPr>
              <a:t> </a:t>
            </a:r>
            <a:r>
              <a:rPr sz="950" spc="-20" dirty="0">
                <a:latin typeface="Verdana"/>
                <a:cs typeface="Verdana"/>
              </a:rPr>
              <a:t>NHS.</a:t>
            </a:r>
            <a:endParaRPr sz="950">
              <a:latin typeface="Verdana"/>
              <a:cs typeface="Verdana"/>
            </a:endParaRPr>
          </a:p>
          <a:p>
            <a:pPr marL="91440">
              <a:lnSpc>
                <a:spcPct val="100000"/>
              </a:lnSpc>
              <a:spcBef>
                <a:spcPts val="575"/>
              </a:spcBef>
            </a:pPr>
            <a:r>
              <a:rPr sz="950" dirty="0">
                <a:latin typeface="Verdana"/>
                <a:cs typeface="Verdana"/>
              </a:rPr>
              <a:t>Areas</a:t>
            </a:r>
            <a:r>
              <a:rPr sz="950" spc="-10" dirty="0">
                <a:latin typeface="Verdana"/>
                <a:cs typeface="Verdana"/>
              </a:rPr>
              <a:t> </a:t>
            </a:r>
            <a:r>
              <a:rPr sz="950" dirty="0">
                <a:latin typeface="Verdana"/>
                <a:cs typeface="Verdana"/>
              </a:rPr>
              <a:t>of</a:t>
            </a:r>
            <a:r>
              <a:rPr sz="950" spc="-20" dirty="0">
                <a:latin typeface="Verdana"/>
                <a:cs typeface="Verdana"/>
              </a:rPr>
              <a:t> </a:t>
            </a:r>
            <a:r>
              <a:rPr sz="950" dirty="0">
                <a:latin typeface="Verdana"/>
                <a:cs typeface="Verdana"/>
              </a:rPr>
              <a:t>support</a:t>
            </a:r>
            <a:r>
              <a:rPr sz="950" spc="-20" dirty="0">
                <a:latin typeface="Verdana"/>
                <a:cs typeface="Verdana"/>
              </a:rPr>
              <a:t> </a:t>
            </a:r>
            <a:r>
              <a:rPr sz="950" spc="-10" dirty="0">
                <a:latin typeface="Verdana"/>
                <a:cs typeface="Verdana"/>
              </a:rPr>
              <a:t>include:</a:t>
            </a:r>
            <a:endParaRPr sz="95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130"/>
              </a:spcBef>
            </a:pPr>
            <a:endParaRPr sz="950">
              <a:latin typeface="Verdana"/>
              <a:cs typeface="Verdana"/>
            </a:endParaRPr>
          </a:p>
          <a:p>
            <a:pPr marL="181610" indent="-90170">
              <a:lnSpc>
                <a:spcPct val="100000"/>
              </a:lnSpc>
              <a:buFont typeface="Arial"/>
              <a:buChar char="•"/>
              <a:tabLst>
                <a:tab pos="181610" algn="l"/>
              </a:tabLst>
            </a:pPr>
            <a:r>
              <a:rPr sz="950" dirty="0">
                <a:latin typeface="Verdana"/>
                <a:cs typeface="Verdana"/>
              </a:rPr>
              <a:t>NHS</a:t>
            </a:r>
            <a:r>
              <a:rPr sz="950" spc="-15" dirty="0">
                <a:latin typeface="Verdana"/>
                <a:cs typeface="Verdana"/>
              </a:rPr>
              <a:t> </a:t>
            </a:r>
            <a:r>
              <a:rPr sz="950" dirty="0">
                <a:latin typeface="Verdana"/>
                <a:cs typeface="Verdana"/>
              </a:rPr>
              <a:t>ethics and</a:t>
            </a:r>
            <a:r>
              <a:rPr sz="950" spc="-15" dirty="0">
                <a:latin typeface="Verdana"/>
                <a:cs typeface="Verdana"/>
              </a:rPr>
              <a:t> </a:t>
            </a:r>
            <a:r>
              <a:rPr sz="950" dirty="0">
                <a:latin typeface="Verdana"/>
                <a:cs typeface="Verdana"/>
              </a:rPr>
              <a:t>HRA</a:t>
            </a:r>
            <a:r>
              <a:rPr sz="950" spc="-10" dirty="0">
                <a:latin typeface="Verdana"/>
                <a:cs typeface="Verdana"/>
              </a:rPr>
              <a:t> </a:t>
            </a:r>
            <a:r>
              <a:rPr sz="950" dirty="0">
                <a:latin typeface="Verdana"/>
                <a:cs typeface="Verdana"/>
              </a:rPr>
              <a:t>Approval</a:t>
            </a:r>
            <a:r>
              <a:rPr sz="950" spc="-10" dirty="0">
                <a:latin typeface="Verdana"/>
                <a:cs typeface="Verdana"/>
              </a:rPr>
              <a:t> processes</a:t>
            </a:r>
            <a:endParaRPr sz="950">
              <a:latin typeface="Verdana"/>
              <a:cs typeface="Verdana"/>
            </a:endParaRPr>
          </a:p>
          <a:p>
            <a:pPr marL="181610" indent="-90170">
              <a:lnSpc>
                <a:spcPct val="100000"/>
              </a:lnSpc>
              <a:spcBef>
                <a:spcPts val="580"/>
              </a:spcBef>
              <a:buFont typeface="Arial"/>
              <a:buChar char="•"/>
              <a:tabLst>
                <a:tab pos="181610" algn="l"/>
              </a:tabLst>
            </a:pPr>
            <a:r>
              <a:rPr sz="950" dirty="0">
                <a:latin typeface="Verdana"/>
                <a:cs typeface="Verdana"/>
              </a:rPr>
              <a:t>Sponsor</a:t>
            </a:r>
            <a:r>
              <a:rPr sz="950" spc="-25" dirty="0">
                <a:latin typeface="Verdana"/>
                <a:cs typeface="Verdana"/>
              </a:rPr>
              <a:t> </a:t>
            </a:r>
            <a:r>
              <a:rPr sz="950" dirty="0">
                <a:latin typeface="Verdana"/>
                <a:cs typeface="Verdana"/>
              </a:rPr>
              <a:t>review</a:t>
            </a:r>
            <a:r>
              <a:rPr sz="950" spc="-15" dirty="0">
                <a:latin typeface="Verdana"/>
                <a:cs typeface="Verdana"/>
              </a:rPr>
              <a:t> </a:t>
            </a:r>
            <a:r>
              <a:rPr sz="950" dirty="0">
                <a:latin typeface="Verdana"/>
                <a:cs typeface="Verdana"/>
              </a:rPr>
              <a:t>and</a:t>
            </a:r>
            <a:r>
              <a:rPr sz="950" spc="-15" dirty="0">
                <a:latin typeface="Verdana"/>
                <a:cs typeface="Verdana"/>
              </a:rPr>
              <a:t> </a:t>
            </a:r>
            <a:r>
              <a:rPr sz="950" dirty="0">
                <a:latin typeface="Verdana"/>
                <a:cs typeface="Verdana"/>
              </a:rPr>
              <a:t>authorisation</a:t>
            </a:r>
            <a:r>
              <a:rPr sz="950" spc="25" dirty="0">
                <a:latin typeface="Verdana"/>
                <a:cs typeface="Verdana"/>
              </a:rPr>
              <a:t> </a:t>
            </a:r>
            <a:r>
              <a:rPr sz="950" dirty="0">
                <a:latin typeface="Verdana"/>
                <a:cs typeface="Verdana"/>
              </a:rPr>
              <a:t>of</a:t>
            </a:r>
            <a:r>
              <a:rPr sz="950" spc="-20" dirty="0">
                <a:latin typeface="Verdana"/>
                <a:cs typeface="Verdana"/>
              </a:rPr>
              <a:t> </a:t>
            </a:r>
            <a:r>
              <a:rPr sz="950" dirty="0">
                <a:latin typeface="Verdana"/>
                <a:cs typeface="Verdana"/>
              </a:rPr>
              <a:t>new</a:t>
            </a:r>
            <a:r>
              <a:rPr sz="950" spc="-30" dirty="0">
                <a:latin typeface="Verdana"/>
                <a:cs typeface="Verdana"/>
              </a:rPr>
              <a:t> </a:t>
            </a:r>
            <a:r>
              <a:rPr sz="950" dirty="0">
                <a:latin typeface="Verdana"/>
                <a:cs typeface="Verdana"/>
              </a:rPr>
              <a:t>studies</a:t>
            </a:r>
            <a:r>
              <a:rPr sz="950" spc="15" dirty="0">
                <a:latin typeface="Verdana"/>
                <a:cs typeface="Verdana"/>
              </a:rPr>
              <a:t> </a:t>
            </a:r>
            <a:r>
              <a:rPr sz="950" dirty="0">
                <a:latin typeface="Verdana"/>
                <a:cs typeface="Verdana"/>
              </a:rPr>
              <a:t>and</a:t>
            </a:r>
            <a:r>
              <a:rPr sz="950" spc="-15" dirty="0">
                <a:latin typeface="Verdana"/>
                <a:cs typeface="Verdana"/>
              </a:rPr>
              <a:t> </a:t>
            </a:r>
            <a:r>
              <a:rPr sz="950" dirty="0">
                <a:latin typeface="Verdana"/>
                <a:cs typeface="Verdana"/>
              </a:rPr>
              <a:t>amendments</a:t>
            </a:r>
            <a:r>
              <a:rPr sz="950" spc="-5" dirty="0">
                <a:latin typeface="Verdana"/>
                <a:cs typeface="Verdana"/>
              </a:rPr>
              <a:t> </a:t>
            </a:r>
            <a:r>
              <a:rPr sz="950" dirty="0">
                <a:latin typeface="Verdana"/>
                <a:cs typeface="Verdana"/>
              </a:rPr>
              <a:t>to</a:t>
            </a:r>
            <a:r>
              <a:rPr sz="950" spc="-20" dirty="0">
                <a:latin typeface="Verdana"/>
                <a:cs typeface="Verdana"/>
              </a:rPr>
              <a:t> </a:t>
            </a:r>
            <a:r>
              <a:rPr sz="950" dirty="0">
                <a:latin typeface="Verdana"/>
                <a:cs typeface="Verdana"/>
              </a:rPr>
              <a:t>ongoing</a:t>
            </a:r>
            <a:r>
              <a:rPr sz="950" spc="-15" dirty="0">
                <a:latin typeface="Verdana"/>
                <a:cs typeface="Verdana"/>
              </a:rPr>
              <a:t> </a:t>
            </a:r>
            <a:r>
              <a:rPr sz="950" spc="-10" dirty="0">
                <a:latin typeface="Verdana"/>
                <a:cs typeface="Verdana"/>
              </a:rPr>
              <a:t>studies</a:t>
            </a:r>
            <a:endParaRPr sz="950">
              <a:latin typeface="Verdana"/>
              <a:cs typeface="Verdana"/>
            </a:endParaRPr>
          </a:p>
          <a:p>
            <a:pPr marL="181610" indent="-90170">
              <a:lnSpc>
                <a:spcPct val="100000"/>
              </a:lnSpc>
              <a:spcBef>
                <a:spcPts val="560"/>
              </a:spcBef>
              <a:buFont typeface="Arial"/>
              <a:buChar char="•"/>
              <a:tabLst>
                <a:tab pos="181610" algn="l"/>
              </a:tabLst>
            </a:pPr>
            <a:r>
              <a:rPr sz="950" dirty="0">
                <a:latin typeface="Verdana"/>
                <a:cs typeface="Verdana"/>
              </a:rPr>
              <a:t>Research</a:t>
            </a:r>
            <a:r>
              <a:rPr sz="950" spc="-15" dirty="0">
                <a:latin typeface="Verdana"/>
                <a:cs typeface="Verdana"/>
              </a:rPr>
              <a:t> </a:t>
            </a:r>
            <a:r>
              <a:rPr sz="950" dirty="0">
                <a:latin typeface="Verdana"/>
                <a:cs typeface="Verdana"/>
              </a:rPr>
              <a:t>Governance/</a:t>
            </a:r>
            <a:r>
              <a:rPr sz="950" spc="-15" dirty="0">
                <a:latin typeface="Verdana"/>
                <a:cs typeface="Verdana"/>
              </a:rPr>
              <a:t> </a:t>
            </a:r>
            <a:r>
              <a:rPr sz="950" dirty="0">
                <a:latin typeface="Verdana"/>
                <a:cs typeface="Verdana"/>
              </a:rPr>
              <a:t>Sponsor</a:t>
            </a:r>
            <a:r>
              <a:rPr sz="950" spc="-35" dirty="0">
                <a:latin typeface="Verdana"/>
                <a:cs typeface="Verdana"/>
              </a:rPr>
              <a:t> </a:t>
            </a:r>
            <a:r>
              <a:rPr sz="950" dirty="0">
                <a:latin typeface="Verdana"/>
                <a:cs typeface="Verdana"/>
              </a:rPr>
              <a:t>confirmation for</a:t>
            </a:r>
            <a:r>
              <a:rPr sz="950" spc="-35" dirty="0">
                <a:latin typeface="Verdana"/>
                <a:cs typeface="Verdana"/>
              </a:rPr>
              <a:t> </a:t>
            </a:r>
            <a:r>
              <a:rPr sz="950" dirty="0">
                <a:latin typeface="Verdana"/>
                <a:cs typeface="Verdana"/>
              </a:rPr>
              <a:t>funding</a:t>
            </a:r>
            <a:r>
              <a:rPr sz="950" spc="-20" dirty="0">
                <a:latin typeface="Verdana"/>
                <a:cs typeface="Verdana"/>
              </a:rPr>
              <a:t> </a:t>
            </a:r>
            <a:r>
              <a:rPr sz="950" spc="-10" dirty="0">
                <a:latin typeface="Verdana"/>
                <a:cs typeface="Verdana"/>
              </a:rPr>
              <a:t>applications</a:t>
            </a:r>
            <a:endParaRPr sz="950">
              <a:latin typeface="Verdana"/>
              <a:cs typeface="Verdana"/>
            </a:endParaRPr>
          </a:p>
          <a:p>
            <a:pPr marL="181610" indent="-90170">
              <a:lnSpc>
                <a:spcPct val="100000"/>
              </a:lnSpc>
              <a:spcBef>
                <a:spcPts val="580"/>
              </a:spcBef>
              <a:buFont typeface="Arial"/>
              <a:buChar char="•"/>
              <a:tabLst>
                <a:tab pos="181610" algn="l"/>
              </a:tabLst>
            </a:pPr>
            <a:r>
              <a:rPr sz="950" dirty="0">
                <a:latin typeface="Verdana"/>
                <a:cs typeface="Verdana"/>
              </a:rPr>
              <a:t>Annual progress</a:t>
            </a:r>
            <a:r>
              <a:rPr sz="950" spc="-15" dirty="0">
                <a:latin typeface="Verdana"/>
                <a:cs typeface="Verdana"/>
              </a:rPr>
              <a:t> </a:t>
            </a:r>
            <a:r>
              <a:rPr sz="950" dirty="0">
                <a:latin typeface="Verdana"/>
                <a:cs typeface="Verdana"/>
              </a:rPr>
              <a:t>and</a:t>
            </a:r>
            <a:r>
              <a:rPr sz="950" spc="-5" dirty="0">
                <a:latin typeface="Verdana"/>
                <a:cs typeface="Verdana"/>
              </a:rPr>
              <a:t> </a:t>
            </a:r>
            <a:r>
              <a:rPr sz="950" dirty="0">
                <a:latin typeface="Verdana"/>
                <a:cs typeface="Verdana"/>
              </a:rPr>
              <a:t>end</a:t>
            </a:r>
            <a:r>
              <a:rPr sz="950" spc="-20" dirty="0">
                <a:latin typeface="Verdana"/>
                <a:cs typeface="Verdana"/>
              </a:rPr>
              <a:t> </a:t>
            </a:r>
            <a:r>
              <a:rPr sz="950" dirty="0">
                <a:latin typeface="Verdana"/>
                <a:cs typeface="Verdana"/>
              </a:rPr>
              <a:t>of</a:t>
            </a:r>
            <a:r>
              <a:rPr sz="950" spc="-15" dirty="0">
                <a:latin typeface="Verdana"/>
                <a:cs typeface="Verdana"/>
              </a:rPr>
              <a:t> </a:t>
            </a:r>
            <a:r>
              <a:rPr sz="950" dirty="0">
                <a:latin typeface="Verdana"/>
                <a:cs typeface="Verdana"/>
              </a:rPr>
              <a:t>study </a:t>
            </a:r>
            <a:r>
              <a:rPr sz="950" spc="-10" dirty="0">
                <a:latin typeface="Verdana"/>
                <a:cs typeface="Verdana"/>
              </a:rPr>
              <a:t>reporting</a:t>
            </a:r>
            <a:endParaRPr sz="950">
              <a:latin typeface="Verdana"/>
              <a:cs typeface="Verdana"/>
            </a:endParaRPr>
          </a:p>
          <a:p>
            <a:pPr marL="181610" indent="-90170">
              <a:lnSpc>
                <a:spcPct val="100000"/>
              </a:lnSpc>
              <a:spcBef>
                <a:spcPts val="560"/>
              </a:spcBef>
              <a:buFont typeface="Arial"/>
              <a:buChar char="•"/>
              <a:tabLst>
                <a:tab pos="181610" algn="l"/>
              </a:tabLst>
            </a:pPr>
            <a:r>
              <a:rPr sz="950" dirty="0">
                <a:latin typeface="Verdana"/>
                <a:cs typeface="Verdana"/>
              </a:rPr>
              <a:t>Study</a:t>
            </a:r>
            <a:r>
              <a:rPr sz="950" spc="-25" dirty="0">
                <a:latin typeface="Verdana"/>
                <a:cs typeface="Verdana"/>
              </a:rPr>
              <a:t> </a:t>
            </a:r>
            <a:r>
              <a:rPr sz="950" spc="-10" dirty="0">
                <a:latin typeface="Verdana"/>
                <a:cs typeface="Verdana"/>
              </a:rPr>
              <a:t>conduct</a:t>
            </a:r>
            <a:endParaRPr sz="950">
              <a:latin typeface="Verdana"/>
              <a:cs typeface="Verdana"/>
            </a:endParaRPr>
          </a:p>
          <a:p>
            <a:pPr marL="181610" indent="-90170">
              <a:lnSpc>
                <a:spcPct val="100000"/>
              </a:lnSpc>
              <a:spcBef>
                <a:spcPts val="580"/>
              </a:spcBef>
              <a:buFont typeface="Arial"/>
              <a:buChar char="•"/>
              <a:tabLst>
                <a:tab pos="181610" algn="l"/>
              </a:tabLst>
            </a:pPr>
            <a:r>
              <a:rPr sz="950" dirty="0">
                <a:latin typeface="Verdana"/>
                <a:cs typeface="Verdana"/>
              </a:rPr>
              <a:t>Sponsor</a:t>
            </a:r>
            <a:r>
              <a:rPr sz="950" spc="-20" dirty="0">
                <a:latin typeface="Verdana"/>
                <a:cs typeface="Verdana"/>
              </a:rPr>
              <a:t> </a:t>
            </a:r>
            <a:r>
              <a:rPr sz="950" dirty="0">
                <a:latin typeface="Verdana"/>
                <a:cs typeface="Verdana"/>
              </a:rPr>
              <a:t>contact</a:t>
            </a:r>
            <a:r>
              <a:rPr sz="950" spc="15" dirty="0">
                <a:latin typeface="Verdana"/>
                <a:cs typeface="Verdana"/>
              </a:rPr>
              <a:t> </a:t>
            </a:r>
            <a:r>
              <a:rPr sz="950" dirty="0">
                <a:latin typeface="Verdana"/>
                <a:cs typeface="Verdana"/>
              </a:rPr>
              <a:t>for</a:t>
            </a:r>
            <a:r>
              <a:rPr sz="950" spc="-20" dirty="0">
                <a:latin typeface="Verdana"/>
                <a:cs typeface="Verdana"/>
              </a:rPr>
              <a:t> </a:t>
            </a:r>
            <a:r>
              <a:rPr sz="950" dirty="0">
                <a:latin typeface="Verdana"/>
                <a:cs typeface="Verdana"/>
              </a:rPr>
              <a:t>NHS Trusts</a:t>
            </a:r>
            <a:r>
              <a:rPr sz="950" spc="-5" dirty="0">
                <a:latin typeface="Verdana"/>
                <a:cs typeface="Verdana"/>
              </a:rPr>
              <a:t> </a:t>
            </a:r>
            <a:r>
              <a:rPr sz="950" dirty="0">
                <a:latin typeface="Verdana"/>
                <a:cs typeface="Verdana"/>
              </a:rPr>
              <a:t>and</a:t>
            </a:r>
            <a:r>
              <a:rPr sz="950" spc="-5" dirty="0">
                <a:latin typeface="Verdana"/>
                <a:cs typeface="Verdana"/>
              </a:rPr>
              <a:t> </a:t>
            </a:r>
            <a:r>
              <a:rPr sz="950" dirty="0">
                <a:latin typeface="Verdana"/>
                <a:cs typeface="Verdana"/>
              </a:rPr>
              <a:t>external</a:t>
            </a:r>
            <a:r>
              <a:rPr sz="950" spc="-5" dirty="0">
                <a:latin typeface="Verdana"/>
                <a:cs typeface="Verdana"/>
              </a:rPr>
              <a:t> </a:t>
            </a:r>
            <a:r>
              <a:rPr sz="950" spc="-10" dirty="0">
                <a:latin typeface="Verdana"/>
                <a:cs typeface="Verdana"/>
              </a:rPr>
              <a:t>agencies</a:t>
            </a:r>
            <a:endParaRPr sz="950">
              <a:latin typeface="Verdana"/>
              <a:cs typeface="Verdan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00837" y="2157222"/>
            <a:ext cx="2456815" cy="89026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sz="1000" b="1" spc="-10" dirty="0">
                <a:latin typeface="Verdana"/>
                <a:cs typeface="Verdana"/>
              </a:rPr>
              <a:t>Research</a:t>
            </a:r>
            <a:r>
              <a:rPr sz="1000" b="1" spc="-80" dirty="0">
                <a:latin typeface="Verdana"/>
                <a:cs typeface="Verdana"/>
              </a:rPr>
              <a:t> </a:t>
            </a:r>
            <a:r>
              <a:rPr sz="1000" b="1" spc="-10" dirty="0">
                <a:latin typeface="Verdana"/>
                <a:cs typeface="Verdana"/>
              </a:rPr>
              <a:t>Governance</a:t>
            </a:r>
            <a:r>
              <a:rPr sz="1000" b="1" spc="-45" dirty="0">
                <a:latin typeface="Verdana"/>
                <a:cs typeface="Verdana"/>
              </a:rPr>
              <a:t> </a:t>
            </a:r>
            <a:r>
              <a:rPr sz="1000" b="1" spc="-20" dirty="0">
                <a:latin typeface="Verdana"/>
                <a:cs typeface="Verdana"/>
              </a:rPr>
              <a:t>Team</a:t>
            </a:r>
            <a:endParaRPr sz="1000">
              <a:latin typeface="Verdana"/>
              <a:cs typeface="Verdana"/>
            </a:endParaRPr>
          </a:p>
          <a:p>
            <a:pPr marL="38100" marR="30480">
              <a:lnSpc>
                <a:spcPct val="104200"/>
              </a:lnSpc>
              <a:spcBef>
                <a:spcPts val="815"/>
              </a:spcBef>
            </a:pPr>
            <a:r>
              <a:rPr sz="950" i="1" dirty="0">
                <a:latin typeface="Verdana"/>
                <a:cs typeface="Verdana"/>
              </a:rPr>
              <a:t>Research</a:t>
            </a:r>
            <a:r>
              <a:rPr sz="950" i="1" spc="-35" dirty="0">
                <a:latin typeface="Verdana"/>
                <a:cs typeface="Verdana"/>
              </a:rPr>
              <a:t> </a:t>
            </a:r>
            <a:r>
              <a:rPr sz="950" i="1" dirty="0">
                <a:latin typeface="Verdana"/>
                <a:cs typeface="Verdana"/>
              </a:rPr>
              <a:t>Practice</a:t>
            </a:r>
            <a:r>
              <a:rPr sz="950" i="1" spc="-35" dirty="0">
                <a:latin typeface="Verdana"/>
                <a:cs typeface="Verdana"/>
              </a:rPr>
              <a:t> </a:t>
            </a:r>
            <a:r>
              <a:rPr sz="950" i="1" spc="-10" dirty="0">
                <a:latin typeface="Verdana"/>
                <a:cs typeface="Verdana"/>
              </a:rPr>
              <a:t>Governance</a:t>
            </a:r>
            <a:r>
              <a:rPr sz="950" i="1" spc="-60" dirty="0">
                <a:latin typeface="Verdana"/>
                <a:cs typeface="Verdana"/>
              </a:rPr>
              <a:t> </a:t>
            </a:r>
            <a:r>
              <a:rPr sz="950" i="1" spc="-10" dirty="0">
                <a:latin typeface="Verdana"/>
                <a:cs typeface="Verdana"/>
              </a:rPr>
              <a:t>Manager </a:t>
            </a:r>
            <a:r>
              <a:rPr sz="950" dirty="0">
                <a:latin typeface="Verdana"/>
                <a:cs typeface="Verdana"/>
              </a:rPr>
              <a:t>Lynne</a:t>
            </a:r>
            <a:r>
              <a:rPr sz="950" spc="-85" dirty="0">
                <a:latin typeface="Verdana"/>
                <a:cs typeface="Verdana"/>
              </a:rPr>
              <a:t> </a:t>
            </a:r>
            <a:r>
              <a:rPr sz="950" spc="-10" dirty="0">
                <a:latin typeface="Verdana"/>
                <a:cs typeface="Verdana"/>
              </a:rPr>
              <a:t>Macrae </a:t>
            </a:r>
            <a:r>
              <a:rPr sz="950" u="sng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Verdana"/>
                <a:cs typeface="Verdana"/>
                <a:hlinkClick r:id="rId3"/>
              </a:rPr>
              <a:t>Lynne.Macrae@manchester.ac.uk</a:t>
            </a:r>
            <a:endParaRPr sz="950">
              <a:latin typeface="Verdana"/>
              <a:cs typeface="Verdana"/>
            </a:endParaRPr>
          </a:p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sz="950" dirty="0">
                <a:latin typeface="Verdana"/>
                <a:cs typeface="Verdana"/>
              </a:rPr>
              <a:t>0161</a:t>
            </a:r>
            <a:r>
              <a:rPr sz="950" spc="-20" dirty="0">
                <a:latin typeface="Verdana"/>
                <a:cs typeface="Verdana"/>
              </a:rPr>
              <a:t> </a:t>
            </a:r>
            <a:r>
              <a:rPr sz="950" dirty="0">
                <a:latin typeface="Verdana"/>
                <a:cs typeface="Verdana"/>
              </a:rPr>
              <a:t>275</a:t>
            </a:r>
            <a:r>
              <a:rPr sz="950" spc="-20" dirty="0">
                <a:latin typeface="Verdana"/>
                <a:cs typeface="Verdana"/>
              </a:rPr>
              <a:t> 5436</a:t>
            </a:r>
            <a:r>
              <a:rPr sz="975" b="1" spc="-30" baseline="25641" dirty="0">
                <a:latin typeface="Verdana"/>
                <a:cs typeface="Verdana"/>
              </a:rPr>
              <a:t>*</a:t>
            </a:r>
            <a:endParaRPr sz="975" baseline="25641">
              <a:latin typeface="Verdana"/>
              <a:cs typeface="Verdan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710685" y="2338196"/>
            <a:ext cx="1910714" cy="604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950" i="1" spc="-10" dirty="0">
                <a:latin typeface="Verdana"/>
                <a:cs typeface="Verdana"/>
              </a:rPr>
              <a:t>Research</a:t>
            </a:r>
            <a:r>
              <a:rPr sz="950" i="1" spc="-60" dirty="0">
                <a:latin typeface="Verdana"/>
                <a:cs typeface="Verdana"/>
              </a:rPr>
              <a:t> </a:t>
            </a:r>
            <a:r>
              <a:rPr sz="950" i="1" spc="-10" dirty="0">
                <a:latin typeface="Verdana"/>
                <a:cs typeface="Verdana"/>
              </a:rPr>
              <a:t>Governance</a:t>
            </a:r>
            <a:r>
              <a:rPr sz="950" i="1" spc="-50" dirty="0">
                <a:latin typeface="Verdana"/>
                <a:cs typeface="Verdana"/>
              </a:rPr>
              <a:t> </a:t>
            </a:r>
            <a:r>
              <a:rPr sz="950" i="1" spc="-10" dirty="0">
                <a:latin typeface="Verdana"/>
                <a:cs typeface="Verdana"/>
              </a:rPr>
              <a:t>Officer </a:t>
            </a:r>
            <a:r>
              <a:rPr sz="950" spc="-10" dirty="0">
                <a:latin typeface="Verdana"/>
                <a:cs typeface="Verdana"/>
              </a:rPr>
              <a:t>Stacey</a:t>
            </a:r>
            <a:r>
              <a:rPr sz="950" spc="-40" dirty="0">
                <a:latin typeface="Verdana"/>
                <a:cs typeface="Verdana"/>
              </a:rPr>
              <a:t> </a:t>
            </a:r>
            <a:r>
              <a:rPr sz="950" spc="-20" dirty="0">
                <a:latin typeface="Verdana"/>
                <a:cs typeface="Verdana"/>
              </a:rPr>
              <a:t>Body </a:t>
            </a:r>
            <a:r>
              <a:rPr sz="950" u="sng" spc="-3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Verdana"/>
                <a:cs typeface="Verdana"/>
                <a:hlinkClick r:id="rId4"/>
              </a:rPr>
              <a:t>Stacey.Body@manchester.ac.uk</a:t>
            </a:r>
            <a:r>
              <a:rPr sz="950" spc="-30" dirty="0">
                <a:solidFill>
                  <a:srgbClr val="0000FF"/>
                </a:solidFill>
                <a:latin typeface="Verdana"/>
                <a:cs typeface="Verdana"/>
              </a:rPr>
              <a:t> </a:t>
            </a:r>
            <a:r>
              <a:rPr sz="950" dirty="0">
                <a:latin typeface="Verdana"/>
                <a:cs typeface="Verdana"/>
              </a:rPr>
              <a:t>0161</a:t>
            </a:r>
            <a:r>
              <a:rPr sz="950" spc="-60" dirty="0">
                <a:latin typeface="Verdana"/>
                <a:cs typeface="Verdana"/>
              </a:rPr>
              <a:t> </a:t>
            </a:r>
            <a:r>
              <a:rPr sz="950" dirty="0">
                <a:latin typeface="Verdana"/>
                <a:cs typeface="Verdana"/>
              </a:rPr>
              <a:t>275</a:t>
            </a:r>
            <a:r>
              <a:rPr sz="950" spc="-75" dirty="0">
                <a:latin typeface="Verdana"/>
                <a:cs typeface="Verdana"/>
              </a:rPr>
              <a:t> </a:t>
            </a:r>
            <a:r>
              <a:rPr sz="950" spc="-10" dirty="0">
                <a:latin typeface="Verdana"/>
                <a:cs typeface="Verdana"/>
              </a:rPr>
              <a:t>5318</a:t>
            </a:r>
            <a:r>
              <a:rPr sz="950" b="1" spc="-10" dirty="0">
                <a:latin typeface="Verdana"/>
                <a:cs typeface="Verdana"/>
              </a:rPr>
              <a:t>*</a:t>
            </a:r>
            <a:endParaRPr sz="950">
              <a:latin typeface="Verdana"/>
              <a:cs typeface="Verdan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710685" y="3139895"/>
            <a:ext cx="2279650" cy="6553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8800"/>
              </a:lnSpc>
              <a:spcBef>
                <a:spcPts val="95"/>
              </a:spcBef>
            </a:pPr>
            <a:r>
              <a:rPr sz="950" i="1" dirty="0">
                <a:latin typeface="Verdana"/>
                <a:cs typeface="Verdana"/>
              </a:rPr>
              <a:t>Research</a:t>
            </a:r>
            <a:r>
              <a:rPr sz="950" i="1" spc="-25" dirty="0">
                <a:latin typeface="Verdana"/>
                <a:cs typeface="Verdana"/>
              </a:rPr>
              <a:t> </a:t>
            </a:r>
            <a:r>
              <a:rPr sz="950" i="1" spc="-10" dirty="0">
                <a:latin typeface="Verdana"/>
                <a:cs typeface="Verdana"/>
              </a:rPr>
              <a:t>Governance</a:t>
            </a:r>
            <a:r>
              <a:rPr sz="950" i="1" spc="-45" dirty="0">
                <a:latin typeface="Verdana"/>
                <a:cs typeface="Verdana"/>
              </a:rPr>
              <a:t> </a:t>
            </a:r>
            <a:r>
              <a:rPr sz="950" i="1" dirty="0">
                <a:latin typeface="Verdana"/>
                <a:cs typeface="Verdana"/>
              </a:rPr>
              <a:t>Support</a:t>
            </a:r>
            <a:r>
              <a:rPr sz="950" i="1" spc="-45" dirty="0">
                <a:latin typeface="Verdana"/>
                <a:cs typeface="Verdana"/>
              </a:rPr>
              <a:t> </a:t>
            </a:r>
            <a:r>
              <a:rPr sz="950" i="1" spc="-10" dirty="0">
                <a:latin typeface="Verdana"/>
                <a:cs typeface="Verdana"/>
              </a:rPr>
              <a:t>Officer </a:t>
            </a:r>
            <a:r>
              <a:rPr sz="950" spc="-10" dirty="0">
                <a:latin typeface="Verdana"/>
                <a:cs typeface="Verdana"/>
              </a:rPr>
              <a:t>Vivian</a:t>
            </a:r>
            <a:r>
              <a:rPr sz="950" spc="-40" dirty="0">
                <a:latin typeface="Verdana"/>
                <a:cs typeface="Verdana"/>
              </a:rPr>
              <a:t> </a:t>
            </a:r>
            <a:r>
              <a:rPr sz="950" spc="-10" dirty="0">
                <a:latin typeface="Verdana"/>
                <a:cs typeface="Verdana"/>
              </a:rPr>
              <a:t>Kyekye </a:t>
            </a:r>
            <a:r>
              <a:rPr sz="950" u="sng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Verdana"/>
                <a:cs typeface="Verdana"/>
                <a:hlinkClick r:id="rId5"/>
              </a:rPr>
              <a:t>Vivian.kyekye@manchester.ac.uk</a:t>
            </a:r>
            <a:r>
              <a:rPr sz="950" spc="-10" dirty="0">
                <a:solidFill>
                  <a:srgbClr val="0000FF"/>
                </a:solidFill>
                <a:latin typeface="Verdana"/>
                <a:cs typeface="Verdana"/>
              </a:rPr>
              <a:t> </a:t>
            </a:r>
            <a:r>
              <a:rPr sz="950" dirty="0">
                <a:latin typeface="Verdana"/>
                <a:cs typeface="Verdana"/>
              </a:rPr>
              <a:t>0161</a:t>
            </a:r>
            <a:r>
              <a:rPr sz="950" spc="-60" dirty="0">
                <a:latin typeface="Verdana"/>
                <a:cs typeface="Verdana"/>
              </a:rPr>
              <a:t> </a:t>
            </a:r>
            <a:r>
              <a:rPr sz="950" dirty="0">
                <a:latin typeface="Verdana"/>
                <a:cs typeface="Verdana"/>
              </a:rPr>
              <a:t>275</a:t>
            </a:r>
            <a:r>
              <a:rPr sz="950" spc="-55" dirty="0">
                <a:latin typeface="Verdana"/>
                <a:cs typeface="Verdana"/>
              </a:rPr>
              <a:t> </a:t>
            </a:r>
            <a:r>
              <a:rPr sz="950" spc="-10" dirty="0">
                <a:latin typeface="Verdana"/>
                <a:cs typeface="Verdana"/>
              </a:rPr>
              <a:t>5106</a:t>
            </a:r>
            <a:r>
              <a:rPr sz="950" b="1" spc="-10" dirty="0">
                <a:latin typeface="Verdana"/>
                <a:cs typeface="Verdana"/>
              </a:rPr>
              <a:t>*</a:t>
            </a:r>
            <a:endParaRPr sz="950">
              <a:latin typeface="Verdana"/>
              <a:cs typeface="Verdan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82370" y="901064"/>
            <a:ext cx="2910335" cy="1010918"/>
          </a:xfrm>
          <a:prstGeom prst="rect">
            <a:avLst/>
          </a:prstGeom>
        </p:spPr>
        <p:txBody>
          <a:bodyPr vert="horz" wrap="square" lIns="0" tIns="92710" rIns="0" bIns="0" rtlCol="0" anchor="t">
            <a:spAutoFit/>
          </a:bodyPr>
          <a:lstStyle/>
          <a:p>
            <a:pPr marL="12700" marR="154940">
              <a:lnSpc>
                <a:spcPct val="75900"/>
              </a:lnSpc>
              <a:spcBef>
                <a:spcPts val="730"/>
              </a:spcBef>
            </a:pPr>
            <a:r>
              <a:rPr sz="2200" dirty="0">
                <a:solidFill>
                  <a:srgbClr val="FFFFFF"/>
                </a:solidFill>
                <a:latin typeface="Verdana"/>
                <a:cs typeface="Verdana"/>
              </a:rPr>
              <a:t>Faculty</a:t>
            </a:r>
            <a:r>
              <a:rPr sz="2200" spc="-15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200" spc="-10" dirty="0">
                <a:solidFill>
                  <a:srgbClr val="FFFFFF"/>
                </a:solidFill>
                <a:latin typeface="Verdana"/>
                <a:cs typeface="Verdana"/>
              </a:rPr>
              <a:t>Research Governance</a:t>
            </a:r>
            <a:r>
              <a:rPr sz="2200" spc="-114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200" spc="-20" dirty="0">
                <a:solidFill>
                  <a:srgbClr val="FFFFFF"/>
                </a:solidFill>
                <a:latin typeface="Verdana"/>
                <a:cs typeface="Verdana"/>
              </a:rPr>
              <a:t>Team</a:t>
            </a:r>
            <a:endParaRPr sz="2200" dirty="0">
              <a:latin typeface="Verdana"/>
              <a:cs typeface="Verdana"/>
            </a:endParaRPr>
          </a:p>
          <a:p>
            <a:pPr algn="l"/>
            <a:r>
              <a:rPr lang="en-US" sz="1100" spc="-10" dirty="0">
                <a:solidFill>
                  <a:schemeClr val="bg1"/>
                </a:solidFill>
              </a:rPr>
              <a:t> Room 4.64 Simon Building | Brunswick Street  </a:t>
            </a:r>
          </a:p>
          <a:p>
            <a:pPr marL="12700">
              <a:lnSpc>
                <a:spcPct val="100000"/>
              </a:lnSpc>
              <a:spcBef>
                <a:spcPts val="455"/>
              </a:spcBef>
            </a:pPr>
            <a:endParaRPr sz="1100" spc="-10" dirty="0">
              <a:solidFill>
                <a:srgbClr val="FFFFFF"/>
              </a:solidFill>
              <a:latin typeface="Calibri"/>
              <a:cs typeface="Calibri"/>
            </a:endParaRPr>
          </a:p>
        </p:txBody>
      </p:sp>
      <p:grpSp>
        <p:nvGrpSpPr>
          <p:cNvPr id="8" name="object 8"/>
          <p:cNvGrpSpPr/>
          <p:nvPr/>
        </p:nvGrpSpPr>
        <p:grpSpPr>
          <a:xfrm>
            <a:off x="4299203" y="0"/>
            <a:ext cx="3256915" cy="1961514"/>
            <a:chOff x="4299203" y="0"/>
            <a:chExt cx="3256915" cy="1961514"/>
          </a:xfrm>
        </p:grpSpPr>
        <p:pic>
          <p:nvPicPr>
            <p:cNvPr id="9" name="object 9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4463795" y="0"/>
              <a:ext cx="3092196" cy="1961387"/>
            </a:xfrm>
            <a:prstGeom prst="rect">
              <a:avLst/>
            </a:prstGeom>
          </p:spPr>
        </p:pic>
        <p:pic>
          <p:nvPicPr>
            <p:cNvPr id="10" name="object 10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4299203" y="0"/>
              <a:ext cx="3256788" cy="1961387"/>
            </a:xfrm>
            <a:prstGeom prst="rect">
              <a:avLst/>
            </a:prstGeom>
          </p:spPr>
        </p:pic>
      </p:grpSp>
      <p:sp>
        <p:nvSpPr>
          <p:cNvPr id="11" name="object 11"/>
          <p:cNvSpPr txBox="1"/>
          <p:nvPr/>
        </p:nvSpPr>
        <p:spPr>
          <a:xfrm>
            <a:off x="326237" y="3176396"/>
            <a:ext cx="2279650" cy="604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950" i="1" dirty="0">
                <a:latin typeface="Verdana"/>
                <a:cs typeface="Verdana"/>
              </a:rPr>
              <a:t>Research</a:t>
            </a:r>
            <a:r>
              <a:rPr sz="950" i="1" spc="-25" dirty="0">
                <a:latin typeface="Verdana"/>
                <a:cs typeface="Verdana"/>
              </a:rPr>
              <a:t> </a:t>
            </a:r>
            <a:r>
              <a:rPr sz="950" i="1" spc="-10" dirty="0">
                <a:latin typeface="Verdana"/>
                <a:cs typeface="Verdana"/>
              </a:rPr>
              <a:t>Governance</a:t>
            </a:r>
            <a:r>
              <a:rPr sz="950" i="1" spc="-45" dirty="0">
                <a:latin typeface="Verdana"/>
                <a:cs typeface="Verdana"/>
              </a:rPr>
              <a:t> </a:t>
            </a:r>
            <a:r>
              <a:rPr sz="950" i="1" dirty="0">
                <a:latin typeface="Verdana"/>
                <a:cs typeface="Verdana"/>
              </a:rPr>
              <a:t>Support</a:t>
            </a:r>
            <a:r>
              <a:rPr sz="950" i="1" spc="-45" dirty="0">
                <a:latin typeface="Verdana"/>
                <a:cs typeface="Verdana"/>
              </a:rPr>
              <a:t> </a:t>
            </a:r>
            <a:r>
              <a:rPr sz="950" i="1" spc="-10" dirty="0">
                <a:latin typeface="Verdana"/>
                <a:cs typeface="Verdana"/>
              </a:rPr>
              <a:t>Officer </a:t>
            </a:r>
            <a:r>
              <a:rPr sz="950" dirty="0">
                <a:latin typeface="Verdana"/>
                <a:cs typeface="Verdana"/>
              </a:rPr>
              <a:t>Leah</a:t>
            </a:r>
            <a:r>
              <a:rPr sz="950" spc="-25" dirty="0">
                <a:latin typeface="Verdana"/>
                <a:cs typeface="Verdana"/>
              </a:rPr>
              <a:t> </a:t>
            </a:r>
            <a:r>
              <a:rPr sz="950" spc="-10" dirty="0">
                <a:latin typeface="Verdana"/>
                <a:cs typeface="Verdana"/>
              </a:rPr>
              <a:t>McGrath </a:t>
            </a:r>
            <a:r>
              <a:rPr sz="950" u="sng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Verdana"/>
                <a:cs typeface="Verdana"/>
                <a:hlinkClick r:id="rId8"/>
              </a:rPr>
              <a:t>Leah.Mcgrath@manchester.ac.uk</a:t>
            </a:r>
            <a:r>
              <a:rPr sz="950" spc="-10" dirty="0">
                <a:solidFill>
                  <a:srgbClr val="0000FF"/>
                </a:solidFill>
                <a:latin typeface="Verdana"/>
                <a:cs typeface="Verdana"/>
              </a:rPr>
              <a:t> </a:t>
            </a:r>
            <a:r>
              <a:rPr sz="950" dirty="0">
                <a:latin typeface="Verdana"/>
                <a:cs typeface="Verdana"/>
              </a:rPr>
              <a:t>0161</a:t>
            </a:r>
            <a:r>
              <a:rPr sz="950" spc="-15" dirty="0">
                <a:latin typeface="Verdana"/>
                <a:cs typeface="Verdana"/>
              </a:rPr>
              <a:t> </a:t>
            </a:r>
            <a:r>
              <a:rPr sz="950" dirty="0">
                <a:latin typeface="Verdana"/>
                <a:cs typeface="Verdana"/>
              </a:rPr>
              <a:t>306</a:t>
            </a:r>
            <a:r>
              <a:rPr sz="950" spc="-15" dirty="0">
                <a:latin typeface="Verdana"/>
                <a:cs typeface="Verdana"/>
              </a:rPr>
              <a:t> </a:t>
            </a:r>
            <a:r>
              <a:rPr sz="950" spc="-20" dirty="0">
                <a:latin typeface="Verdana"/>
                <a:cs typeface="Verdana"/>
              </a:rPr>
              <a:t>0677</a:t>
            </a:r>
            <a:r>
              <a:rPr sz="950" b="1" spc="-20" dirty="0">
                <a:latin typeface="Verdana"/>
                <a:cs typeface="Verdana"/>
              </a:rPr>
              <a:t>*</a:t>
            </a:r>
            <a:endParaRPr sz="950">
              <a:latin typeface="Verdana"/>
              <a:cs typeface="Verdan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66166" y="4139945"/>
            <a:ext cx="389572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dirty="0">
                <a:latin typeface="Verdana"/>
                <a:cs typeface="Verdana"/>
              </a:rPr>
              <a:t>Shared email </a:t>
            </a:r>
            <a:r>
              <a:rPr sz="900" b="1" spc="-10" dirty="0">
                <a:latin typeface="Verdana"/>
                <a:cs typeface="Verdana"/>
              </a:rPr>
              <a:t>(recommended)</a:t>
            </a:r>
            <a:r>
              <a:rPr sz="900" b="1" spc="-35" dirty="0">
                <a:latin typeface="Verdana"/>
                <a:cs typeface="Verdana"/>
              </a:rPr>
              <a:t> </a:t>
            </a:r>
            <a:r>
              <a:rPr sz="900" dirty="0">
                <a:latin typeface="Verdana"/>
                <a:cs typeface="Verdana"/>
              </a:rPr>
              <a:t>–</a:t>
            </a:r>
            <a:r>
              <a:rPr sz="900" spc="-10" dirty="0">
                <a:latin typeface="Verdana"/>
                <a:cs typeface="Verdana"/>
              </a:rPr>
              <a:t> </a:t>
            </a:r>
            <a:r>
              <a:rPr sz="900" u="sng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Verdana"/>
                <a:cs typeface="Verdana"/>
                <a:hlinkClick r:id="rId9"/>
              </a:rPr>
              <a:t>FBMHethics@manchester.ac.uk</a:t>
            </a:r>
            <a:endParaRPr sz="900">
              <a:latin typeface="Verdana"/>
              <a:cs typeface="Verdana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92608" y="4713731"/>
            <a:ext cx="6841490" cy="1115695"/>
          </a:xfrm>
          <a:prstGeom prst="rect">
            <a:avLst/>
          </a:prstGeom>
          <a:solidFill>
            <a:srgbClr val="D1D2D3"/>
          </a:solidFill>
          <a:ln w="9525">
            <a:solidFill>
              <a:srgbClr val="7E7E7E"/>
            </a:solidFill>
          </a:ln>
        </p:spPr>
        <p:txBody>
          <a:bodyPr vert="horz" wrap="square" lIns="0" tIns="46355" rIns="0" bIns="0" rtlCol="0">
            <a:spAutoFit/>
          </a:bodyPr>
          <a:lstStyle/>
          <a:p>
            <a:pPr marL="90805">
              <a:lnSpc>
                <a:spcPct val="100000"/>
              </a:lnSpc>
              <a:spcBef>
                <a:spcPts val="365"/>
              </a:spcBef>
            </a:pPr>
            <a:r>
              <a:rPr sz="950" b="1" u="sng" dirty="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*</a:t>
            </a:r>
            <a:r>
              <a:rPr sz="950" b="1" u="sng" spc="-35" dirty="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 </a:t>
            </a:r>
            <a:r>
              <a:rPr sz="950" b="1" u="sng" dirty="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Hybrid</a:t>
            </a:r>
            <a:r>
              <a:rPr sz="950" b="1" u="sng" spc="-15" dirty="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 </a:t>
            </a:r>
            <a:r>
              <a:rPr sz="950" b="1" u="sng" spc="-10" dirty="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working</a:t>
            </a:r>
            <a:endParaRPr sz="950">
              <a:latin typeface="Verdana"/>
              <a:cs typeface="Verdana"/>
            </a:endParaRPr>
          </a:p>
          <a:p>
            <a:pPr marL="90805" marR="155575">
              <a:lnSpc>
                <a:spcPct val="100000"/>
              </a:lnSpc>
            </a:pPr>
            <a:r>
              <a:rPr sz="950" dirty="0">
                <a:latin typeface="Verdana"/>
                <a:cs typeface="Verdana"/>
              </a:rPr>
              <a:t>The</a:t>
            </a:r>
            <a:r>
              <a:rPr sz="950" spc="-25" dirty="0">
                <a:latin typeface="Verdana"/>
                <a:cs typeface="Verdana"/>
              </a:rPr>
              <a:t> </a:t>
            </a:r>
            <a:r>
              <a:rPr sz="950" dirty="0">
                <a:latin typeface="Verdana"/>
                <a:cs typeface="Verdana"/>
              </a:rPr>
              <a:t>team</a:t>
            </a:r>
            <a:r>
              <a:rPr sz="950" spc="-5" dirty="0">
                <a:latin typeface="Verdana"/>
                <a:cs typeface="Verdana"/>
              </a:rPr>
              <a:t> </a:t>
            </a:r>
            <a:r>
              <a:rPr sz="950" dirty="0">
                <a:latin typeface="Verdana"/>
                <a:cs typeface="Verdana"/>
              </a:rPr>
              <a:t>are</a:t>
            </a:r>
            <a:r>
              <a:rPr sz="950" spc="-25" dirty="0">
                <a:latin typeface="Verdana"/>
                <a:cs typeface="Verdana"/>
              </a:rPr>
              <a:t> </a:t>
            </a:r>
            <a:r>
              <a:rPr sz="950" dirty="0">
                <a:latin typeface="Verdana"/>
                <a:cs typeface="Verdana"/>
              </a:rPr>
              <a:t>working</a:t>
            </a:r>
            <a:r>
              <a:rPr sz="950" spc="-25" dirty="0">
                <a:latin typeface="Verdana"/>
                <a:cs typeface="Verdana"/>
              </a:rPr>
              <a:t> </a:t>
            </a:r>
            <a:r>
              <a:rPr sz="950" dirty="0">
                <a:latin typeface="Verdana"/>
                <a:cs typeface="Verdana"/>
              </a:rPr>
              <a:t>both</a:t>
            </a:r>
            <a:r>
              <a:rPr sz="950" spc="-25" dirty="0">
                <a:latin typeface="Verdana"/>
                <a:cs typeface="Verdana"/>
              </a:rPr>
              <a:t> </a:t>
            </a:r>
            <a:r>
              <a:rPr sz="950" dirty="0">
                <a:latin typeface="Verdana"/>
                <a:cs typeface="Verdana"/>
              </a:rPr>
              <a:t>on</a:t>
            </a:r>
            <a:r>
              <a:rPr sz="950" spc="-20" dirty="0">
                <a:latin typeface="Verdana"/>
                <a:cs typeface="Verdana"/>
              </a:rPr>
              <a:t> </a:t>
            </a:r>
            <a:r>
              <a:rPr sz="950" dirty="0">
                <a:latin typeface="Verdana"/>
                <a:cs typeface="Verdana"/>
              </a:rPr>
              <a:t>and</a:t>
            </a:r>
            <a:r>
              <a:rPr sz="950" spc="-15" dirty="0">
                <a:latin typeface="Verdana"/>
                <a:cs typeface="Verdana"/>
              </a:rPr>
              <a:t> </a:t>
            </a:r>
            <a:r>
              <a:rPr sz="950" spc="-10" dirty="0">
                <a:latin typeface="Verdana"/>
                <a:cs typeface="Verdana"/>
              </a:rPr>
              <a:t>off-</a:t>
            </a:r>
            <a:r>
              <a:rPr sz="950" dirty="0">
                <a:latin typeface="Verdana"/>
                <a:cs typeface="Verdana"/>
              </a:rPr>
              <a:t>campus.</a:t>
            </a:r>
            <a:r>
              <a:rPr sz="950" spc="25" dirty="0">
                <a:latin typeface="Verdana"/>
                <a:cs typeface="Verdana"/>
              </a:rPr>
              <a:t> </a:t>
            </a:r>
            <a:r>
              <a:rPr sz="950" dirty="0">
                <a:latin typeface="Verdana"/>
                <a:cs typeface="Verdana"/>
              </a:rPr>
              <a:t>Availability</a:t>
            </a:r>
            <a:r>
              <a:rPr sz="950" spc="35" dirty="0">
                <a:latin typeface="Verdana"/>
                <a:cs typeface="Verdana"/>
              </a:rPr>
              <a:t> </a:t>
            </a:r>
            <a:r>
              <a:rPr sz="950" dirty="0">
                <a:latin typeface="Verdana"/>
                <a:cs typeface="Verdana"/>
              </a:rPr>
              <a:t>by</a:t>
            </a:r>
            <a:r>
              <a:rPr sz="950" spc="-25" dirty="0">
                <a:latin typeface="Verdana"/>
                <a:cs typeface="Verdana"/>
              </a:rPr>
              <a:t> </a:t>
            </a:r>
            <a:r>
              <a:rPr sz="950" dirty="0">
                <a:latin typeface="Verdana"/>
                <a:cs typeface="Verdana"/>
              </a:rPr>
              <a:t>telephone</a:t>
            </a:r>
            <a:r>
              <a:rPr sz="950" spc="-10" dirty="0">
                <a:latin typeface="Verdana"/>
                <a:cs typeface="Verdana"/>
              </a:rPr>
              <a:t> </a:t>
            </a:r>
            <a:r>
              <a:rPr sz="950" dirty="0">
                <a:latin typeface="Verdana"/>
                <a:cs typeface="Verdana"/>
              </a:rPr>
              <a:t>is</a:t>
            </a:r>
            <a:r>
              <a:rPr sz="950" spc="-15" dirty="0">
                <a:latin typeface="Verdana"/>
                <a:cs typeface="Verdana"/>
              </a:rPr>
              <a:t> </a:t>
            </a:r>
            <a:r>
              <a:rPr sz="950" dirty="0">
                <a:latin typeface="Verdana"/>
                <a:cs typeface="Verdana"/>
              </a:rPr>
              <a:t>limited</a:t>
            </a:r>
            <a:r>
              <a:rPr sz="950" spc="10" dirty="0">
                <a:latin typeface="Verdana"/>
                <a:cs typeface="Verdana"/>
              </a:rPr>
              <a:t> </a:t>
            </a:r>
            <a:r>
              <a:rPr sz="950" dirty="0">
                <a:latin typeface="Verdana"/>
                <a:cs typeface="Verdana"/>
              </a:rPr>
              <a:t>to</a:t>
            </a:r>
            <a:r>
              <a:rPr sz="950" spc="-15" dirty="0">
                <a:latin typeface="Verdana"/>
                <a:cs typeface="Verdana"/>
              </a:rPr>
              <a:t> </a:t>
            </a:r>
            <a:r>
              <a:rPr sz="950" dirty="0">
                <a:latin typeface="Verdana"/>
                <a:cs typeface="Verdana"/>
              </a:rPr>
              <a:t>when</a:t>
            </a:r>
            <a:r>
              <a:rPr sz="950" spc="-35" dirty="0">
                <a:latin typeface="Verdana"/>
                <a:cs typeface="Verdana"/>
              </a:rPr>
              <a:t> </a:t>
            </a:r>
            <a:r>
              <a:rPr sz="950" dirty="0">
                <a:latin typeface="Verdana"/>
                <a:cs typeface="Verdana"/>
              </a:rPr>
              <a:t>a</a:t>
            </a:r>
            <a:r>
              <a:rPr sz="950" spc="-15" dirty="0">
                <a:latin typeface="Verdana"/>
                <a:cs typeface="Verdana"/>
              </a:rPr>
              <a:t> </a:t>
            </a:r>
            <a:r>
              <a:rPr sz="950" dirty="0">
                <a:latin typeface="Verdana"/>
                <a:cs typeface="Verdana"/>
              </a:rPr>
              <a:t>member</a:t>
            </a:r>
            <a:r>
              <a:rPr sz="950" spc="-20" dirty="0">
                <a:latin typeface="Verdana"/>
                <a:cs typeface="Verdana"/>
              </a:rPr>
              <a:t> </a:t>
            </a:r>
            <a:r>
              <a:rPr sz="950" dirty="0">
                <a:latin typeface="Verdana"/>
                <a:cs typeface="Verdana"/>
              </a:rPr>
              <a:t>of</a:t>
            </a:r>
            <a:r>
              <a:rPr sz="950" spc="-25" dirty="0">
                <a:latin typeface="Verdana"/>
                <a:cs typeface="Verdana"/>
              </a:rPr>
              <a:t> the </a:t>
            </a:r>
            <a:r>
              <a:rPr sz="950" dirty="0">
                <a:latin typeface="Verdana"/>
                <a:cs typeface="Verdana"/>
              </a:rPr>
              <a:t>team</a:t>
            </a:r>
            <a:r>
              <a:rPr sz="950" spc="-10" dirty="0">
                <a:latin typeface="Verdana"/>
                <a:cs typeface="Verdana"/>
              </a:rPr>
              <a:t> </a:t>
            </a:r>
            <a:r>
              <a:rPr sz="950" dirty="0">
                <a:latin typeface="Verdana"/>
                <a:cs typeface="Verdana"/>
              </a:rPr>
              <a:t>is on</a:t>
            </a:r>
            <a:r>
              <a:rPr sz="950" spc="-25" dirty="0">
                <a:latin typeface="Verdana"/>
                <a:cs typeface="Verdana"/>
              </a:rPr>
              <a:t> </a:t>
            </a:r>
            <a:r>
              <a:rPr sz="950" dirty="0">
                <a:latin typeface="Verdana"/>
                <a:cs typeface="Verdana"/>
              </a:rPr>
              <a:t>campus.</a:t>
            </a:r>
            <a:r>
              <a:rPr sz="950" spc="10" dirty="0">
                <a:latin typeface="Verdana"/>
                <a:cs typeface="Verdana"/>
              </a:rPr>
              <a:t> </a:t>
            </a:r>
            <a:r>
              <a:rPr sz="950" dirty="0">
                <a:latin typeface="Verdana"/>
                <a:cs typeface="Verdana"/>
              </a:rPr>
              <a:t>At</a:t>
            </a:r>
            <a:r>
              <a:rPr sz="950" spc="-25" dirty="0">
                <a:latin typeface="Verdana"/>
                <a:cs typeface="Verdana"/>
              </a:rPr>
              <a:t> </a:t>
            </a:r>
            <a:r>
              <a:rPr sz="950" dirty="0">
                <a:latin typeface="Verdana"/>
                <a:cs typeface="Verdana"/>
              </a:rPr>
              <a:t>other</a:t>
            </a:r>
            <a:r>
              <a:rPr sz="950" spc="-20" dirty="0">
                <a:latin typeface="Verdana"/>
                <a:cs typeface="Verdana"/>
              </a:rPr>
              <a:t> </a:t>
            </a:r>
            <a:r>
              <a:rPr sz="950" dirty="0">
                <a:latin typeface="Verdana"/>
                <a:cs typeface="Verdana"/>
              </a:rPr>
              <a:t>times,</a:t>
            </a:r>
            <a:r>
              <a:rPr sz="950" spc="5" dirty="0">
                <a:latin typeface="Verdana"/>
                <a:cs typeface="Verdana"/>
              </a:rPr>
              <a:t> </a:t>
            </a:r>
            <a:r>
              <a:rPr sz="950" dirty="0">
                <a:latin typeface="Verdana"/>
                <a:cs typeface="Verdana"/>
              </a:rPr>
              <a:t>members</a:t>
            </a:r>
            <a:r>
              <a:rPr sz="950" spc="-25" dirty="0">
                <a:latin typeface="Verdana"/>
                <a:cs typeface="Verdana"/>
              </a:rPr>
              <a:t> </a:t>
            </a:r>
            <a:r>
              <a:rPr sz="950" dirty="0">
                <a:latin typeface="Verdana"/>
                <a:cs typeface="Verdana"/>
              </a:rPr>
              <a:t>of</a:t>
            </a:r>
            <a:r>
              <a:rPr sz="950" spc="-20" dirty="0">
                <a:latin typeface="Verdana"/>
                <a:cs typeface="Verdana"/>
              </a:rPr>
              <a:t> </a:t>
            </a:r>
            <a:r>
              <a:rPr sz="950" dirty="0">
                <a:latin typeface="Verdana"/>
                <a:cs typeface="Verdana"/>
              </a:rPr>
              <a:t>the</a:t>
            </a:r>
            <a:r>
              <a:rPr sz="950" spc="-20" dirty="0">
                <a:latin typeface="Verdana"/>
                <a:cs typeface="Verdana"/>
              </a:rPr>
              <a:t> </a:t>
            </a:r>
            <a:r>
              <a:rPr sz="950" dirty="0">
                <a:latin typeface="Verdana"/>
                <a:cs typeface="Verdana"/>
              </a:rPr>
              <a:t>team</a:t>
            </a:r>
            <a:r>
              <a:rPr sz="950" spc="-10" dirty="0">
                <a:latin typeface="Verdana"/>
                <a:cs typeface="Verdana"/>
              </a:rPr>
              <a:t> </a:t>
            </a:r>
            <a:r>
              <a:rPr sz="950" dirty="0">
                <a:latin typeface="Verdana"/>
                <a:cs typeface="Verdana"/>
              </a:rPr>
              <a:t>can</a:t>
            </a:r>
            <a:r>
              <a:rPr sz="950" spc="5" dirty="0">
                <a:latin typeface="Verdana"/>
                <a:cs typeface="Verdana"/>
              </a:rPr>
              <a:t> </a:t>
            </a:r>
            <a:r>
              <a:rPr sz="950" dirty="0">
                <a:latin typeface="Verdana"/>
                <a:cs typeface="Verdana"/>
              </a:rPr>
              <a:t>be</a:t>
            </a:r>
            <a:r>
              <a:rPr sz="950" spc="-25" dirty="0">
                <a:latin typeface="Verdana"/>
                <a:cs typeface="Verdana"/>
              </a:rPr>
              <a:t> </a:t>
            </a:r>
            <a:r>
              <a:rPr sz="950" dirty="0">
                <a:latin typeface="Verdana"/>
                <a:cs typeface="Verdana"/>
              </a:rPr>
              <a:t>reached</a:t>
            </a:r>
            <a:r>
              <a:rPr sz="950" spc="-10" dirty="0">
                <a:latin typeface="Verdana"/>
                <a:cs typeface="Verdana"/>
              </a:rPr>
              <a:t> </a:t>
            </a:r>
            <a:r>
              <a:rPr sz="950" dirty="0">
                <a:latin typeface="Verdana"/>
                <a:cs typeface="Verdana"/>
              </a:rPr>
              <a:t>via</a:t>
            </a:r>
            <a:r>
              <a:rPr sz="950" spc="-5" dirty="0">
                <a:latin typeface="Verdana"/>
                <a:cs typeface="Verdana"/>
              </a:rPr>
              <a:t> </a:t>
            </a:r>
            <a:r>
              <a:rPr sz="950" dirty="0">
                <a:latin typeface="Verdana"/>
                <a:cs typeface="Verdana"/>
              </a:rPr>
              <a:t>MS</a:t>
            </a:r>
            <a:r>
              <a:rPr sz="950" spc="-35" dirty="0">
                <a:latin typeface="Verdana"/>
                <a:cs typeface="Verdana"/>
              </a:rPr>
              <a:t> </a:t>
            </a:r>
            <a:r>
              <a:rPr sz="950" spc="-10" dirty="0">
                <a:latin typeface="Verdana"/>
                <a:cs typeface="Verdana"/>
              </a:rPr>
              <a:t>Teams.</a:t>
            </a:r>
            <a:endParaRPr sz="950">
              <a:latin typeface="Verdana"/>
              <a:cs typeface="Verdana"/>
            </a:endParaRPr>
          </a:p>
          <a:p>
            <a:pPr marL="90805" marR="1498600">
              <a:lnSpc>
                <a:spcPct val="100000"/>
              </a:lnSpc>
              <a:spcBef>
                <a:spcPts val="1140"/>
              </a:spcBef>
            </a:pPr>
            <a:r>
              <a:rPr sz="950" dirty="0">
                <a:latin typeface="Verdana"/>
                <a:cs typeface="Verdana"/>
              </a:rPr>
              <a:t>If</a:t>
            </a:r>
            <a:r>
              <a:rPr sz="950" spc="-30" dirty="0">
                <a:latin typeface="Verdana"/>
                <a:cs typeface="Verdana"/>
              </a:rPr>
              <a:t> </a:t>
            </a:r>
            <a:r>
              <a:rPr sz="950" dirty="0">
                <a:latin typeface="Verdana"/>
                <a:cs typeface="Verdana"/>
              </a:rPr>
              <a:t>you</a:t>
            </a:r>
            <a:r>
              <a:rPr sz="950" spc="-30" dirty="0">
                <a:latin typeface="Verdana"/>
                <a:cs typeface="Verdana"/>
              </a:rPr>
              <a:t> </a:t>
            </a:r>
            <a:r>
              <a:rPr sz="950" dirty="0">
                <a:latin typeface="Verdana"/>
                <a:cs typeface="Verdana"/>
              </a:rPr>
              <a:t>would</a:t>
            </a:r>
            <a:r>
              <a:rPr sz="950" spc="-20" dirty="0">
                <a:latin typeface="Verdana"/>
                <a:cs typeface="Verdana"/>
              </a:rPr>
              <a:t> </a:t>
            </a:r>
            <a:r>
              <a:rPr sz="950" dirty="0">
                <a:latin typeface="Verdana"/>
                <a:cs typeface="Verdana"/>
              </a:rPr>
              <a:t>like to</a:t>
            </a:r>
            <a:r>
              <a:rPr sz="950" spc="-30" dirty="0">
                <a:latin typeface="Verdana"/>
                <a:cs typeface="Verdana"/>
              </a:rPr>
              <a:t> </a:t>
            </a:r>
            <a:r>
              <a:rPr sz="950" dirty="0">
                <a:latin typeface="Verdana"/>
                <a:cs typeface="Verdana"/>
              </a:rPr>
              <a:t>arrange</a:t>
            </a:r>
            <a:r>
              <a:rPr sz="950" spc="-15" dirty="0">
                <a:latin typeface="Verdana"/>
                <a:cs typeface="Verdana"/>
              </a:rPr>
              <a:t> </a:t>
            </a:r>
            <a:r>
              <a:rPr sz="950" dirty="0">
                <a:latin typeface="Verdana"/>
                <a:cs typeface="Verdana"/>
              </a:rPr>
              <a:t>an</a:t>
            </a:r>
            <a:r>
              <a:rPr sz="950" spc="-15" dirty="0">
                <a:latin typeface="Verdana"/>
                <a:cs typeface="Verdana"/>
              </a:rPr>
              <a:t> </a:t>
            </a:r>
            <a:r>
              <a:rPr sz="950" dirty="0">
                <a:latin typeface="Verdana"/>
                <a:cs typeface="Verdana"/>
              </a:rPr>
              <a:t>online</a:t>
            </a:r>
            <a:r>
              <a:rPr sz="950" spc="-10" dirty="0">
                <a:latin typeface="Verdana"/>
                <a:cs typeface="Verdana"/>
              </a:rPr>
              <a:t> </a:t>
            </a:r>
            <a:r>
              <a:rPr sz="950" dirty="0">
                <a:latin typeface="Verdana"/>
                <a:cs typeface="Verdana"/>
              </a:rPr>
              <a:t>meeting via</a:t>
            </a:r>
            <a:r>
              <a:rPr sz="950" spc="-5" dirty="0">
                <a:latin typeface="Verdana"/>
                <a:cs typeface="Verdana"/>
              </a:rPr>
              <a:t> </a:t>
            </a:r>
            <a:r>
              <a:rPr sz="950" dirty="0">
                <a:latin typeface="Verdana"/>
                <a:cs typeface="Verdana"/>
              </a:rPr>
              <a:t>MS</a:t>
            </a:r>
            <a:r>
              <a:rPr sz="950" spc="-25" dirty="0">
                <a:latin typeface="Verdana"/>
                <a:cs typeface="Verdana"/>
              </a:rPr>
              <a:t> </a:t>
            </a:r>
            <a:r>
              <a:rPr sz="950" dirty="0">
                <a:latin typeface="Verdana"/>
                <a:cs typeface="Verdana"/>
              </a:rPr>
              <a:t>Teams, please send</a:t>
            </a:r>
            <a:r>
              <a:rPr sz="950" spc="-15" dirty="0">
                <a:latin typeface="Verdana"/>
                <a:cs typeface="Verdana"/>
              </a:rPr>
              <a:t> </a:t>
            </a:r>
            <a:r>
              <a:rPr sz="950" dirty="0">
                <a:latin typeface="Verdana"/>
                <a:cs typeface="Verdana"/>
              </a:rPr>
              <a:t>an</a:t>
            </a:r>
            <a:r>
              <a:rPr sz="950" spc="-10" dirty="0">
                <a:latin typeface="Verdana"/>
                <a:cs typeface="Verdana"/>
              </a:rPr>
              <a:t> </a:t>
            </a:r>
            <a:r>
              <a:rPr sz="950" dirty="0">
                <a:latin typeface="Verdana"/>
                <a:cs typeface="Verdana"/>
              </a:rPr>
              <a:t>email</a:t>
            </a:r>
            <a:r>
              <a:rPr sz="950" spc="-15" dirty="0">
                <a:latin typeface="Verdana"/>
                <a:cs typeface="Verdana"/>
              </a:rPr>
              <a:t> </a:t>
            </a:r>
            <a:r>
              <a:rPr sz="950" spc="-25" dirty="0">
                <a:latin typeface="Verdana"/>
                <a:cs typeface="Verdana"/>
              </a:rPr>
              <a:t>to </a:t>
            </a:r>
            <a:r>
              <a:rPr sz="950" u="sng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Verdana"/>
                <a:cs typeface="Verdana"/>
                <a:hlinkClick r:id="rId9"/>
              </a:rPr>
              <a:t>FBMHethics@manchester.ac.uk</a:t>
            </a:r>
            <a:r>
              <a:rPr sz="950" spc="65" dirty="0">
                <a:solidFill>
                  <a:srgbClr val="0000FF"/>
                </a:solidFill>
                <a:latin typeface="Verdana"/>
                <a:cs typeface="Verdana"/>
              </a:rPr>
              <a:t> </a:t>
            </a:r>
            <a:r>
              <a:rPr sz="950" dirty="0">
                <a:latin typeface="Verdana"/>
                <a:cs typeface="Verdana"/>
              </a:rPr>
              <a:t>and</a:t>
            </a:r>
            <a:r>
              <a:rPr sz="950" spc="10" dirty="0">
                <a:latin typeface="Verdana"/>
                <a:cs typeface="Verdana"/>
              </a:rPr>
              <a:t> </a:t>
            </a:r>
            <a:r>
              <a:rPr sz="950" dirty="0">
                <a:latin typeface="Verdana"/>
                <a:cs typeface="Verdana"/>
              </a:rPr>
              <a:t>we will</a:t>
            </a:r>
            <a:r>
              <a:rPr sz="950" spc="15" dirty="0">
                <a:latin typeface="Verdana"/>
                <a:cs typeface="Verdana"/>
              </a:rPr>
              <a:t> </a:t>
            </a:r>
            <a:r>
              <a:rPr sz="950" dirty="0">
                <a:latin typeface="Verdana"/>
                <a:cs typeface="Verdana"/>
              </a:rPr>
              <a:t>get</a:t>
            </a:r>
            <a:r>
              <a:rPr sz="950" spc="-5" dirty="0">
                <a:latin typeface="Verdana"/>
                <a:cs typeface="Verdana"/>
              </a:rPr>
              <a:t> </a:t>
            </a:r>
            <a:r>
              <a:rPr sz="950" dirty="0">
                <a:latin typeface="Verdana"/>
                <a:cs typeface="Verdana"/>
              </a:rPr>
              <a:t>back</a:t>
            </a:r>
            <a:r>
              <a:rPr sz="950" spc="25" dirty="0">
                <a:latin typeface="Verdana"/>
                <a:cs typeface="Verdana"/>
              </a:rPr>
              <a:t> </a:t>
            </a:r>
            <a:r>
              <a:rPr sz="950" dirty="0">
                <a:latin typeface="Verdana"/>
                <a:cs typeface="Verdana"/>
              </a:rPr>
              <a:t>to</a:t>
            </a:r>
            <a:r>
              <a:rPr sz="950" spc="-5" dirty="0">
                <a:latin typeface="Verdana"/>
                <a:cs typeface="Verdana"/>
              </a:rPr>
              <a:t> </a:t>
            </a:r>
            <a:r>
              <a:rPr sz="950" spc="-20" dirty="0">
                <a:latin typeface="Verdana"/>
                <a:cs typeface="Verdana"/>
              </a:rPr>
              <a:t>you.</a:t>
            </a:r>
            <a:endParaRPr sz="95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3083923e-b7b6-464a-bfb4-a8eb81f23934" xsi:nil="true"/>
    <lcf76f155ced4ddcb4097134ff3c332f xmlns="64c55ca3-4b76-4a0d-b78e-965e1bcdd244">
      <Terms xmlns="http://schemas.microsoft.com/office/infopath/2007/PartnerControls"/>
    </lcf76f155ced4ddcb4097134ff3c332f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917818705FC834AB7143CB4181C865A" ma:contentTypeVersion="17" ma:contentTypeDescription="Create a new document." ma:contentTypeScope="" ma:versionID="d8669e9436ae43266ae166097cdca874">
  <xsd:schema xmlns:xsd="http://www.w3.org/2001/XMLSchema" xmlns:xs="http://www.w3.org/2001/XMLSchema" xmlns:p="http://schemas.microsoft.com/office/2006/metadata/properties" xmlns:ns2="64c55ca3-4b76-4a0d-b78e-965e1bcdd244" xmlns:ns3="3083923e-b7b6-464a-bfb4-a8eb81f23934" targetNamespace="http://schemas.microsoft.com/office/2006/metadata/properties" ma:root="true" ma:fieldsID="86f8f433382780c06ac7c3fec8c39efd" ns2:_="" ns3:_="">
    <xsd:import namespace="64c55ca3-4b76-4a0d-b78e-965e1bcdd244"/>
    <xsd:import namespace="3083923e-b7b6-464a-bfb4-a8eb81f2393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4c55ca3-4b76-4a0d-b78e-965e1bcdd24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6d63537c-d192-4dc4-bb87-a5632b1c768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083923e-b7b6-464a-bfb4-a8eb81f23934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90487fd9-85f4-4862-b48d-2257477fc1b5}" ma:internalName="TaxCatchAll" ma:showField="CatchAllData" ma:web="3083923e-b7b6-464a-bfb4-a8eb81f239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B490175-4752-48CE-BF13-30B534C19426}">
  <ds:schemaRefs>
    <ds:schemaRef ds:uri="3083923e-b7b6-464a-bfb4-a8eb81f23934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64c55ca3-4b76-4a0d-b78e-965e1bcdd244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512945EB-BBCC-4114-AB1C-C188BFF37E7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4c55ca3-4b76-4a0d-b78e-965e1bcdd244"/>
    <ds:schemaRef ds:uri="3083923e-b7b6-464a-bfb4-a8eb81f2393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F033F0F-C187-47C5-AC8A-AE1D13B57BA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264</Words>
  <Application>Microsoft Office PowerPoint</Application>
  <PresentationFormat>Custom</PresentationFormat>
  <Paragraphs>24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Verdana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Governance &amp;  Policy Staff Simon Building, Room 1.21</dc:title>
  <dc:creator>Lynne Macrae</dc:creator>
  <cp:lastModifiedBy>Annette Barber</cp:lastModifiedBy>
  <cp:revision>5</cp:revision>
  <dcterms:created xsi:type="dcterms:W3CDTF">2024-01-04T10:02:04Z</dcterms:created>
  <dcterms:modified xsi:type="dcterms:W3CDTF">2024-01-04T10:16:55Z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2022-08-15T00:00:00Z</vt:filetime>
  </property>
  <property fmtid="{D5CDD505-2E9C-101B-9397-08002B2CF9AE}" pid="3" name="Creator">
    <vt:lpwstr>Microsoft® PowerPoint® for Microsoft 365</vt:lpwstr>
  </property>
  <property fmtid="{D5CDD505-2E9C-101B-9397-08002B2CF9AE}" pid="4" name="LastSaved">
    <vt:filetime>2024-01-04T00:00:00Z</vt:filetime>
  </property>
  <property fmtid="{D5CDD505-2E9C-101B-9397-08002B2CF9AE}" pid="5" name="Producer">
    <vt:lpwstr>Microsoft® PowerPoint® for Microsoft 365</vt:lpwstr>
  </property>
  <property fmtid="{D5CDD505-2E9C-101B-9397-08002B2CF9AE}" pid="6" name="ContentTypeId">
    <vt:lpwstr>0x0101008917818705FC834AB7143CB4181C865A</vt:lpwstr>
  </property>
  <property fmtid="{D5CDD505-2E9C-101B-9397-08002B2CF9AE}" pid="7" name="MediaServiceImageTags">
    <vt:lpwstr/>
  </property>
</Properties>
</file>