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tiff" ContentType="image/tif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3" r:id="rId3"/>
    <p:sldId id="257" r:id="rId4"/>
    <p:sldId id="264" r:id="rId5"/>
    <p:sldId id="259" r:id="rId6"/>
    <p:sldId id="260" r:id="rId7"/>
    <p:sldId id="261" r:id="rId8"/>
    <p:sldId id="262" r:id="rId9"/>
    <p:sldId id="265" r:id="rId10"/>
    <p:sldId id="266" r:id="rId11"/>
    <p:sldId id="258"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A95C9"/>
    <a:srgbClr val="9FA7B4"/>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28" autoAdjust="0"/>
    <p:restoredTop sz="94660"/>
  </p:normalViewPr>
  <p:slideViewPr>
    <p:cSldViewPr snapToGrid="0" snapToObjects="1">
      <p:cViewPr>
        <p:scale>
          <a:sx n="150" d="100"/>
          <a:sy n="150" d="100"/>
        </p:scale>
        <p:origin x="3150"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C113CBCD-B8BD-2741-9867-EB4B5BDF9222}" type="datetimeFigureOut">
              <a:rPr lang="en-US" smtClean="0"/>
              <a:pPr/>
              <a:t>6/18/2012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4E6D5C-C701-4648-B92A-256A3D89EA3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C113CBCD-B8BD-2741-9867-EB4B5BDF9222}" type="datetimeFigureOut">
              <a:rPr lang="en-US" smtClean="0"/>
              <a:pPr/>
              <a:t>6/18/2012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4E6D5C-C701-4648-B92A-256A3D89EA3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C113CBCD-B8BD-2741-9867-EB4B5BDF9222}" type="datetimeFigureOut">
              <a:rPr lang="en-US" smtClean="0"/>
              <a:pPr/>
              <a:t>6/18/2012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4E6D5C-C701-4648-B92A-256A3D89EA3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C113CBCD-B8BD-2741-9867-EB4B5BDF9222}" type="datetimeFigureOut">
              <a:rPr lang="en-US" smtClean="0"/>
              <a:pPr/>
              <a:t>6/18/2012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4E6D5C-C701-4648-B92A-256A3D89EA3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C113CBCD-B8BD-2741-9867-EB4B5BDF9222}" type="datetimeFigureOut">
              <a:rPr lang="en-US" smtClean="0"/>
              <a:pPr/>
              <a:t>6/18/2012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4E6D5C-C701-4648-B92A-256A3D89EA3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C113CBCD-B8BD-2741-9867-EB4B5BDF9222}" type="datetimeFigureOut">
              <a:rPr lang="en-US" smtClean="0"/>
              <a:pPr/>
              <a:t>6/18/2012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4E6D5C-C701-4648-B92A-256A3D89EA3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C113CBCD-B8BD-2741-9867-EB4B5BDF9222}" type="datetimeFigureOut">
              <a:rPr lang="en-US" smtClean="0"/>
              <a:pPr/>
              <a:t>6/18/2012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4E6D5C-C701-4648-B92A-256A3D89EA3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C113CBCD-B8BD-2741-9867-EB4B5BDF9222}" type="datetimeFigureOut">
              <a:rPr lang="en-US" smtClean="0"/>
              <a:pPr/>
              <a:t>6/18/2012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4E6D5C-C701-4648-B92A-256A3D89EA3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13CBCD-B8BD-2741-9867-EB4B5BDF9222}" type="datetimeFigureOut">
              <a:rPr lang="en-US" smtClean="0"/>
              <a:pPr/>
              <a:t>6/18/2012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4E6D5C-C701-4648-B92A-256A3D89EA3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C113CBCD-B8BD-2741-9867-EB4B5BDF9222}" type="datetimeFigureOut">
              <a:rPr lang="en-US" smtClean="0"/>
              <a:pPr/>
              <a:t>6/18/2012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4E6D5C-C701-4648-B92A-256A3D89EA3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C113CBCD-B8BD-2741-9867-EB4B5BDF9222}" type="datetimeFigureOut">
              <a:rPr lang="en-US" smtClean="0"/>
              <a:pPr/>
              <a:t>6/18/2012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4E6D5C-C701-4648-B92A-256A3D89EA3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13CBCD-B8BD-2741-9867-EB4B5BDF9222}" type="datetimeFigureOut">
              <a:rPr lang="en-US" smtClean="0"/>
              <a:pPr/>
              <a:t>6/18/2012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4E6D5C-C701-4648-B92A-256A3D89EA3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73" name="Group 472"/>
          <p:cNvGrpSpPr/>
          <p:nvPr/>
        </p:nvGrpSpPr>
        <p:grpSpPr>
          <a:xfrm>
            <a:off x="94137" y="2632446"/>
            <a:ext cx="8973994" cy="890378"/>
            <a:chOff x="94137" y="2632446"/>
            <a:chExt cx="8973994" cy="890378"/>
          </a:xfrm>
        </p:grpSpPr>
        <p:grpSp>
          <p:nvGrpSpPr>
            <p:cNvPr id="389" name="Group 388"/>
            <p:cNvGrpSpPr/>
            <p:nvPr/>
          </p:nvGrpSpPr>
          <p:grpSpPr>
            <a:xfrm>
              <a:off x="94137" y="2632446"/>
              <a:ext cx="7855850" cy="890378"/>
              <a:chOff x="539200" y="2623360"/>
              <a:chExt cx="7855850" cy="890378"/>
            </a:xfrm>
          </p:grpSpPr>
          <p:grpSp>
            <p:nvGrpSpPr>
              <p:cNvPr id="6" name="Group 5"/>
              <p:cNvGrpSpPr>
                <a:grpSpLocks noChangeAspect="1"/>
              </p:cNvGrpSpPr>
              <p:nvPr/>
            </p:nvGrpSpPr>
            <p:grpSpPr>
              <a:xfrm>
                <a:off x="539200" y="2636172"/>
                <a:ext cx="1924653" cy="877566"/>
                <a:chOff x="5092483" y="6063058"/>
                <a:chExt cx="661367" cy="301558"/>
              </a:xfrm>
            </p:grpSpPr>
            <p:grpSp>
              <p:nvGrpSpPr>
                <p:cNvPr id="7" name="Group 94"/>
                <p:cNvGrpSpPr/>
                <p:nvPr/>
              </p:nvGrpSpPr>
              <p:grpSpPr>
                <a:xfrm>
                  <a:off x="5092483" y="6063058"/>
                  <a:ext cx="660374" cy="143995"/>
                  <a:chOff x="5092482" y="6063064"/>
                  <a:chExt cx="660374" cy="143995"/>
                </a:xfrm>
              </p:grpSpPr>
              <p:grpSp>
                <p:nvGrpSpPr>
                  <p:cNvPr id="37" name="Group 69"/>
                  <p:cNvGrpSpPr/>
                  <p:nvPr/>
                </p:nvGrpSpPr>
                <p:grpSpPr>
                  <a:xfrm>
                    <a:off x="5092482" y="6065843"/>
                    <a:ext cx="76569" cy="141216"/>
                    <a:chOff x="5448176" y="5927005"/>
                    <a:chExt cx="76569" cy="141216"/>
                  </a:xfrm>
                </p:grpSpPr>
                <p:cxnSp>
                  <p:nvCxnSpPr>
                    <p:cNvPr id="62" name="Straight Connector 61"/>
                    <p:cNvCxnSpPr/>
                    <p:nvPr/>
                  </p:nvCxnSpPr>
                  <p:spPr>
                    <a:xfrm rot="5400000">
                      <a:off x="5432101" y="6030733"/>
                      <a:ext cx="68631" cy="1588"/>
                    </a:xfrm>
                    <a:prstGeom prst="line">
                      <a:avLst/>
                    </a:prstGeom>
                    <a:ln w="19050" cap="flat" cmpd="sng" algn="ctr">
                      <a:solidFill>
                        <a:srgbClr val="FFCC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63" name="Straight Connector 62"/>
                    <p:cNvCxnSpPr/>
                    <p:nvPr/>
                  </p:nvCxnSpPr>
                  <p:spPr>
                    <a:xfrm rot="5400000">
                      <a:off x="5471774" y="6033888"/>
                      <a:ext cx="67079" cy="1588"/>
                    </a:xfrm>
                    <a:prstGeom prst="line">
                      <a:avLst/>
                    </a:prstGeom>
                    <a:ln w="19050" cap="flat" cmpd="sng" algn="ctr">
                      <a:solidFill>
                        <a:srgbClr val="FFCC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64" name="Oval 63"/>
                    <p:cNvSpPr>
                      <a:spLocks noChangeAspect="1"/>
                    </p:cNvSpPr>
                    <p:nvPr/>
                  </p:nvSpPr>
                  <p:spPr>
                    <a:xfrm>
                      <a:off x="5448176" y="5927005"/>
                      <a:ext cx="76569" cy="81689"/>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8" name="Group 70"/>
                  <p:cNvGrpSpPr/>
                  <p:nvPr/>
                </p:nvGrpSpPr>
                <p:grpSpPr>
                  <a:xfrm>
                    <a:off x="5189283" y="6064214"/>
                    <a:ext cx="76569" cy="141216"/>
                    <a:chOff x="5448176" y="5927005"/>
                    <a:chExt cx="76569" cy="141216"/>
                  </a:xfrm>
                </p:grpSpPr>
                <p:cxnSp>
                  <p:nvCxnSpPr>
                    <p:cNvPr id="59" name="Straight Connector 58"/>
                    <p:cNvCxnSpPr/>
                    <p:nvPr/>
                  </p:nvCxnSpPr>
                  <p:spPr>
                    <a:xfrm rot="5400000">
                      <a:off x="5432101" y="6030733"/>
                      <a:ext cx="68631" cy="1588"/>
                    </a:xfrm>
                    <a:prstGeom prst="line">
                      <a:avLst/>
                    </a:prstGeom>
                    <a:ln w="19050" cap="flat" cmpd="sng" algn="ctr">
                      <a:solidFill>
                        <a:srgbClr val="FFCC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60" name="Straight Connector 59"/>
                    <p:cNvCxnSpPr/>
                    <p:nvPr/>
                  </p:nvCxnSpPr>
                  <p:spPr>
                    <a:xfrm rot="5400000">
                      <a:off x="5471774" y="6033888"/>
                      <a:ext cx="67079" cy="1588"/>
                    </a:xfrm>
                    <a:prstGeom prst="line">
                      <a:avLst/>
                    </a:prstGeom>
                    <a:ln w="19050" cap="flat" cmpd="sng" algn="ctr">
                      <a:solidFill>
                        <a:srgbClr val="FFCC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61" name="Oval 60"/>
                    <p:cNvSpPr>
                      <a:spLocks noChangeAspect="1"/>
                    </p:cNvSpPr>
                    <p:nvPr/>
                  </p:nvSpPr>
                  <p:spPr>
                    <a:xfrm>
                      <a:off x="5448176" y="5927005"/>
                      <a:ext cx="76569" cy="81689"/>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9" name="Group 74"/>
                  <p:cNvGrpSpPr/>
                  <p:nvPr/>
                </p:nvGrpSpPr>
                <p:grpSpPr>
                  <a:xfrm>
                    <a:off x="5286050" y="6063465"/>
                    <a:ext cx="76569" cy="141216"/>
                    <a:chOff x="5448176" y="5927005"/>
                    <a:chExt cx="76569" cy="141216"/>
                  </a:xfrm>
                </p:grpSpPr>
                <p:cxnSp>
                  <p:nvCxnSpPr>
                    <p:cNvPr id="56" name="Straight Connector 55"/>
                    <p:cNvCxnSpPr/>
                    <p:nvPr/>
                  </p:nvCxnSpPr>
                  <p:spPr>
                    <a:xfrm rot="5400000">
                      <a:off x="5432101" y="6030733"/>
                      <a:ext cx="68631" cy="1588"/>
                    </a:xfrm>
                    <a:prstGeom prst="line">
                      <a:avLst/>
                    </a:prstGeom>
                    <a:ln w="19050" cap="flat" cmpd="sng" algn="ctr">
                      <a:solidFill>
                        <a:srgbClr val="FFCC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57" name="Straight Connector 56"/>
                    <p:cNvCxnSpPr/>
                    <p:nvPr/>
                  </p:nvCxnSpPr>
                  <p:spPr>
                    <a:xfrm rot="5400000">
                      <a:off x="5471774" y="6033888"/>
                      <a:ext cx="67079" cy="1588"/>
                    </a:xfrm>
                    <a:prstGeom prst="line">
                      <a:avLst/>
                    </a:prstGeom>
                    <a:ln w="19050" cap="flat" cmpd="sng" algn="ctr">
                      <a:solidFill>
                        <a:srgbClr val="FFCC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58" name="Oval 57"/>
                    <p:cNvSpPr>
                      <a:spLocks noChangeAspect="1"/>
                    </p:cNvSpPr>
                    <p:nvPr/>
                  </p:nvSpPr>
                  <p:spPr>
                    <a:xfrm>
                      <a:off x="5448176" y="5927005"/>
                      <a:ext cx="76569" cy="81689"/>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0" name="Group 78"/>
                  <p:cNvGrpSpPr/>
                  <p:nvPr/>
                </p:nvGrpSpPr>
                <p:grpSpPr>
                  <a:xfrm>
                    <a:off x="5385378" y="6063812"/>
                    <a:ext cx="76569" cy="141216"/>
                    <a:chOff x="5448176" y="5927005"/>
                    <a:chExt cx="76569" cy="141216"/>
                  </a:xfrm>
                </p:grpSpPr>
                <p:cxnSp>
                  <p:nvCxnSpPr>
                    <p:cNvPr id="53" name="Straight Connector 52"/>
                    <p:cNvCxnSpPr/>
                    <p:nvPr/>
                  </p:nvCxnSpPr>
                  <p:spPr>
                    <a:xfrm rot="5400000">
                      <a:off x="5432101" y="6030733"/>
                      <a:ext cx="68631" cy="1588"/>
                    </a:xfrm>
                    <a:prstGeom prst="line">
                      <a:avLst/>
                    </a:prstGeom>
                    <a:ln w="19050" cap="flat" cmpd="sng" algn="ctr">
                      <a:solidFill>
                        <a:srgbClr val="FFCC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54" name="Straight Connector 53"/>
                    <p:cNvCxnSpPr/>
                    <p:nvPr/>
                  </p:nvCxnSpPr>
                  <p:spPr>
                    <a:xfrm rot="5400000">
                      <a:off x="5471774" y="6033888"/>
                      <a:ext cx="67079" cy="1588"/>
                    </a:xfrm>
                    <a:prstGeom prst="line">
                      <a:avLst/>
                    </a:prstGeom>
                    <a:ln w="19050" cap="flat" cmpd="sng" algn="ctr">
                      <a:solidFill>
                        <a:srgbClr val="FFCC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55" name="Oval 54"/>
                    <p:cNvSpPr>
                      <a:spLocks noChangeAspect="1"/>
                    </p:cNvSpPr>
                    <p:nvPr/>
                  </p:nvSpPr>
                  <p:spPr>
                    <a:xfrm>
                      <a:off x="5448176" y="5927005"/>
                      <a:ext cx="76569" cy="81689"/>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1" name="Group 82"/>
                  <p:cNvGrpSpPr/>
                  <p:nvPr/>
                </p:nvGrpSpPr>
                <p:grpSpPr>
                  <a:xfrm>
                    <a:off x="5484083" y="6065442"/>
                    <a:ext cx="76569" cy="141216"/>
                    <a:chOff x="5448176" y="5927005"/>
                    <a:chExt cx="76569" cy="141216"/>
                  </a:xfrm>
                </p:grpSpPr>
                <p:cxnSp>
                  <p:nvCxnSpPr>
                    <p:cNvPr id="50" name="Straight Connector 49"/>
                    <p:cNvCxnSpPr/>
                    <p:nvPr/>
                  </p:nvCxnSpPr>
                  <p:spPr>
                    <a:xfrm rot="5400000">
                      <a:off x="5432101" y="6030733"/>
                      <a:ext cx="68631" cy="1588"/>
                    </a:xfrm>
                    <a:prstGeom prst="line">
                      <a:avLst/>
                    </a:prstGeom>
                    <a:ln w="19050" cap="flat" cmpd="sng" algn="ctr">
                      <a:solidFill>
                        <a:srgbClr val="FFCC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51" name="Straight Connector 50"/>
                    <p:cNvCxnSpPr/>
                    <p:nvPr/>
                  </p:nvCxnSpPr>
                  <p:spPr>
                    <a:xfrm rot="5400000">
                      <a:off x="5471774" y="6033888"/>
                      <a:ext cx="67079" cy="1588"/>
                    </a:xfrm>
                    <a:prstGeom prst="line">
                      <a:avLst/>
                    </a:prstGeom>
                    <a:ln w="19050" cap="flat" cmpd="sng" algn="ctr">
                      <a:solidFill>
                        <a:srgbClr val="FFCC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52" name="Oval 51"/>
                    <p:cNvSpPr>
                      <a:spLocks noChangeAspect="1"/>
                    </p:cNvSpPr>
                    <p:nvPr/>
                  </p:nvSpPr>
                  <p:spPr>
                    <a:xfrm>
                      <a:off x="5448176" y="5927005"/>
                      <a:ext cx="76569" cy="81689"/>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2" name="Group 86"/>
                  <p:cNvGrpSpPr/>
                  <p:nvPr/>
                </p:nvGrpSpPr>
                <p:grpSpPr>
                  <a:xfrm>
                    <a:off x="5580668" y="6063064"/>
                    <a:ext cx="76569" cy="141216"/>
                    <a:chOff x="5448176" y="5927005"/>
                    <a:chExt cx="76569" cy="141216"/>
                  </a:xfrm>
                </p:grpSpPr>
                <p:cxnSp>
                  <p:nvCxnSpPr>
                    <p:cNvPr id="47" name="Straight Connector 46"/>
                    <p:cNvCxnSpPr/>
                    <p:nvPr/>
                  </p:nvCxnSpPr>
                  <p:spPr>
                    <a:xfrm rot="5400000">
                      <a:off x="5432101" y="6030733"/>
                      <a:ext cx="68631" cy="1588"/>
                    </a:xfrm>
                    <a:prstGeom prst="line">
                      <a:avLst/>
                    </a:prstGeom>
                    <a:ln w="19050" cap="flat" cmpd="sng" algn="ctr">
                      <a:solidFill>
                        <a:srgbClr val="FFCC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48" name="Straight Connector 47"/>
                    <p:cNvCxnSpPr/>
                    <p:nvPr/>
                  </p:nvCxnSpPr>
                  <p:spPr>
                    <a:xfrm rot="5400000">
                      <a:off x="5471774" y="6033888"/>
                      <a:ext cx="67079" cy="1588"/>
                    </a:xfrm>
                    <a:prstGeom prst="line">
                      <a:avLst/>
                    </a:prstGeom>
                    <a:ln w="19050" cap="flat" cmpd="sng" algn="ctr">
                      <a:solidFill>
                        <a:srgbClr val="FFCC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49" name="Oval 48"/>
                    <p:cNvSpPr>
                      <a:spLocks noChangeAspect="1"/>
                    </p:cNvSpPr>
                    <p:nvPr/>
                  </p:nvSpPr>
                  <p:spPr>
                    <a:xfrm>
                      <a:off x="5448176" y="5927005"/>
                      <a:ext cx="76569" cy="81689"/>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3" name="Group 90"/>
                  <p:cNvGrpSpPr/>
                  <p:nvPr/>
                </p:nvGrpSpPr>
                <p:grpSpPr>
                  <a:xfrm>
                    <a:off x="5676287" y="6063813"/>
                    <a:ext cx="76569" cy="141216"/>
                    <a:chOff x="5448176" y="5927005"/>
                    <a:chExt cx="76569" cy="141216"/>
                  </a:xfrm>
                </p:grpSpPr>
                <p:cxnSp>
                  <p:nvCxnSpPr>
                    <p:cNvPr id="44" name="Straight Connector 43"/>
                    <p:cNvCxnSpPr/>
                    <p:nvPr/>
                  </p:nvCxnSpPr>
                  <p:spPr>
                    <a:xfrm rot="5400000">
                      <a:off x="5432101" y="6030733"/>
                      <a:ext cx="68631" cy="1588"/>
                    </a:xfrm>
                    <a:prstGeom prst="line">
                      <a:avLst/>
                    </a:prstGeom>
                    <a:ln w="19050" cap="flat" cmpd="sng" algn="ctr">
                      <a:solidFill>
                        <a:srgbClr val="FFCC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45" name="Straight Connector 44"/>
                    <p:cNvCxnSpPr/>
                    <p:nvPr/>
                  </p:nvCxnSpPr>
                  <p:spPr>
                    <a:xfrm rot="5400000">
                      <a:off x="5471774" y="6033888"/>
                      <a:ext cx="67079" cy="1588"/>
                    </a:xfrm>
                    <a:prstGeom prst="line">
                      <a:avLst/>
                    </a:prstGeom>
                    <a:ln w="19050" cap="flat" cmpd="sng" algn="ctr">
                      <a:solidFill>
                        <a:srgbClr val="FFCC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46" name="Oval 45"/>
                    <p:cNvSpPr>
                      <a:spLocks noChangeAspect="1"/>
                    </p:cNvSpPr>
                    <p:nvPr/>
                  </p:nvSpPr>
                  <p:spPr>
                    <a:xfrm>
                      <a:off x="5448176" y="5927005"/>
                      <a:ext cx="76569" cy="81689"/>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grpSp>
              <p:nvGrpSpPr>
                <p:cNvPr id="8" name="Group 95"/>
                <p:cNvGrpSpPr/>
                <p:nvPr/>
              </p:nvGrpSpPr>
              <p:grpSpPr>
                <a:xfrm rot="10800000">
                  <a:off x="5093476" y="6220621"/>
                  <a:ext cx="660374" cy="143995"/>
                  <a:chOff x="5092482" y="6063064"/>
                  <a:chExt cx="660374" cy="143995"/>
                </a:xfrm>
              </p:grpSpPr>
              <p:grpSp>
                <p:nvGrpSpPr>
                  <p:cNvPr id="9" name="Group 69"/>
                  <p:cNvGrpSpPr/>
                  <p:nvPr/>
                </p:nvGrpSpPr>
                <p:grpSpPr>
                  <a:xfrm>
                    <a:off x="5092482" y="6065843"/>
                    <a:ext cx="76569" cy="141216"/>
                    <a:chOff x="5448176" y="5927005"/>
                    <a:chExt cx="76569" cy="141216"/>
                  </a:xfrm>
                </p:grpSpPr>
                <p:cxnSp>
                  <p:nvCxnSpPr>
                    <p:cNvPr id="34" name="Straight Connector 33"/>
                    <p:cNvCxnSpPr/>
                    <p:nvPr/>
                  </p:nvCxnSpPr>
                  <p:spPr>
                    <a:xfrm rot="5400000">
                      <a:off x="5432101" y="6030733"/>
                      <a:ext cx="68631" cy="1588"/>
                    </a:xfrm>
                    <a:prstGeom prst="line">
                      <a:avLst/>
                    </a:prstGeom>
                    <a:ln w="19050" cap="flat" cmpd="sng" algn="ctr">
                      <a:solidFill>
                        <a:srgbClr val="FFCC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35" name="Straight Connector 34"/>
                    <p:cNvCxnSpPr/>
                    <p:nvPr/>
                  </p:nvCxnSpPr>
                  <p:spPr>
                    <a:xfrm rot="5400000">
                      <a:off x="5471774" y="6033888"/>
                      <a:ext cx="67079" cy="1588"/>
                    </a:xfrm>
                    <a:prstGeom prst="line">
                      <a:avLst/>
                    </a:prstGeom>
                    <a:ln w="19050" cap="flat" cmpd="sng" algn="ctr">
                      <a:solidFill>
                        <a:srgbClr val="FFCC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36" name="Oval 35"/>
                    <p:cNvSpPr>
                      <a:spLocks noChangeAspect="1"/>
                    </p:cNvSpPr>
                    <p:nvPr/>
                  </p:nvSpPr>
                  <p:spPr>
                    <a:xfrm>
                      <a:off x="5448176" y="5927005"/>
                      <a:ext cx="76569" cy="81689"/>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0" name="Group 70"/>
                  <p:cNvGrpSpPr/>
                  <p:nvPr/>
                </p:nvGrpSpPr>
                <p:grpSpPr>
                  <a:xfrm>
                    <a:off x="5189283" y="6064214"/>
                    <a:ext cx="76569" cy="141216"/>
                    <a:chOff x="5448176" y="5927005"/>
                    <a:chExt cx="76569" cy="141216"/>
                  </a:xfrm>
                </p:grpSpPr>
                <p:cxnSp>
                  <p:nvCxnSpPr>
                    <p:cNvPr id="31" name="Straight Connector 30"/>
                    <p:cNvCxnSpPr/>
                    <p:nvPr/>
                  </p:nvCxnSpPr>
                  <p:spPr>
                    <a:xfrm rot="5400000">
                      <a:off x="5432101" y="6030733"/>
                      <a:ext cx="68631" cy="1588"/>
                    </a:xfrm>
                    <a:prstGeom prst="line">
                      <a:avLst/>
                    </a:prstGeom>
                    <a:ln w="19050" cap="flat" cmpd="sng" algn="ctr">
                      <a:solidFill>
                        <a:srgbClr val="FFCC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rot="5400000">
                      <a:off x="5471774" y="6033888"/>
                      <a:ext cx="67079" cy="1588"/>
                    </a:xfrm>
                    <a:prstGeom prst="line">
                      <a:avLst/>
                    </a:prstGeom>
                    <a:ln w="19050" cap="flat" cmpd="sng" algn="ctr">
                      <a:solidFill>
                        <a:srgbClr val="FFCC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33" name="Oval 32"/>
                    <p:cNvSpPr>
                      <a:spLocks noChangeAspect="1"/>
                    </p:cNvSpPr>
                    <p:nvPr/>
                  </p:nvSpPr>
                  <p:spPr>
                    <a:xfrm>
                      <a:off x="5448176" y="5927005"/>
                      <a:ext cx="76569" cy="81689"/>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1" name="Group 74"/>
                  <p:cNvGrpSpPr/>
                  <p:nvPr/>
                </p:nvGrpSpPr>
                <p:grpSpPr>
                  <a:xfrm>
                    <a:off x="5286050" y="6063465"/>
                    <a:ext cx="76569" cy="141216"/>
                    <a:chOff x="5448176" y="5927005"/>
                    <a:chExt cx="76569" cy="141216"/>
                  </a:xfrm>
                </p:grpSpPr>
                <p:cxnSp>
                  <p:nvCxnSpPr>
                    <p:cNvPr id="28" name="Straight Connector 27"/>
                    <p:cNvCxnSpPr/>
                    <p:nvPr/>
                  </p:nvCxnSpPr>
                  <p:spPr>
                    <a:xfrm rot="5400000">
                      <a:off x="5432101" y="6030733"/>
                      <a:ext cx="68631" cy="1588"/>
                    </a:xfrm>
                    <a:prstGeom prst="line">
                      <a:avLst/>
                    </a:prstGeom>
                    <a:ln w="19050" cap="flat" cmpd="sng" algn="ctr">
                      <a:solidFill>
                        <a:srgbClr val="FFCC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rot="5400000">
                      <a:off x="5471774" y="6033888"/>
                      <a:ext cx="67079" cy="1588"/>
                    </a:xfrm>
                    <a:prstGeom prst="line">
                      <a:avLst/>
                    </a:prstGeom>
                    <a:ln w="19050" cap="flat" cmpd="sng" algn="ctr">
                      <a:solidFill>
                        <a:srgbClr val="FFCC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30" name="Oval 29"/>
                    <p:cNvSpPr>
                      <a:spLocks noChangeAspect="1"/>
                    </p:cNvSpPr>
                    <p:nvPr/>
                  </p:nvSpPr>
                  <p:spPr>
                    <a:xfrm>
                      <a:off x="5448176" y="5927005"/>
                      <a:ext cx="76569" cy="81689"/>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2" name="Group 78"/>
                  <p:cNvGrpSpPr/>
                  <p:nvPr/>
                </p:nvGrpSpPr>
                <p:grpSpPr>
                  <a:xfrm>
                    <a:off x="5385378" y="6063812"/>
                    <a:ext cx="76569" cy="141216"/>
                    <a:chOff x="5448176" y="5927005"/>
                    <a:chExt cx="76569" cy="141216"/>
                  </a:xfrm>
                </p:grpSpPr>
                <p:cxnSp>
                  <p:nvCxnSpPr>
                    <p:cNvPr id="25" name="Straight Connector 24"/>
                    <p:cNvCxnSpPr/>
                    <p:nvPr/>
                  </p:nvCxnSpPr>
                  <p:spPr>
                    <a:xfrm rot="5400000">
                      <a:off x="5432101" y="6030733"/>
                      <a:ext cx="68631" cy="1588"/>
                    </a:xfrm>
                    <a:prstGeom prst="line">
                      <a:avLst/>
                    </a:prstGeom>
                    <a:ln w="19050" cap="flat" cmpd="sng" algn="ctr">
                      <a:solidFill>
                        <a:srgbClr val="FFCC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rot="5400000">
                      <a:off x="5471774" y="6033888"/>
                      <a:ext cx="67079" cy="1588"/>
                    </a:xfrm>
                    <a:prstGeom prst="line">
                      <a:avLst/>
                    </a:prstGeom>
                    <a:ln w="19050" cap="flat" cmpd="sng" algn="ctr">
                      <a:solidFill>
                        <a:srgbClr val="FFCC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7" name="Oval 26"/>
                    <p:cNvSpPr>
                      <a:spLocks noChangeAspect="1"/>
                    </p:cNvSpPr>
                    <p:nvPr/>
                  </p:nvSpPr>
                  <p:spPr>
                    <a:xfrm>
                      <a:off x="5448176" y="5927005"/>
                      <a:ext cx="76569" cy="81689"/>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3" name="Group 82"/>
                  <p:cNvGrpSpPr/>
                  <p:nvPr/>
                </p:nvGrpSpPr>
                <p:grpSpPr>
                  <a:xfrm>
                    <a:off x="5484083" y="6065442"/>
                    <a:ext cx="76569" cy="141216"/>
                    <a:chOff x="5448176" y="5927005"/>
                    <a:chExt cx="76569" cy="141216"/>
                  </a:xfrm>
                </p:grpSpPr>
                <p:cxnSp>
                  <p:nvCxnSpPr>
                    <p:cNvPr id="22" name="Straight Connector 21"/>
                    <p:cNvCxnSpPr/>
                    <p:nvPr/>
                  </p:nvCxnSpPr>
                  <p:spPr>
                    <a:xfrm rot="5400000">
                      <a:off x="5432101" y="6030733"/>
                      <a:ext cx="68631" cy="1588"/>
                    </a:xfrm>
                    <a:prstGeom prst="line">
                      <a:avLst/>
                    </a:prstGeom>
                    <a:ln w="19050" cap="flat" cmpd="sng" algn="ctr">
                      <a:solidFill>
                        <a:srgbClr val="FFCC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rot="5400000">
                      <a:off x="5471774" y="6033888"/>
                      <a:ext cx="67079" cy="1588"/>
                    </a:xfrm>
                    <a:prstGeom prst="line">
                      <a:avLst/>
                    </a:prstGeom>
                    <a:ln w="19050" cap="flat" cmpd="sng" algn="ctr">
                      <a:solidFill>
                        <a:srgbClr val="FFCC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4" name="Oval 23"/>
                    <p:cNvSpPr>
                      <a:spLocks noChangeAspect="1"/>
                    </p:cNvSpPr>
                    <p:nvPr/>
                  </p:nvSpPr>
                  <p:spPr>
                    <a:xfrm>
                      <a:off x="5448176" y="5927005"/>
                      <a:ext cx="76569" cy="81689"/>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4" name="Group 86"/>
                  <p:cNvGrpSpPr/>
                  <p:nvPr/>
                </p:nvGrpSpPr>
                <p:grpSpPr>
                  <a:xfrm>
                    <a:off x="5580668" y="6063064"/>
                    <a:ext cx="76569" cy="141216"/>
                    <a:chOff x="5448176" y="5927005"/>
                    <a:chExt cx="76569" cy="141216"/>
                  </a:xfrm>
                </p:grpSpPr>
                <p:cxnSp>
                  <p:nvCxnSpPr>
                    <p:cNvPr id="19" name="Straight Connector 18"/>
                    <p:cNvCxnSpPr/>
                    <p:nvPr/>
                  </p:nvCxnSpPr>
                  <p:spPr>
                    <a:xfrm rot="5400000">
                      <a:off x="5432101" y="6030733"/>
                      <a:ext cx="68631" cy="1588"/>
                    </a:xfrm>
                    <a:prstGeom prst="line">
                      <a:avLst/>
                    </a:prstGeom>
                    <a:ln w="19050" cap="flat" cmpd="sng" algn="ctr">
                      <a:solidFill>
                        <a:srgbClr val="FFCC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5400000">
                      <a:off x="5471774" y="6033888"/>
                      <a:ext cx="67079" cy="1588"/>
                    </a:xfrm>
                    <a:prstGeom prst="line">
                      <a:avLst/>
                    </a:prstGeom>
                    <a:ln w="19050" cap="flat" cmpd="sng" algn="ctr">
                      <a:solidFill>
                        <a:srgbClr val="FFCC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1" name="Oval 20"/>
                    <p:cNvSpPr>
                      <a:spLocks noChangeAspect="1"/>
                    </p:cNvSpPr>
                    <p:nvPr/>
                  </p:nvSpPr>
                  <p:spPr>
                    <a:xfrm>
                      <a:off x="5448176" y="5927005"/>
                      <a:ext cx="76569" cy="81689"/>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5" name="Group 90"/>
                  <p:cNvGrpSpPr/>
                  <p:nvPr/>
                </p:nvGrpSpPr>
                <p:grpSpPr>
                  <a:xfrm>
                    <a:off x="5676287" y="6063813"/>
                    <a:ext cx="76569" cy="141216"/>
                    <a:chOff x="5448176" y="5927005"/>
                    <a:chExt cx="76569" cy="141216"/>
                  </a:xfrm>
                </p:grpSpPr>
                <p:cxnSp>
                  <p:nvCxnSpPr>
                    <p:cNvPr id="16" name="Straight Connector 15"/>
                    <p:cNvCxnSpPr/>
                    <p:nvPr/>
                  </p:nvCxnSpPr>
                  <p:spPr>
                    <a:xfrm rot="5400000">
                      <a:off x="5432101" y="6030733"/>
                      <a:ext cx="68631" cy="1588"/>
                    </a:xfrm>
                    <a:prstGeom prst="line">
                      <a:avLst/>
                    </a:prstGeom>
                    <a:ln w="19050" cap="flat" cmpd="sng" algn="ctr">
                      <a:solidFill>
                        <a:srgbClr val="FFCC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a:off x="5471774" y="6033888"/>
                      <a:ext cx="67079" cy="1588"/>
                    </a:xfrm>
                    <a:prstGeom prst="line">
                      <a:avLst/>
                    </a:prstGeom>
                    <a:ln w="19050" cap="flat" cmpd="sng" algn="ctr">
                      <a:solidFill>
                        <a:srgbClr val="FFCC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8" name="Oval 17"/>
                    <p:cNvSpPr>
                      <a:spLocks noChangeAspect="1"/>
                    </p:cNvSpPr>
                    <p:nvPr/>
                  </p:nvSpPr>
                  <p:spPr>
                    <a:xfrm>
                      <a:off x="5448176" y="5927005"/>
                      <a:ext cx="76569" cy="81689"/>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grpSp>
          <p:grpSp>
            <p:nvGrpSpPr>
              <p:cNvPr id="212" name="Group 211"/>
              <p:cNvGrpSpPr>
                <a:grpSpLocks noChangeAspect="1"/>
              </p:cNvGrpSpPr>
              <p:nvPr/>
            </p:nvGrpSpPr>
            <p:grpSpPr>
              <a:xfrm>
                <a:off x="2522384" y="2632826"/>
                <a:ext cx="1924653" cy="877566"/>
                <a:chOff x="5092483" y="6063058"/>
                <a:chExt cx="661367" cy="301558"/>
              </a:xfrm>
            </p:grpSpPr>
            <p:grpSp>
              <p:nvGrpSpPr>
                <p:cNvPr id="213" name="Group 94"/>
                <p:cNvGrpSpPr/>
                <p:nvPr/>
              </p:nvGrpSpPr>
              <p:grpSpPr>
                <a:xfrm>
                  <a:off x="5092483" y="6063058"/>
                  <a:ext cx="660374" cy="143995"/>
                  <a:chOff x="5092482" y="6063064"/>
                  <a:chExt cx="660374" cy="143995"/>
                </a:xfrm>
              </p:grpSpPr>
              <p:grpSp>
                <p:nvGrpSpPr>
                  <p:cNvPr id="243" name="Group 69"/>
                  <p:cNvGrpSpPr/>
                  <p:nvPr/>
                </p:nvGrpSpPr>
                <p:grpSpPr>
                  <a:xfrm>
                    <a:off x="5092482" y="6065843"/>
                    <a:ext cx="76569" cy="141216"/>
                    <a:chOff x="5448176" y="5927005"/>
                    <a:chExt cx="76569" cy="141216"/>
                  </a:xfrm>
                </p:grpSpPr>
                <p:cxnSp>
                  <p:nvCxnSpPr>
                    <p:cNvPr id="268" name="Straight Connector 267"/>
                    <p:cNvCxnSpPr/>
                    <p:nvPr/>
                  </p:nvCxnSpPr>
                  <p:spPr>
                    <a:xfrm rot="5400000">
                      <a:off x="5432101" y="6030733"/>
                      <a:ext cx="68631" cy="1588"/>
                    </a:xfrm>
                    <a:prstGeom prst="line">
                      <a:avLst/>
                    </a:prstGeom>
                    <a:ln w="19050" cap="flat" cmpd="sng" algn="ctr">
                      <a:solidFill>
                        <a:srgbClr val="FFCC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69" name="Straight Connector 268"/>
                    <p:cNvCxnSpPr/>
                    <p:nvPr/>
                  </p:nvCxnSpPr>
                  <p:spPr>
                    <a:xfrm rot="5400000">
                      <a:off x="5471774" y="6033888"/>
                      <a:ext cx="67079" cy="1588"/>
                    </a:xfrm>
                    <a:prstGeom prst="line">
                      <a:avLst/>
                    </a:prstGeom>
                    <a:ln w="19050" cap="flat" cmpd="sng" algn="ctr">
                      <a:solidFill>
                        <a:srgbClr val="FFCC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70" name="Oval 269"/>
                    <p:cNvSpPr>
                      <a:spLocks noChangeAspect="1"/>
                    </p:cNvSpPr>
                    <p:nvPr/>
                  </p:nvSpPr>
                  <p:spPr>
                    <a:xfrm>
                      <a:off x="5448176" y="5927005"/>
                      <a:ext cx="76569" cy="81689"/>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44" name="Group 70"/>
                  <p:cNvGrpSpPr/>
                  <p:nvPr/>
                </p:nvGrpSpPr>
                <p:grpSpPr>
                  <a:xfrm>
                    <a:off x="5189283" y="6064214"/>
                    <a:ext cx="76569" cy="141216"/>
                    <a:chOff x="5448176" y="5927005"/>
                    <a:chExt cx="76569" cy="141216"/>
                  </a:xfrm>
                </p:grpSpPr>
                <p:cxnSp>
                  <p:nvCxnSpPr>
                    <p:cNvPr id="265" name="Straight Connector 264"/>
                    <p:cNvCxnSpPr/>
                    <p:nvPr/>
                  </p:nvCxnSpPr>
                  <p:spPr>
                    <a:xfrm rot="5400000">
                      <a:off x="5432101" y="6030733"/>
                      <a:ext cx="68631" cy="1588"/>
                    </a:xfrm>
                    <a:prstGeom prst="line">
                      <a:avLst/>
                    </a:prstGeom>
                    <a:ln w="19050" cap="flat" cmpd="sng" algn="ctr">
                      <a:solidFill>
                        <a:srgbClr val="FFCC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66" name="Straight Connector 265"/>
                    <p:cNvCxnSpPr/>
                    <p:nvPr/>
                  </p:nvCxnSpPr>
                  <p:spPr>
                    <a:xfrm rot="5400000">
                      <a:off x="5471774" y="6033888"/>
                      <a:ext cx="67079" cy="1588"/>
                    </a:xfrm>
                    <a:prstGeom prst="line">
                      <a:avLst/>
                    </a:prstGeom>
                    <a:ln w="19050" cap="flat" cmpd="sng" algn="ctr">
                      <a:solidFill>
                        <a:srgbClr val="FFCC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67" name="Oval 266"/>
                    <p:cNvSpPr>
                      <a:spLocks noChangeAspect="1"/>
                    </p:cNvSpPr>
                    <p:nvPr/>
                  </p:nvSpPr>
                  <p:spPr>
                    <a:xfrm>
                      <a:off x="5448176" y="5927005"/>
                      <a:ext cx="76569" cy="81689"/>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45" name="Group 74"/>
                  <p:cNvGrpSpPr/>
                  <p:nvPr/>
                </p:nvGrpSpPr>
                <p:grpSpPr>
                  <a:xfrm>
                    <a:off x="5286050" y="6063465"/>
                    <a:ext cx="76569" cy="141216"/>
                    <a:chOff x="5448176" y="5927005"/>
                    <a:chExt cx="76569" cy="141216"/>
                  </a:xfrm>
                </p:grpSpPr>
                <p:cxnSp>
                  <p:nvCxnSpPr>
                    <p:cNvPr id="262" name="Straight Connector 261"/>
                    <p:cNvCxnSpPr/>
                    <p:nvPr/>
                  </p:nvCxnSpPr>
                  <p:spPr>
                    <a:xfrm rot="5400000">
                      <a:off x="5432101" y="6030733"/>
                      <a:ext cx="68631" cy="1588"/>
                    </a:xfrm>
                    <a:prstGeom prst="line">
                      <a:avLst/>
                    </a:prstGeom>
                    <a:ln w="19050" cap="flat" cmpd="sng" algn="ctr">
                      <a:solidFill>
                        <a:srgbClr val="FFCC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63" name="Straight Connector 262"/>
                    <p:cNvCxnSpPr/>
                    <p:nvPr/>
                  </p:nvCxnSpPr>
                  <p:spPr>
                    <a:xfrm rot="5400000">
                      <a:off x="5471774" y="6033888"/>
                      <a:ext cx="67079" cy="1588"/>
                    </a:xfrm>
                    <a:prstGeom prst="line">
                      <a:avLst/>
                    </a:prstGeom>
                    <a:ln w="19050" cap="flat" cmpd="sng" algn="ctr">
                      <a:solidFill>
                        <a:srgbClr val="FFCC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64" name="Oval 263"/>
                    <p:cNvSpPr>
                      <a:spLocks noChangeAspect="1"/>
                    </p:cNvSpPr>
                    <p:nvPr/>
                  </p:nvSpPr>
                  <p:spPr>
                    <a:xfrm>
                      <a:off x="5448176" y="5927005"/>
                      <a:ext cx="76569" cy="81689"/>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46" name="Group 78"/>
                  <p:cNvGrpSpPr/>
                  <p:nvPr/>
                </p:nvGrpSpPr>
                <p:grpSpPr>
                  <a:xfrm>
                    <a:off x="5385378" y="6063812"/>
                    <a:ext cx="76569" cy="141216"/>
                    <a:chOff x="5448176" y="5927005"/>
                    <a:chExt cx="76569" cy="141216"/>
                  </a:xfrm>
                </p:grpSpPr>
                <p:cxnSp>
                  <p:nvCxnSpPr>
                    <p:cNvPr id="259" name="Straight Connector 258"/>
                    <p:cNvCxnSpPr/>
                    <p:nvPr/>
                  </p:nvCxnSpPr>
                  <p:spPr>
                    <a:xfrm rot="5400000">
                      <a:off x="5432101" y="6030733"/>
                      <a:ext cx="68631" cy="1588"/>
                    </a:xfrm>
                    <a:prstGeom prst="line">
                      <a:avLst/>
                    </a:prstGeom>
                    <a:ln w="19050" cap="flat" cmpd="sng" algn="ctr">
                      <a:solidFill>
                        <a:srgbClr val="FFCC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60" name="Straight Connector 259"/>
                    <p:cNvCxnSpPr/>
                    <p:nvPr/>
                  </p:nvCxnSpPr>
                  <p:spPr>
                    <a:xfrm rot="5400000">
                      <a:off x="5471774" y="6033888"/>
                      <a:ext cx="67079" cy="1588"/>
                    </a:xfrm>
                    <a:prstGeom prst="line">
                      <a:avLst/>
                    </a:prstGeom>
                    <a:ln w="19050" cap="flat" cmpd="sng" algn="ctr">
                      <a:solidFill>
                        <a:srgbClr val="FFCC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61" name="Oval 260"/>
                    <p:cNvSpPr>
                      <a:spLocks noChangeAspect="1"/>
                    </p:cNvSpPr>
                    <p:nvPr/>
                  </p:nvSpPr>
                  <p:spPr>
                    <a:xfrm>
                      <a:off x="5448176" y="5927005"/>
                      <a:ext cx="76569" cy="81689"/>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47" name="Group 82"/>
                  <p:cNvGrpSpPr/>
                  <p:nvPr/>
                </p:nvGrpSpPr>
                <p:grpSpPr>
                  <a:xfrm>
                    <a:off x="5484083" y="6065442"/>
                    <a:ext cx="76569" cy="141216"/>
                    <a:chOff x="5448176" y="5927005"/>
                    <a:chExt cx="76569" cy="141216"/>
                  </a:xfrm>
                </p:grpSpPr>
                <p:cxnSp>
                  <p:nvCxnSpPr>
                    <p:cNvPr id="256" name="Straight Connector 255"/>
                    <p:cNvCxnSpPr/>
                    <p:nvPr/>
                  </p:nvCxnSpPr>
                  <p:spPr>
                    <a:xfrm rot="5400000">
                      <a:off x="5432101" y="6030733"/>
                      <a:ext cx="68631" cy="1588"/>
                    </a:xfrm>
                    <a:prstGeom prst="line">
                      <a:avLst/>
                    </a:prstGeom>
                    <a:ln w="19050" cap="flat" cmpd="sng" algn="ctr">
                      <a:solidFill>
                        <a:srgbClr val="FFCC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57" name="Straight Connector 256"/>
                    <p:cNvCxnSpPr/>
                    <p:nvPr/>
                  </p:nvCxnSpPr>
                  <p:spPr>
                    <a:xfrm rot="5400000">
                      <a:off x="5471774" y="6033888"/>
                      <a:ext cx="67079" cy="1588"/>
                    </a:xfrm>
                    <a:prstGeom prst="line">
                      <a:avLst/>
                    </a:prstGeom>
                    <a:ln w="19050" cap="flat" cmpd="sng" algn="ctr">
                      <a:solidFill>
                        <a:srgbClr val="FFCC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58" name="Oval 257"/>
                    <p:cNvSpPr>
                      <a:spLocks noChangeAspect="1"/>
                    </p:cNvSpPr>
                    <p:nvPr/>
                  </p:nvSpPr>
                  <p:spPr>
                    <a:xfrm>
                      <a:off x="5448176" y="5927005"/>
                      <a:ext cx="76569" cy="81689"/>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48" name="Group 86"/>
                  <p:cNvGrpSpPr/>
                  <p:nvPr/>
                </p:nvGrpSpPr>
                <p:grpSpPr>
                  <a:xfrm>
                    <a:off x="5580668" y="6063064"/>
                    <a:ext cx="76569" cy="141216"/>
                    <a:chOff x="5448176" y="5927005"/>
                    <a:chExt cx="76569" cy="141216"/>
                  </a:xfrm>
                </p:grpSpPr>
                <p:cxnSp>
                  <p:nvCxnSpPr>
                    <p:cNvPr id="253" name="Straight Connector 252"/>
                    <p:cNvCxnSpPr/>
                    <p:nvPr/>
                  </p:nvCxnSpPr>
                  <p:spPr>
                    <a:xfrm rot="5400000">
                      <a:off x="5432101" y="6030733"/>
                      <a:ext cx="68631" cy="1588"/>
                    </a:xfrm>
                    <a:prstGeom prst="line">
                      <a:avLst/>
                    </a:prstGeom>
                    <a:ln w="19050" cap="flat" cmpd="sng" algn="ctr">
                      <a:solidFill>
                        <a:srgbClr val="FFCC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54" name="Straight Connector 253"/>
                    <p:cNvCxnSpPr/>
                    <p:nvPr/>
                  </p:nvCxnSpPr>
                  <p:spPr>
                    <a:xfrm rot="5400000">
                      <a:off x="5471774" y="6033888"/>
                      <a:ext cx="67079" cy="1588"/>
                    </a:xfrm>
                    <a:prstGeom prst="line">
                      <a:avLst/>
                    </a:prstGeom>
                    <a:ln w="19050" cap="flat" cmpd="sng" algn="ctr">
                      <a:solidFill>
                        <a:srgbClr val="FFCC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55" name="Oval 254"/>
                    <p:cNvSpPr>
                      <a:spLocks noChangeAspect="1"/>
                    </p:cNvSpPr>
                    <p:nvPr/>
                  </p:nvSpPr>
                  <p:spPr>
                    <a:xfrm>
                      <a:off x="5448176" y="5927005"/>
                      <a:ext cx="76569" cy="81689"/>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49" name="Group 90"/>
                  <p:cNvGrpSpPr/>
                  <p:nvPr/>
                </p:nvGrpSpPr>
                <p:grpSpPr>
                  <a:xfrm>
                    <a:off x="5676287" y="6063813"/>
                    <a:ext cx="76569" cy="141216"/>
                    <a:chOff x="5448176" y="5927005"/>
                    <a:chExt cx="76569" cy="141216"/>
                  </a:xfrm>
                </p:grpSpPr>
                <p:cxnSp>
                  <p:nvCxnSpPr>
                    <p:cNvPr id="250" name="Straight Connector 249"/>
                    <p:cNvCxnSpPr/>
                    <p:nvPr/>
                  </p:nvCxnSpPr>
                  <p:spPr>
                    <a:xfrm rot="5400000">
                      <a:off x="5432101" y="6030733"/>
                      <a:ext cx="68631" cy="1588"/>
                    </a:xfrm>
                    <a:prstGeom prst="line">
                      <a:avLst/>
                    </a:prstGeom>
                    <a:ln w="19050" cap="flat" cmpd="sng" algn="ctr">
                      <a:solidFill>
                        <a:srgbClr val="FFCC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51" name="Straight Connector 250"/>
                    <p:cNvCxnSpPr/>
                    <p:nvPr/>
                  </p:nvCxnSpPr>
                  <p:spPr>
                    <a:xfrm rot="5400000">
                      <a:off x="5471774" y="6033888"/>
                      <a:ext cx="67079" cy="1588"/>
                    </a:xfrm>
                    <a:prstGeom prst="line">
                      <a:avLst/>
                    </a:prstGeom>
                    <a:ln w="19050" cap="flat" cmpd="sng" algn="ctr">
                      <a:solidFill>
                        <a:srgbClr val="FFCC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52" name="Oval 251"/>
                    <p:cNvSpPr>
                      <a:spLocks noChangeAspect="1"/>
                    </p:cNvSpPr>
                    <p:nvPr/>
                  </p:nvSpPr>
                  <p:spPr>
                    <a:xfrm>
                      <a:off x="5448176" y="5927005"/>
                      <a:ext cx="76569" cy="81689"/>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grpSp>
              <p:nvGrpSpPr>
                <p:cNvPr id="214" name="Group 95"/>
                <p:cNvGrpSpPr/>
                <p:nvPr/>
              </p:nvGrpSpPr>
              <p:grpSpPr>
                <a:xfrm rot="10800000">
                  <a:off x="5093476" y="6220621"/>
                  <a:ext cx="660374" cy="143995"/>
                  <a:chOff x="5092482" y="6063064"/>
                  <a:chExt cx="660374" cy="143995"/>
                </a:xfrm>
              </p:grpSpPr>
              <p:grpSp>
                <p:nvGrpSpPr>
                  <p:cNvPr id="215" name="Group 69"/>
                  <p:cNvGrpSpPr/>
                  <p:nvPr/>
                </p:nvGrpSpPr>
                <p:grpSpPr>
                  <a:xfrm>
                    <a:off x="5092482" y="6065843"/>
                    <a:ext cx="76569" cy="141216"/>
                    <a:chOff x="5448176" y="5927005"/>
                    <a:chExt cx="76569" cy="141216"/>
                  </a:xfrm>
                </p:grpSpPr>
                <p:cxnSp>
                  <p:nvCxnSpPr>
                    <p:cNvPr id="240" name="Straight Connector 239"/>
                    <p:cNvCxnSpPr/>
                    <p:nvPr/>
                  </p:nvCxnSpPr>
                  <p:spPr>
                    <a:xfrm rot="5400000">
                      <a:off x="5432101" y="6030733"/>
                      <a:ext cx="68631" cy="1588"/>
                    </a:xfrm>
                    <a:prstGeom prst="line">
                      <a:avLst/>
                    </a:prstGeom>
                    <a:ln w="19050" cap="flat" cmpd="sng" algn="ctr">
                      <a:solidFill>
                        <a:srgbClr val="FFCC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41" name="Straight Connector 240"/>
                    <p:cNvCxnSpPr/>
                    <p:nvPr/>
                  </p:nvCxnSpPr>
                  <p:spPr>
                    <a:xfrm rot="5400000">
                      <a:off x="5471774" y="6033888"/>
                      <a:ext cx="67079" cy="1588"/>
                    </a:xfrm>
                    <a:prstGeom prst="line">
                      <a:avLst/>
                    </a:prstGeom>
                    <a:ln w="19050" cap="flat" cmpd="sng" algn="ctr">
                      <a:solidFill>
                        <a:srgbClr val="FFCC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42" name="Oval 241"/>
                    <p:cNvSpPr>
                      <a:spLocks noChangeAspect="1"/>
                    </p:cNvSpPr>
                    <p:nvPr/>
                  </p:nvSpPr>
                  <p:spPr>
                    <a:xfrm>
                      <a:off x="5448176" y="5927005"/>
                      <a:ext cx="76569" cy="81689"/>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16" name="Group 70"/>
                  <p:cNvGrpSpPr/>
                  <p:nvPr/>
                </p:nvGrpSpPr>
                <p:grpSpPr>
                  <a:xfrm>
                    <a:off x="5189283" y="6064214"/>
                    <a:ext cx="76569" cy="141216"/>
                    <a:chOff x="5448176" y="5927005"/>
                    <a:chExt cx="76569" cy="141216"/>
                  </a:xfrm>
                </p:grpSpPr>
                <p:cxnSp>
                  <p:nvCxnSpPr>
                    <p:cNvPr id="237" name="Straight Connector 236"/>
                    <p:cNvCxnSpPr/>
                    <p:nvPr/>
                  </p:nvCxnSpPr>
                  <p:spPr>
                    <a:xfrm rot="5400000">
                      <a:off x="5432101" y="6030733"/>
                      <a:ext cx="68631" cy="1588"/>
                    </a:xfrm>
                    <a:prstGeom prst="line">
                      <a:avLst/>
                    </a:prstGeom>
                    <a:ln w="19050" cap="flat" cmpd="sng" algn="ctr">
                      <a:solidFill>
                        <a:srgbClr val="FFCC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38" name="Straight Connector 237"/>
                    <p:cNvCxnSpPr/>
                    <p:nvPr/>
                  </p:nvCxnSpPr>
                  <p:spPr>
                    <a:xfrm rot="5400000">
                      <a:off x="5471774" y="6033888"/>
                      <a:ext cx="67079" cy="1588"/>
                    </a:xfrm>
                    <a:prstGeom prst="line">
                      <a:avLst/>
                    </a:prstGeom>
                    <a:ln w="19050" cap="flat" cmpd="sng" algn="ctr">
                      <a:solidFill>
                        <a:srgbClr val="FFCC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39" name="Oval 238"/>
                    <p:cNvSpPr>
                      <a:spLocks noChangeAspect="1"/>
                    </p:cNvSpPr>
                    <p:nvPr/>
                  </p:nvSpPr>
                  <p:spPr>
                    <a:xfrm>
                      <a:off x="5448176" y="5927005"/>
                      <a:ext cx="76569" cy="81689"/>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17" name="Group 74"/>
                  <p:cNvGrpSpPr/>
                  <p:nvPr/>
                </p:nvGrpSpPr>
                <p:grpSpPr>
                  <a:xfrm>
                    <a:off x="5286050" y="6063465"/>
                    <a:ext cx="76569" cy="141216"/>
                    <a:chOff x="5448176" y="5927005"/>
                    <a:chExt cx="76569" cy="141216"/>
                  </a:xfrm>
                </p:grpSpPr>
                <p:cxnSp>
                  <p:nvCxnSpPr>
                    <p:cNvPr id="234" name="Straight Connector 233"/>
                    <p:cNvCxnSpPr/>
                    <p:nvPr/>
                  </p:nvCxnSpPr>
                  <p:spPr>
                    <a:xfrm rot="5400000">
                      <a:off x="5432101" y="6030733"/>
                      <a:ext cx="68631" cy="1588"/>
                    </a:xfrm>
                    <a:prstGeom prst="line">
                      <a:avLst/>
                    </a:prstGeom>
                    <a:ln w="19050" cap="flat" cmpd="sng" algn="ctr">
                      <a:solidFill>
                        <a:srgbClr val="FFCC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35" name="Straight Connector 234"/>
                    <p:cNvCxnSpPr/>
                    <p:nvPr/>
                  </p:nvCxnSpPr>
                  <p:spPr>
                    <a:xfrm rot="5400000">
                      <a:off x="5471774" y="6033888"/>
                      <a:ext cx="67079" cy="1588"/>
                    </a:xfrm>
                    <a:prstGeom prst="line">
                      <a:avLst/>
                    </a:prstGeom>
                    <a:ln w="19050" cap="flat" cmpd="sng" algn="ctr">
                      <a:solidFill>
                        <a:srgbClr val="FFCC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36" name="Oval 235"/>
                    <p:cNvSpPr>
                      <a:spLocks noChangeAspect="1"/>
                    </p:cNvSpPr>
                    <p:nvPr/>
                  </p:nvSpPr>
                  <p:spPr>
                    <a:xfrm>
                      <a:off x="5448176" y="5927005"/>
                      <a:ext cx="76569" cy="81689"/>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18" name="Group 78"/>
                  <p:cNvGrpSpPr/>
                  <p:nvPr/>
                </p:nvGrpSpPr>
                <p:grpSpPr>
                  <a:xfrm>
                    <a:off x="5385378" y="6063812"/>
                    <a:ext cx="76569" cy="141216"/>
                    <a:chOff x="5448176" y="5927005"/>
                    <a:chExt cx="76569" cy="141216"/>
                  </a:xfrm>
                </p:grpSpPr>
                <p:cxnSp>
                  <p:nvCxnSpPr>
                    <p:cNvPr id="231" name="Straight Connector 230"/>
                    <p:cNvCxnSpPr/>
                    <p:nvPr/>
                  </p:nvCxnSpPr>
                  <p:spPr>
                    <a:xfrm rot="5400000">
                      <a:off x="5432101" y="6030733"/>
                      <a:ext cx="68631" cy="1588"/>
                    </a:xfrm>
                    <a:prstGeom prst="line">
                      <a:avLst/>
                    </a:prstGeom>
                    <a:ln w="19050" cap="flat" cmpd="sng" algn="ctr">
                      <a:solidFill>
                        <a:srgbClr val="FFCC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32" name="Straight Connector 231"/>
                    <p:cNvCxnSpPr/>
                    <p:nvPr/>
                  </p:nvCxnSpPr>
                  <p:spPr>
                    <a:xfrm rot="5400000">
                      <a:off x="5471774" y="6033888"/>
                      <a:ext cx="67079" cy="1588"/>
                    </a:xfrm>
                    <a:prstGeom prst="line">
                      <a:avLst/>
                    </a:prstGeom>
                    <a:ln w="19050" cap="flat" cmpd="sng" algn="ctr">
                      <a:solidFill>
                        <a:srgbClr val="FFCC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33" name="Oval 232"/>
                    <p:cNvSpPr>
                      <a:spLocks noChangeAspect="1"/>
                    </p:cNvSpPr>
                    <p:nvPr/>
                  </p:nvSpPr>
                  <p:spPr>
                    <a:xfrm>
                      <a:off x="5448176" y="5927005"/>
                      <a:ext cx="76569" cy="81689"/>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19" name="Group 82"/>
                  <p:cNvGrpSpPr/>
                  <p:nvPr/>
                </p:nvGrpSpPr>
                <p:grpSpPr>
                  <a:xfrm>
                    <a:off x="5484083" y="6065442"/>
                    <a:ext cx="76569" cy="141216"/>
                    <a:chOff x="5448176" y="5927005"/>
                    <a:chExt cx="76569" cy="141216"/>
                  </a:xfrm>
                </p:grpSpPr>
                <p:cxnSp>
                  <p:nvCxnSpPr>
                    <p:cNvPr id="228" name="Straight Connector 227"/>
                    <p:cNvCxnSpPr/>
                    <p:nvPr/>
                  </p:nvCxnSpPr>
                  <p:spPr>
                    <a:xfrm rot="5400000">
                      <a:off x="5432101" y="6030733"/>
                      <a:ext cx="68631" cy="1588"/>
                    </a:xfrm>
                    <a:prstGeom prst="line">
                      <a:avLst/>
                    </a:prstGeom>
                    <a:ln w="19050" cap="flat" cmpd="sng" algn="ctr">
                      <a:solidFill>
                        <a:srgbClr val="FFCC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29" name="Straight Connector 228"/>
                    <p:cNvCxnSpPr/>
                    <p:nvPr/>
                  </p:nvCxnSpPr>
                  <p:spPr>
                    <a:xfrm rot="5400000">
                      <a:off x="5471774" y="6033888"/>
                      <a:ext cx="67079" cy="1588"/>
                    </a:xfrm>
                    <a:prstGeom prst="line">
                      <a:avLst/>
                    </a:prstGeom>
                    <a:ln w="19050" cap="flat" cmpd="sng" algn="ctr">
                      <a:solidFill>
                        <a:srgbClr val="FFCC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30" name="Oval 229"/>
                    <p:cNvSpPr>
                      <a:spLocks noChangeAspect="1"/>
                    </p:cNvSpPr>
                    <p:nvPr/>
                  </p:nvSpPr>
                  <p:spPr>
                    <a:xfrm>
                      <a:off x="5448176" y="5927005"/>
                      <a:ext cx="76569" cy="81689"/>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20" name="Group 86"/>
                  <p:cNvGrpSpPr/>
                  <p:nvPr/>
                </p:nvGrpSpPr>
                <p:grpSpPr>
                  <a:xfrm>
                    <a:off x="5580668" y="6063064"/>
                    <a:ext cx="76569" cy="141216"/>
                    <a:chOff x="5448176" y="5927005"/>
                    <a:chExt cx="76569" cy="141216"/>
                  </a:xfrm>
                </p:grpSpPr>
                <p:cxnSp>
                  <p:nvCxnSpPr>
                    <p:cNvPr id="225" name="Straight Connector 224"/>
                    <p:cNvCxnSpPr/>
                    <p:nvPr/>
                  </p:nvCxnSpPr>
                  <p:spPr>
                    <a:xfrm rot="5400000">
                      <a:off x="5432101" y="6030733"/>
                      <a:ext cx="68631" cy="1588"/>
                    </a:xfrm>
                    <a:prstGeom prst="line">
                      <a:avLst/>
                    </a:prstGeom>
                    <a:ln w="19050" cap="flat" cmpd="sng" algn="ctr">
                      <a:solidFill>
                        <a:srgbClr val="FFCC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26" name="Straight Connector 225"/>
                    <p:cNvCxnSpPr/>
                    <p:nvPr/>
                  </p:nvCxnSpPr>
                  <p:spPr>
                    <a:xfrm rot="5400000">
                      <a:off x="5471774" y="6033888"/>
                      <a:ext cx="67079" cy="1588"/>
                    </a:xfrm>
                    <a:prstGeom prst="line">
                      <a:avLst/>
                    </a:prstGeom>
                    <a:ln w="19050" cap="flat" cmpd="sng" algn="ctr">
                      <a:solidFill>
                        <a:srgbClr val="FFCC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27" name="Oval 226"/>
                    <p:cNvSpPr>
                      <a:spLocks noChangeAspect="1"/>
                    </p:cNvSpPr>
                    <p:nvPr/>
                  </p:nvSpPr>
                  <p:spPr>
                    <a:xfrm>
                      <a:off x="5448176" y="5927005"/>
                      <a:ext cx="76569" cy="81689"/>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21" name="Group 90"/>
                  <p:cNvGrpSpPr/>
                  <p:nvPr/>
                </p:nvGrpSpPr>
                <p:grpSpPr>
                  <a:xfrm>
                    <a:off x="5676287" y="6063813"/>
                    <a:ext cx="76569" cy="141216"/>
                    <a:chOff x="5448176" y="5927005"/>
                    <a:chExt cx="76569" cy="141216"/>
                  </a:xfrm>
                </p:grpSpPr>
                <p:cxnSp>
                  <p:nvCxnSpPr>
                    <p:cNvPr id="222" name="Straight Connector 221"/>
                    <p:cNvCxnSpPr/>
                    <p:nvPr/>
                  </p:nvCxnSpPr>
                  <p:spPr>
                    <a:xfrm rot="5400000">
                      <a:off x="5432101" y="6030733"/>
                      <a:ext cx="68631" cy="1588"/>
                    </a:xfrm>
                    <a:prstGeom prst="line">
                      <a:avLst/>
                    </a:prstGeom>
                    <a:ln w="19050" cap="flat" cmpd="sng" algn="ctr">
                      <a:solidFill>
                        <a:srgbClr val="FFCC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23" name="Straight Connector 222"/>
                    <p:cNvCxnSpPr/>
                    <p:nvPr/>
                  </p:nvCxnSpPr>
                  <p:spPr>
                    <a:xfrm rot="5400000">
                      <a:off x="5471774" y="6033888"/>
                      <a:ext cx="67079" cy="1588"/>
                    </a:xfrm>
                    <a:prstGeom prst="line">
                      <a:avLst/>
                    </a:prstGeom>
                    <a:ln w="19050" cap="flat" cmpd="sng" algn="ctr">
                      <a:solidFill>
                        <a:srgbClr val="FFCC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24" name="Oval 223"/>
                    <p:cNvSpPr>
                      <a:spLocks noChangeAspect="1"/>
                    </p:cNvSpPr>
                    <p:nvPr/>
                  </p:nvSpPr>
                  <p:spPr>
                    <a:xfrm>
                      <a:off x="5448176" y="5927005"/>
                      <a:ext cx="76569" cy="81689"/>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grpSp>
          <p:grpSp>
            <p:nvGrpSpPr>
              <p:cNvPr id="271" name="Group 270"/>
              <p:cNvGrpSpPr>
                <a:grpSpLocks noChangeAspect="1"/>
              </p:cNvGrpSpPr>
              <p:nvPr/>
            </p:nvGrpSpPr>
            <p:grpSpPr>
              <a:xfrm>
                <a:off x="4506299" y="2625526"/>
                <a:ext cx="1924653" cy="877566"/>
                <a:chOff x="5092483" y="6063058"/>
                <a:chExt cx="661367" cy="301558"/>
              </a:xfrm>
            </p:grpSpPr>
            <p:grpSp>
              <p:nvGrpSpPr>
                <p:cNvPr id="272" name="Group 94"/>
                <p:cNvGrpSpPr/>
                <p:nvPr/>
              </p:nvGrpSpPr>
              <p:grpSpPr>
                <a:xfrm>
                  <a:off x="5092483" y="6063058"/>
                  <a:ext cx="660374" cy="143995"/>
                  <a:chOff x="5092482" y="6063064"/>
                  <a:chExt cx="660374" cy="143995"/>
                </a:xfrm>
              </p:grpSpPr>
              <p:grpSp>
                <p:nvGrpSpPr>
                  <p:cNvPr id="302" name="Group 69"/>
                  <p:cNvGrpSpPr/>
                  <p:nvPr/>
                </p:nvGrpSpPr>
                <p:grpSpPr>
                  <a:xfrm>
                    <a:off x="5092482" y="6065843"/>
                    <a:ext cx="76569" cy="141216"/>
                    <a:chOff x="5448176" y="5927005"/>
                    <a:chExt cx="76569" cy="141216"/>
                  </a:xfrm>
                </p:grpSpPr>
                <p:cxnSp>
                  <p:nvCxnSpPr>
                    <p:cNvPr id="327" name="Straight Connector 326"/>
                    <p:cNvCxnSpPr/>
                    <p:nvPr/>
                  </p:nvCxnSpPr>
                  <p:spPr>
                    <a:xfrm rot="5400000">
                      <a:off x="5432101" y="6030733"/>
                      <a:ext cx="68631" cy="1588"/>
                    </a:xfrm>
                    <a:prstGeom prst="line">
                      <a:avLst/>
                    </a:prstGeom>
                    <a:ln w="19050" cap="flat" cmpd="sng" algn="ctr">
                      <a:solidFill>
                        <a:srgbClr val="FFCC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328" name="Straight Connector 327"/>
                    <p:cNvCxnSpPr/>
                    <p:nvPr/>
                  </p:nvCxnSpPr>
                  <p:spPr>
                    <a:xfrm rot="5400000">
                      <a:off x="5471774" y="6033888"/>
                      <a:ext cx="67079" cy="1588"/>
                    </a:xfrm>
                    <a:prstGeom prst="line">
                      <a:avLst/>
                    </a:prstGeom>
                    <a:ln w="19050" cap="flat" cmpd="sng" algn="ctr">
                      <a:solidFill>
                        <a:srgbClr val="FFCC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329" name="Oval 328"/>
                    <p:cNvSpPr>
                      <a:spLocks noChangeAspect="1"/>
                    </p:cNvSpPr>
                    <p:nvPr/>
                  </p:nvSpPr>
                  <p:spPr>
                    <a:xfrm>
                      <a:off x="5448176" y="5927005"/>
                      <a:ext cx="76569" cy="81689"/>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03" name="Group 70"/>
                  <p:cNvGrpSpPr/>
                  <p:nvPr/>
                </p:nvGrpSpPr>
                <p:grpSpPr>
                  <a:xfrm>
                    <a:off x="5189283" y="6064214"/>
                    <a:ext cx="76569" cy="141216"/>
                    <a:chOff x="5448176" y="5927005"/>
                    <a:chExt cx="76569" cy="141216"/>
                  </a:xfrm>
                </p:grpSpPr>
                <p:cxnSp>
                  <p:nvCxnSpPr>
                    <p:cNvPr id="324" name="Straight Connector 323"/>
                    <p:cNvCxnSpPr/>
                    <p:nvPr/>
                  </p:nvCxnSpPr>
                  <p:spPr>
                    <a:xfrm rot="5400000">
                      <a:off x="5432101" y="6030733"/>
                      <a:ext cx="68631" cy="1588"/>
                    </a:xfrm>
                    <a:prstGeom prst="line">
                      <a:avLst/>
                    </a:prstGeom>
                    <a:ln w="19050" cap="flat" cmpd="sng" algn="ctr">
                      <a:solidFill>
                        <a:srgbClr val="FFCC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325" name="Straight Connector 324"/>
                    <p:cNvCxnSpPr/>
                    <p:nvPr/>
                  </p:nvCxnSpPr>
                  <p:spPr>
                    <a:xfrm rot="5400000">
                      <a:off x="5471774" y="6033888"/>
                      <a:ext cx="67079" cy="1588"/>
                    </a:xfrm>
                    <a:prstGeom prst="line">
                      <a:avLst/>
                    </a:prstGeom>
                    <a:ln w="19050" cap="flat" cmpd="sng" algn="ctr">
                      <a:solidFill>
                        <a:srgbClr val="FFCC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326" name="Oval 325"/>
                    <p:cNvSpPr>
                      <a:spLocks noChangeAspect="1"/>
                    </p:cNvSpPr>
                    <p:nvPr/>
                  </p:nvSpPr>
                  <p:spPr>
                    <a:xfrm>
                      <a:off x="5448176" y="5927005"/>
                      <a:ext cx="76569" cy="81689"/>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04" name="Group 74"/>
                  <p:cNvGrpSpPr/>
                  <p:nvPr/>
                </p:nvGrpSpPr>
                <p:grpSpPr>
                  <a:xfrm>
                    <a:off x="5286050" y="6063465"/>
                    <a:ext cx="76569" cy="141216"/>
                    <a:chOff x="5448176" y="5927005"/>
                    <a:chExt cx="76569" cy="141216"/>
                  </a:xfrm>
                </p:grpSpPr>
                <p:cxnSp>
                  <p:nvCxnSpPr>
                    <p:cNvPr id="321" name="Straight Connector 320"/>
                    <p:cNvCxnSpPr/>
                    <p:nvPr/>
                  </p:nvCxnSpPr>
                  <p:spPr>
                    <a:xfrm rot="5400000">
                      <a:off x="5432101" y="6030733"/>
                      <a:ext cx="68631" cy="1588"/>
                    </a:xfrm>
                    <a:prstGeom prst="line">
                      <a:avLst/>
                    </a:prstGeom>
                    <a:ln w="19050" cap="flat" cmpd="sng" algn="ctr">
                      <a:solidFill>
                        <a:srgbClr val="FFCC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322" name="Straight Connector 321"/>
                    <p:cNvCxnSpPr/>
                    <p:nvPr/>
                  </p:nvCxnSpPr>
                  <p:spPr>
                    <a:xfrm rot="5400000">
                      <a:off x="5471774" y="6033888"/>
                      <a:ext cx="67079" cy="1588"/>
                    </a:xfrm>
                    <a:prstGeom prst="line">
                      <a:avLst/>
                    </a:prstGeom>
                    <a:ln w="19050" cap="flat" cmpd="sng" algn="ctr">
                      <a:solidFill>
                        <a:srgbClr val="FFCC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323" name="Oval 322"/>
                    <p:cNvSpPr>
                      <a:spLocks noChangeAspect="1"/>
                    </p:cNvSpPr>
                    <p:nvPr/>
                  </p:nvSpPr>
                  <p:spPr>
                    <a:xfrm>
                      <a:off x="5448176" y="5927005"/>
                      <a:ext cx="76569" cy="81689"/>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05" name="Group 78"/>
                  <p:cNvGrpSpPr/>
                  <p:nvPr/>
                </p:nvGrpSpPr>
                <p:grpSpPr>
                  <a:xfrm>
                    <a:off x="5385378" y="6063812"/>
                    <a:ext cx="76569" cy="141216"/>
                    <a:chOff x="5448176" y="5927005"/>
                    <a:chExt cx="76569" cy="141216"/>
                  </a:xfrm>
                </p:grpSpPr>
                <p:cxnSp>
                  <p:nvCxnSpPr>
                    <p:cNvPr id="318" name="Straight Connector 317"/>
                    <p:cNvCxnSpPr/>
                    <p:nvPr/>
                  </p:nvCxnSpPr>
                  <p:spPr>
                    <a:xfrm rot="5400000">
                      <a:off x="5432101" y="6030733"/>
                      <a:ext cx="68631" cy="1588"/>
                    </a:xfrm>
                    <a:prstGeom prst="line">
                      <a:avLst/>
                    </a:prstGeom>
                    <a:ln w="19050" cap="flat" cmpd="sng" algn="ctr">
                      <a:solidFill>
                        <a:srgbClr val="FFCC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319" name="Straight Connector 318"/>
                    <p:cNvCxnSpPr/>
                    <p:nvPr/>
                  </p:nvCxnSpPr>
                  <p:spPr>
                    <a:xfrm rot="5400000">
                      <a:off x="5471774" y="6033888"/>
                      <a:ext cx="67079" cy="1588"/>
                    </a:xfrm>
                    <a:prstGeom prst="line">
                      <a:avLst/>
                    </a:prstGeom>
                    <a:ln w="19050" cap="flat" cmpd="sng" algn="ctr">
                      <a:solidFill>
                        <a:srgbClr val="FFCC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320" name="Oval 319"/>
                    <p:cNvSpPr>
                      <a:spLocks noChangeAspect="1"/>
                    </p:cNvSpPr>
                    <p:nvPr/>
                  </p:nvSpPr>
                  <p:spPr>
                    <a:xfrm>
                      <a:off x="5448176" y="5927005"/>
                      <a:ext cx="76569" cy="81689"/>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06" name="Group 82"/>
                  <p:cNvGrpSpPr/>
                  <p:nvPr/>
                </p:nvGrpSpPr>
                <p:grpSpPr>
                  <a:xfrm>
                    <a:off x="5484083" y="6065442"/>
                    <a:ext cx="76569" cy="141216"/>
                    <a:chOff x="5448176" y="5927005"/>
                    <a:chExt cx="76569" cy="141216"/>
                  </a:xfrm>
                </p:grpSpPr>
                <p:cxnSp>
                  <p:nvCxnSpPr>
                    <p:cNvPr id="315" name="Straight Connector 314"/>
                    <p:cNvCxnSpPr/>
                    <p:nvPr/>
                  </p:nvCxnSpPr>
                  <p:spPr>
                    <a:xfrm rot="5400000">
                      <a:off x="5432101" y="6030733"/>
                      <a:ext cx="68631" cy="1588"/>
                    </a:xfrm>
                    <a:prstGeom prst="line">
                      <a:avLst/>
                    </a:prstGeom>
                    <a:ln w="19050" cap="flat" cmpd="sng" algn="ctr">
                      <a:solidFill>
                        <a:srgbClr val="FFCC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316" name="Straight Connector 315"/>
                    <p:cNvCxnSpPr/>
                    <p:nvPr/>
                  </p:nvCxnSpPr>
                  <p:spPr>
                    <a:xfrm rot="5400000">
                      <a:off x="5471774" y="6033888"/>
                      <a:ext cx="67079" cy="1588"/>
                    </a:xfrm>
                    <a:prstGeom prst="line">
                      <a:avLst/>
                    </a:prstGeom>
                    <a:ln w="19050" cap="flat" cmpd="sng" algn="ctr">
                      <a:solidFill>
                        <a:srgbClr val="FFCC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317" name="Oval 316"/>
                    <p:cNvSpPr>
                      <a:spLocks noChangeAspect="1"/>
                    </p:cNvSpPr>
                    <p:nvPr/>
                  </p:nvSpPr>
                  <p:spPr>
                    <a:xfrm>
                      <a:off x="5448176" y="5927005"/>
                      <a:ext cx="76569" cy="81689"/>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07" name="Group 86"/>
                  <p:cNvGrpSpPr/>
                  <p:nvPr/>
                </p:nvGrpSpPr>
                <p:grpSpPr>
                  <a:xfrm>
                    <a:off x="5580668" y="6063064"/>
                    <a:ext cx="76569" cy="141216"/>
                    <a:chOff x="5448176" y="5927005"/>
                    <a:chExt cx="76569" cy="141216"/>
                  </a:xfrm>
                </p:grpSpPr>
                <p:cxnSp>
                  <p:nvCxnSpPr>
                    <p:cNvPr id="312" name="Straight Connector 311"/>
                    <p:cNvCxnSpPr/>
                    <p:nvPr/>
                  </p:nvCxnSpPr>
                  <p:spPr>
                    <a:xfrm rot="5400000">
                      <a:off x="5432101" y="6030733"/>
                      <a:ext cx="68631" cy="1588"/>
                    </a:xfrm>
                    <a:prstGeom prst="line">
                      <a:avLst/>
                    </a:prstGeom>
                    <a:ln w="19050" cap="flat" cmpd="sng" algn="ctr">
                      <a:solidFill>
                        <a:srgbClr val="FFCC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313" name="Straight Connector 312"/>
                    <p:cNvCxnSpPr/>
                    <p:nvPr/>
                  </p:nvCxnSpPr>
                  <p:spPr>
                    <a:xfrm rot="5400000">
                      <a:off x="5471774" y="6033888"/>
                      <a:ext cx="67079" cy="1588"/>
                    </a:xfrm>
                    <a:prstGeom prst="line">
                      <a:avLst/>
                    </a:prstGeom>
                    <a:ln w="19050" cap="flat" cmpd="sng" algn="ctr">
                      <a:solidFill>
                        <a:srgbClr val="FFCC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314" name="Oval 313"/>
                    <p:cNvSpPr>
                      <a:spLocks noChangeAspect="1"/>
                    </p:cNvSpPr>
                    <p:nvPr/>
                  </p:nvSpPr>
                  <p:spPr>
                    <a:xfrm>
                      <a:off x="5448176" y="5927005"/>
                      <a:ext cx="76569" cy="81689"/>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08" name="Group 90"/>
                  <p:cNvGrpSpPr/>
                  <p:nvPr/>
                </p:nvGrpSpPr>
                <p:grpSpPr>
                  <a:xfrm>
                    <a:off x="5676287" y="6063813"/>
                    <a:ext cx="76569" cy="141216"/>
                    <a:chOff x="5448176" y="5927005"/>
                    <a:chExt cx="76569" cy="141216"/>
                  </a:xfrm>
                </p:grpSpPr>
                <p:cxnSp>
                  <p:nvCxnSpPr>
                    <p:cNvPr id="309" name="Straight Connector 308"/>
                    <p:cNvCxnSpPr/>
                    <p:nvPr/>
                  </p:nvCxnSpPr>
                  <p:spPr>
                    <a:xfrm rot="5400000">
                      <a:off x="5432101" y="6030733"/>
                      <a:ext cx="68631" cy="1588"/>
                    </a:xfrm>
                    <a:prstGeom prst="line">
                      <a:avLst/>
                    </a:prstGeom>
                    <a:ln w="19050" cap="flat" cmpd="sng" algn="ctr">
                      <a:solidFill>
                        <a:srgbClr val="FFCC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310" name="Straight Connector 309"/>
                    <p:cNvCxnSpPr/>
                    <p:nvPr/>
                  </p:nvCxnSpPr>
                  <p:spPr>
                    <a:xfrm rot="5400000">
                      <a:off x="5471774" y="6033888"/>
                      <a:ext cx="67079" cy="1588"/>
                    </a:xfrm>
                    <a:prstGeom prst="line">
                      <a:avLst/>
                    </a:prstGeom>
                    <a:ln w="19050" cap="flat" cmpd="sng" algn="ctr">
                      <a:solidFill>
                        <a:srgbClr val="FFCC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311" name="Oval 310"/>
                    <p:cNvSpPr>
                      <a:spLocks noChangeAspect="1"/>
                    </p:cNvSpPr>
                    <p:nvPr/>
                  </p:nvSpPr>
                  <p:spPr>
                    <a:xfrm>
                      <a:off x="5448176" y="5927005"/>
                      <a:ext cx="76569" cy="81689"/>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grpSp>
              <p:nvGrpSpPr>
                <p:cNvPr id="273" name="Group 95"/>
                <p:cNvGrpSpPr/>
                <p:nvPr/>
              </p:nvGrpSpPr>
              <p:grpSpPr>
                <a:xfrm rot="10800000">
                  <a:off x="5093476" y="6220621"/>
                  <a:ext cx="660374" cy="143995"/>
                  <a:chOff x="5092482" y="6063064"/>
                  <a:chExt cx="660374" cy="143995"/>
                </a:xfrm>
              </p:grpSpPr>
              <p:grpSp>
                <p:nvGrpSpPr>
                  <p:cNvPr id="274" name="Group 69"/>
                  <p:cNvGrpSpPr/>
                  <p:nvPr/>
                </p:nvGrpSpPr>
                <p:grpSpPr>
                  <a:xfrm>
                    <a:off x="5092482" y="6065843"/>
                    <a:ext cx="76569" cy="141216"/>
                    <a:chOff x="5448176" y="5927005"/>
                    <a:chExt cx="76569" cy="141216"/>
                  </a:xfrm>
                </p:grpSpPr>
                <p:cxnSp>
                  <p:nvCxnSpPr>
                    <p:cNvPr id="299" name="Straight Connector 298"/>
                    <p:cNvCxnSpPr/>
                    <p:nvPr/>
                  </p:nvCxnSpPr>
                  <p:spPr>
                    <a:xfrm rot="5400000">
                      <a:off x="5432101" y="6030733"/>
                      <a:ext cx="68631" cy="1588"/>
                    </a:xfrm>
                    <a:prstGeom prst="line">
                      <a:avLst/>
                    </a:prstGeom>
                    <a:ln w="19050" cap="flat" cmpd="sng" algn="ctr">
                      <a:solidFill>
                        <a:srgbClr val="FFCC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300" name="Straight Connector 299"/>
                    <p:cNvCxnSpPr/>
                    <p:nvPr/>
                  </p:nvCxnSpPr>
                  <p:spPr>
                    <a:xfrm rot="5400000">
                      <a:off x="5471774" y="6033888"/>
                      <a:ext cx="67079" cy="1588"/>
                    </a:xfrm>
                    <a:prstGeom prst="line">
                      <a:avLst/>
                    </a:prstGeom>
                    <a:ln w="19050" cap="flat" cmpd="sng" algn="ctr">
                      <a:solidFill>
                        <a:srgbClr val="FFCC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301" name="Oval 300"/>
                    <p:cNvSpPr>
                      <a:spLocks noChangeAspect="1"/>
                    </p:cNvSpPr>
                    <p:nvPr/>
                  </p:nvSpPr>
                  <p:spPr>
                    <a:xfrm>
                      <a:off x="5448176" y="5927005"/>
                      <a:ext cx="76569" cy="81689"/>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75" name="Group 70"/>
                  <p:cNvGrpSpPr/>
                  <p:nvPr/>
                </p:nvGrpSpPr>
                <p:grpSpPr>
                  <a:xfrm>
                    <a:off x="5189283" y="6064214"/>
                    <a:ext cx="76569" cy="141216"/>
                    <a:chOff x="5448176" y="5927005"/>
                    <a:chExt cx="76569" cy="141216"/>
                  </a:xfrm>
                </p:grpSpPr>
                <p:cxnSp>
                  <p:nvCxnSpPr>
                    <p:cNvPr id="296" name="Straight Connector 295"/>
                    <p:cNvCxnSpPr/>
                    <p:nvPr/>
                  </p:nvCxnSpPr>
                  <p:spPr>
                    <a:xfrm rot="5400000">
                      <a:off x="5432101" y="6030733"/>
                      <a:ext cx="68631" cy="1588"/>
                    </a:xfrm>
                    <a:prstGeom prst="line">
                      <a:avLst/>
                    </a:prstGeom>
                    <a:ln w="19050" cap="flat" cmpd="sng" algn="ctr">
                      <a:solidFill>
                        <a:srgbClr val="FFCC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97" name="Straight Connector 296"/>
                    <p:cNvCxnSpPr/>
                    <p:nvPr/>
                  </p:nvCxnSpPr>
                  <p:spPr>
                    <a:xfrm rot="5400000">
                      <a:off x="5471774" y="6033888"/>
                      <a:ext cx="67079" cy="1588"/>
                    </a:xfrm>
                    <a:prstGeom prst="line">
                      <a:avLst/>
                    </a:prstGeom>
                    <a:ln w="19050" cap="flat" cmpd="sng" algn="ctr">
                      <a:solidFill>
                        <a:srgbClr val="FFCC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98" name="Oval 297"/>
                    <p:cNvSpPr>
                      <a:spLocks noChangeAspect="1"/>
                    </p:cNvSpPr>
                    <p:nvPr/>
                  </p:nvSpPr>
                  <p:spPr>
                    <a:xfrm>
                      <a:off x="5448176" y="5927005"/>
                      <a:ext cx="76569" cy="81689"/>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76" name="Group 74"/>
                  <p:cNvGrpSpPr/>
                  <p:nvPr/>
                </p:nvGrpSpPr>
                <p:grpSpPr>
                  <a:xfrm>
                    <a:off x="5286050" y="6063465"/>
                    <a:ext cx="76569" cy="141216"/>
                    <a:chOff x="5448176" y="5927005"/>
                    <a:chExt cx="76569" cy="141216"/>
                  </a:xfrm>
                </p:grpSpPr>
                <p:cxnSp>
                  <p:nvCxnSpPr>
                    <p:cNvPr id="293" name="Straight Connector 292"/>
                    <p:cNvCxnSpPr/>
                    <p:nvPr/>
                  </p:nvCxnSpPr>
                  <p:spPr>
                    <a:xfrm rot="5400000">
                      <a:off x="5432101" y="6030733"/>
                      <a:ext cx="68631" cy="1588"/>
                    </a:xfrm>
                    <a:prstGeom prst="line">
                      <a:avLst/>
                    </a:prstGeom>
                    <a:ln w="19050" cap="flat" cmpd="sng" algn="ctr">
                      <a:solidFill>
                        <a:srgbClr val="FFCC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94" name="Straight Connector 293"/>
                    <p:cNvCxnSpPr/>
                    <p:nvPr/>
                  </p:nvCxnSpPr>
                  <p:spPr>
                    <a:xfrm rot="5400000">
                      <a:off x="5471774" y="6033888"/>
                      <a:ext cx="67079" cy="1588"/>
                    </a:xfrm>
                    <a:prstGeom prst="line">
                      <a:avLst/>
                    </a:prstGeom>
                    <a:ln w="19050" cap="flat" cmpd="sng" algn="ctr">
                      <a:solidFill>
                        <a:srgbClr val="FFCC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95" name="Oval 294"/>
                    <p:cNvSpPr>
                      <a:spLocks noChangeAspect="1"/>
                    </p:cNvSpPr>
                    <p:nvPr/>
                  </p:nvSpPr>
                  <p:spPr>
                    <a:xfrm>
                      <a:off x="5448176" y="5927005"/>
                      <a:ext cx="76569" cy="81689"/>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77" name="Group 78"/>
                  <p:cNvGrpSpPr/>
                  <p:nvPr/>
                </p:nvGrpSpPr>
                <p:grpSpPr>
                  <a:xfrm>
                    <a:off x="5385378" y="6063812"/>
                    <a:ext cx="76569" cy="141216"/>
                    <a:chOff x="5448176" y="5927005"/>
                    <a:chExt cx="76569" cy="141216"/>
                  </a:xfrm>
                </p:grpSpPr>
                <p:cxnSp>
                  <p:nvCxnSpPr>
                    <p:cNvPr id="290" name="Straight Connector 289"/>
                    <p:cNvCxnSpPr/>
                    <p:nvPr/>
                  </p:nvCxnSpPr>
                  <p:spPr>
                    <a:xfrm rot="5400000">
                      <a:off x="5432101" y="6030733"/>
                      <a:ext cx="68631" cy="1588"/>
                    </a:xfrm>
                    <a:prstGeom prst="line">
                      <a:avLst/>
                    </a:prstGeom>
                    <a:ln w="19050" cap="flat" cmpd="sng" algn="ctr">
                      <a:solidFill>
                        <a:srgbClr val="FFCC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91" name="Straight Connector 290"/>
                    <p:cNvCxnSpPr/>
                    <p:nvPr/>
                  </p:nvCxnSpPr>
                  <p:spPr>
                    <a:xfrm rot="5400000">
                      <a:off x="5471774" y="6033888"/>
                      <a:ext cx="67079" cy="1588"/>
                    </a:xfrm>
                    <a:prstGeom prst="line">
                      <a:avLst/>
                    </a:prstGeom>
                    <a:ln w="19050" cap="flat" cmpd="sng" algn="ctr">
                      <a:solidFill>
                        <a:srgbClr val="FFCC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92" name="Oval 291"/>
                    <p:cNvSpPr>
                      <a:spLocks noChangeAspect="1"/>
                    </p:cNvSpPr>
                    <p:nvPr/>
                  </p:nvSpPr>
                  <p:spPr>
                    <a:xfrm>
                      <a:off x="5448176" y="5927005"/>
                      <a:ext cx="76569" cy="81689"/>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78" name="Group 82"/>
                  <p:cNvGrpSpPr/>
                  <p:nvPr/>
                </p:nvGrpSpPr>
                <p:grpSpPr>
                  <a:xfrm>
                    <a:off x="5484083" y="6065442"/>
                    <a:ext cx="76569" cy="141216"/>
                    <a:chOff x="5448176" y="5927005"/>
                    <a:chExt cx="76569" cy="141216"/>
                  </a:xfrm>
                </p:grpSpPr>
                <p:cxnSp>
                  <p:nvCxnSpPr>
                    <p:cNvPr id="287" name="Straight Connector 286"/>
                    <p:cNvCxnSpPr/>
                    <p:nvPr/>
                  </p:nvCxnSpPr>
                  <p:spPr>
                    <a:xfrm rot="5400000">
                      <a:off x="5432101" y="6030733"/>
                      <a:ext cx="68631" cy="1588"/>
                    </a:xfrm>
                    <a:prstGeom prst="line">
                      <a:avLst/>
                    </a:prstGeom>
                    <a:ln w="19050" cap="flat" cmpd="sng" algn="ctr">
                      <a:solidFill>
                        <a:srgbClr val="FFCC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88" name="Straight Connector 287"/>
                    <p:cNvCxnSpPr/>
                    <p:nvPr/>
                  </p:nvCxnSpPr>
                  <p:spPr>
                    <a:xfrm rot="5400000">
                      <a:off x="5471774" y="6033888"/>
                      <a:ext cx="67079" cy="1588"/>
                    </a:xfrm>
                    <a:prstGeom prst="line">
                      <a:avLst/>
                    </a:prstGeom>
                    <a:ln w="19050" cap="flat" cmpd="sng" algn="ctr">
                      <a:solidFill>
                        <a:srgbClr val="FFCC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89" name="Oval 288"/>
                    <p:cNvSpPr>
                      <a:spLocks noChangeAspect="1"/>
                    </p:cNvSpPr>
                    <p:nvPr/>
                  </p:nvSpPr>
                  <p:spPr>
                    <a:xfrm>
                      <a:off x="5448176" y="5927005"/>
                      <a:ext cx="76569" cy="81689"/>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79" name="Group 86"/>
                  <p:cNvGrpSpPr/>
                  <p:nvPr/>
                </p:nvGrpSpPr>
                <p:grpSpPr>
                  <a:xfrm>
                    <a:off x="5580668" y="6063064"/>
                    <a:ext cx="76569" cy="141216"/>
                    <a:chOff x="5448176" y="5927005"/>
                    <a:chExt cx="76569" cy="141216"/>
                  </a:xfrm>
                </p:grpSpPr>
                <p:cxnSp>
                  <p:nvCxnSpPr>
                    <p:cNvPr id="284" name="Straight Connector 283"/>
                    <p:cNvCxnSpPr/>
                    <p:nvPr/>
                  </p:nvCxnSpPr>
                  <p:spPr>
                    <a:xfrm rot="5400000">
                      <a:off x="5432101" y="6030733"/>
                      <a:ext cx="68631" cy="1588"/>
                    </a:xfrm>
                    <a:prstGeom prst="line">
                      <a:avLst/>
                    </a:prstGeom>
                    <a:ln w="19050" cap="flat" cmpd="sng" algn="ctr">
                      <a:solidFill>
                        <a:srgbClr val="FFCC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85" name="Straight Connector 284"/>
                    <p:cNvCxnSpPr/>
                    <p:nvPr/>
                  </p:nvCxnSpPr>
                  <p:spPr>
                    <a:xfrm rot="5400000">
                      <a:off x="5471774" y="6033888"/>
                      <a:ext cx="67079" cy="1588"/>
                    </a:xfrm>
                    <a:prstGeom prst="line">
                      <a:avLst/>
                    </a:prstGeom>
                    <a:ln w="19050" cap="flat" cmpd="sng" algn="ctr">
                      <a:solidFill>
                        <a:srgbClr val="FFCC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86" name="Oval 285"/>
                    <p:cNvSpPr>
                      <a:spLocks noChangeAspect="1"/>
                    </p:cNvSpPr>
                    <p:nvPr/>
                  </p:nvSpPr>
                  <p:spPr>
                    <a:xfrm>
                      <a:off x="5448176" y="5927005"/>
                      <a:ext cx="76569" cy="81689"/>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80" name="Group 90"/>
                  <p:cNvGrpSpPr/>
                  <p:nvPr/>
                </p:nvGrpSpPr>
                <p:grpSpPr>
                  <a:xfrm>
                    <a:off x="5676287" y="6063813"/>
                    <a:ext cx="76569" cy="141216"/>
                    <a:chOff x="5448176" y="5927005"/>
                    <a:chExt cx="76569" cy="141216"/>
                  </a:xfrm>
                </p:grpSpPr>
                <p:cxnSp>
                  <p:nvCxnSpPr>
                    <p:cNvPr id="281" name="Straight Connector 280"/>
                    <p:cNvCxnSpPr/>
                    <p:nvPr/>
                  </p:nvCxnSpPr>
                  <p:spPr>
                    <a:xfrm rot="5400000">
                      <a:off x="5432101" y="6030733"/>
                      <a:ext cx="68631" cy="1588"/>
                    </a:xfrm>
                    <a:prstGeom prst="line">
                      <a:avLst/>
                    </a:prstGeom>
                    <a:ln w="19050" cap="flat" cmpd="sng" algn="ctr">
                      <a:solidFill>
                        <a:srgbClr val="FFCC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82" name="Straight Connector 281"/>
                    <p:cNvCxnSpPr/>
                    <p:nvPr/>
                  </p:nvCxnSpPr>
                  <p:spPr>
                    <a:xfrm rot="5400000">
                      <a:off x="5471774" y="6033888"/>
                      <a:ext cx="67079" cy="1588"/>
                    </a:xfrm>
                    <a:prstGeom prst="line">
                      <a:avLst/>
                    </a:prstGeom>
                    <a:ln w="19050" cap="flat" cmpd="sng" algn="ctr">
                      <a:solidFill>
                        <a:srgbClr val="FFCC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83" name="Oval 282"/>
                    <p:cNvSpPr>
                      <a:spLocks noChangeAspect="1"/>
                    </p:cNvSpPr>
                    <p:nvPr/>
                  </p:nvSpPr>
                  <p:spPr>
                    <a:xfrm>
                      <a:off x="5448176" y="5927005"/>
                      <a:ext cx="76569" cy="81689"/>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grpSp>
          <p:grpSp>
            <p:nvGrpSpPr>
              <p:cNvPr id="330" name="Group 329"/>
              <p:cNvGrpSpPr>
                <a:grpSpLocks noChangeAspect="1"/>
              </p:cNvGrpSpPr>
              <p:nvPr/>
            </p:nvGrpSpPr>
            <p:grpSpPr>
              <a:xfrm>
                <a:off x="6470397" y="2623360"/>
                <a:ext cx="1924653" cy="877566"/>
                <a:chOff x="5092483" y="6063058"/>
                <a:chExt cx="661367" cy="301558"/>
              </a:xfrm>
            </p:grpSpPr>
            <p:grpSp>
              <p:nvGrpSpPr>
                <p:cNvPr id="331" name="Group 94"/>
                <p:cNvGrpSpPr/>
                <p:nvPr/>
              </p:nvGrpSpPr>
              <p:grpSpPr>
                <a:xfrm>
                  <a:off x="5092483" y="6063058"/>
                  <a:ext cx="660374" cy="143995"/>
                  <a:chOff x="5092482" y="6063064"/>
                  <a:chExt cx="660374" cy="143995"/>
                </a:xfrm>
              </p:grpSpPr>
              <p:grpSp>
                <p:nvGrpSpPr>
                  <p:cNvPr id="361" name="Group 69"/>
                  <p:cNvGrpSpPr/>
                  <p:nvPr/>
                </p:nvGrpSpPr>
                <p:grpSpPr>
                  <a:xfrm>
                    <a:off x="5092482" y="6065843"/>
                    <a:ext cx="76569" cy="141216"/>
                    <a:chOff x="5448176" y="5927005"/>
                    <a:chExt cx="76569" cy="141216"/>
                  </a:xfrm>
                </p:grpSpPr>
                <p:cxnSp>
                  <p:nvCxnSpPr>
                    <p:cNvPr id="386" name="Straight Connector 385"/>
                    <p:cNvCxnSpPr/>
                    <p:nvPr/>
                  </p:nvCxnSpPr>
                  <p:spPr>
                    <a:xfrm rot="5400000">
                      <a:off x="5432101" y="6030733"/>
                      <a:ext cx="68631" cy="1588"/>
                    </a:xfrm>
                    <a:prstGeom prst="line">
                      <a:avLst/>
                    </a:prstGeom>
                    <a:ln w="19050" cap="flat" cmpd="sng" algn="ctr">
                      <a:solidFill>
                        <a:srgbClr val="FFCC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387" name="Straight Connector 386"/>
                    <p:cNvCxnSpPr/>
                    <p:nvPr/>
                  </p:nvCxnSpPr>
                  <p:spPr>
                    <a:xfrm rot="5400000">
                      <a:off x="5471774" y="6033888"/>
                      <a:ext cx="67079" cy="1588"/>
                    </a:xfrm>
                    <a:prstGeom prst="line">
                      <a:avLst/>
                    </a:prstGeom>
                    <a:ln w="19050" cap="flat" cmpd="sng" algn="ctr">
                      <a:solidFill>
                        <a:srgbClr val="FFCC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388" name="Oval 387"/>
                    <p:cNvSpPr>
                      <a:spLocks noChangeAspect="1"/>
                    </p:cNvSpPr>
                    <p:nvPr/>
                  </p:nvSpPr>
                  <p:spPr>
                    <a:xfrm>
                      <a:off x="5448176" y="5927005"/>
                      <a:ext cx="76569" cy="81689"/>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62" name="Group 70"/>
                  <p:cNvGrpSpPr/>
                  <p:nvPr/>
                </p:nvGrpSpPr>
                <p:grpSpPr>
                  <a:xfrm>
                    <a:off x="5189283" y="6064214"/>
                    <a:ext cx="76569" cy="141216"/>
                    <a:chOff x="5448176" y="5927005"/>
                    <a:chExt cx="76569" cy="141216"/>
                  </a:xfrm>
                </p:grpSpPr>
                <p:cxnSp>
                  <p:nvCxnSpPr>
                    <p:cNvPr id="383" name="Straight Connector 382"/>
                    <p:cNvCxnSpPr/>
                    <p:nvPr/>
                  </p:nvCxnSpPr>
                  <p:spPr>
                    <a:xfrm rot="5400000">
                      <a:off x="5432101" y="6030733"/>
                      <a:ext cx="68631" cy="1588"/>
                    </a:xfrm>
                    <a:prstGeom prst="line">
                      <a:avLst/>
                    </a:prstGeom>
                    <a:ln w="19050" cap="flat" cmpd="sng" algn="ctr">
                      <a:solidFill>
                        <a:srgbClr val="FFCC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384" name="Straight Connector 383"/>
                    <p:cNvCxnSpPr/>
                    <p:nvPr/>
                  </p:nvCxnSpPr>
                  <p:spPr>
                    <a:xfrm rot="5400000">
                      <a:off x="5471774" y="6033888"/>
                      <a:ext cx="67079" cy="1588"/>
                    </a:xfrm>
                    <a:prstGeom prst="line">
                      <a:avLst/>
                    </a:prstGeom>
                    <a:ln w="19050" cap="flat" cmpd="sng" algn="ctr">
                      <a:solidFill>
                        <a:srgbClr val="FFCC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385" name="Oval 384"/>
                    <p:cNvSpPr>
                      <a:spLocks noChangeAspect="1"/>
                    </p:cNvSpPr>
                    <p:nvPr/>
                  </p:nvSpPr>
                  <p:spPr>
                    <a:xfrm>
                      <a:off x="5448176" y="5927005"/>
                      <a:ext cx="76569" cy="81689"/>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63" name="Group 74"/>
                  <p:cNvGrpSpPr/>
                  <p:nvPr/>
                </p:nvGrpSpPr>
                <p:grpSpPr>
                  <a:xfrm>
                    <a:off x="5286050" y="6063465"/>
                    <a:ext cx="76569" cy="141216"/>
                    <a:chOff x="5448176" y="5927005"/>
                    <a:chExt cx="76569" cy="141216"/>
                  </a:xfrm>
                </p:grpSpPr>
                <p:cxnSp>
                  <p:nvCxnSpPr>
                    <p:cNvPr id="380" name="Straight Connector 379"/>
                    <p:cNvCxnSpPr/>
                    <p:nvPr/>
                  </p:nvCxnSpPr>
                  <p:spPr>
                    <a:xfrm rot="5400000">
                      <a:off x="5432101" y="6030733"/>
                      <a:ext cx="68631" cy="1588"/>
                    </a:xfrm>
                    <a:prstGeom prst="line">
                      <a:avLst/>
                    </a:prstGeom>
                    <a:ln w="19050" cap="flat" cmpd="sng" algn="ctr">
                      <a:solidFill>
                        <a:srgbClr val="FFCC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381" name="Straight Connector 380"/>
                    <p:cNvCxnSpPr/>
                    <p:nvPr/>
                  </p:nvCxnSpPr>
                  <p:spPr>
                    <a:xfrm rot="5400000">
                      <a:off x="5471774" y="6033888"/>
                      <a:ext cx="67079" cy="1588"/>
                    </a:xfrm>
                    <a:prstGeom prst="line">
                      <a:avLst/>
                    </a:prstGeom>
                    <a:ln w="19050" cap="flat" cmpd="sng" algn="ctr">
                      <a:solidFill>
                        <a:srgbClr val="FFCC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382" name="Oval 381"/>
                    <p:cNvSpPr>
                      <a:spLocks noChangeAspect="1"/>
                    </p:cNvSpPr>
                    <p:nvPr/>
                  </p:nvSpPr>
                  <p:spPr>
                    <a:xfrm>
                      <a:off x="5448176" y="5927005"/>
                      <a:ext cx="76569" cy="81689"/>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64" name="Group 78"/>
                  <p:cNvGrpSpPr/>
                  <p:nvPr/>
                </p:nvGrpSpPr>
                <p:grpSpPr>
                  <a:xfrm>
                    <a:off x="5385378" y="6063812"/>
                    <a:ext cx="76569" cy="141216"/>
                    <a:chOff x="5448176" y="5927005"/>
                    <a:chExt cx="76569" cy="141216"/>
                  </a:xfrm>
                </p:grpSpPr>
                <p:cxnSp>
                  <p:nvCxnSpPr>
                    <p:cNvPr id="377" name="Straight Connector 376"/>
                    <p:cNvCxnSpPr/>
                    <p:nvPr/>
                  </p:nvCxnSpPr>
                  <p:spPr>
                    <a:xfrm rot="5400000">
                      <a:off x="5432101" y="6030733"/>
                      <a:ext cx="68631" cy="1588"/>
                    </a:xfrm>
                    <a:prstGeom prst="line">
                      <a:avLst/>
                    </a:prstGeom>
                    <a:ln w="19050" cap="flat" cmpd="sng" algn="ctr">
                      <a:solidFill>
                        <a:srgbClr val="FFCC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378" name="Straight Connector 377"/>
                    <p:cNvCxnSpPr/>
                    <p:nvPr/>
                  </p:nvCxnSpPr>
                  <p:spPr>
                    <a:xfrm rot="5400000">
                      <a:off x="5471774" y="6033888"/>
                      <a:ext cx="67079" cy="1588"/>
                    </a:xfrm>
                    <a:prstGeom prst="line">
                      <a:avLst/>
                    </a:prstGeom>
                    <a:ln w="19050" cap="flat" cmpd="sng" algn="ctr">
                      <a:solidFill>
                        <a:srgbClr val="FFCC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379" name="Oval 378"/>
                    <p:cNvSpPr>
                      <a:spLocks noChangeAspect="1"/>
                    </p:cNvSpPr>
                    <p:nvPr/>
                  </p:nvSpPr>
                  <p:spPr>
                    <a:xfrm>
                      <a:off x="5448176" y="5927005"/>
                      <a:ext cx="76569" cy="81689"/>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65" name="Group 82"/>
                  <p:cNvGrpSpPr/>
                  <p:nvPr/>
                </p:nvGrpSpPr>
                <p:grpSpPr>
                  <a:xfrm>
                    <a:off x="5484083" y="6065442"/>
                    <a:ext cx="76569" cy="141216"/>
                    <a:chOff x="5448176" y="5927005"/>
                    <a:chExt cx="76569" cy="141216"/>
                  </a:xfrm>
                </p:grpSpPr>
                <p:cxnSp>
                  <p:nvCxnSpPr>
                    <p:cNvPr id="374" name="Straight Connector 373"/>
                    <p:cNvCxnSpPr/>
                    <p:nvPr/>
                  </p:nvCxnSpPr>
                  <p:spPr>
                    <a:xfrm rot="5400000">
                      <a:off x="5432101" y="6030733"/>
                      <a:ext cx="68631" cy="1588"/>
                    </a:xfrm>
                    <a:prstGeom prst="line">
                      <a:avLst/>
                    </a:prstGeom>
                    <a:ln w="19050" cap="flat" cmpd="sng" algn="ctr">
                      <a:solidFill>
                        <a:srgbClr val="FFCC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375" name="Straight Connector 374"/>
                    <p:cNvCxnSpPr/>
                    <p:nvPr/>
                  </p:nvCxnSpPr>
                  <p:spPr>
                    <a:xfrm rot="5400000">
                      <a:off x="5471774" y="6033888"/>
                      <a:ext cx="67079" cy="1588"/>
                    </a:xfrm>
                    <a:prstGeom prst="line">
                      <a:avLst/>
                    </a:prstGeom>
                    <a:ln w="19050" cap="flat" cmpd="sng" algn="ctr">
                      <a:solidFill>
                        <a:srgbClr val="FFCC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376" name="Oval 375"/>
                    <p:cNvSpPr>
                      <a:spLocks noChangeAspect="1"/>
                    </p:cNvSpPr>
                    <p:nvPr/>
                  </p:nvSpPr>
                  <p:spPr>
                    <a:xfrm>
                      <a:off x="5448176" y="5927005"/>
                      <a:ext cx="76569" cy="81689"/>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66" name="Group 86"/>
                  <p:cNvGrpSpPr/>
                  <p:nvPr/>
                </p:nvGrpSpPr>
                <p:grpSpPr>
                  <a:xfrm>
                    <a:off x="5580668" y="6063064"/>
                    <a:ext cx="76569" cy="141216"/>
                    <a:chOff x="5448176" y="5927005"/>
                    <a:chExt cx="76569" cy="141216"/>
                  </a:xfrm>
                </p:grpSpPr>
                <p:cxnSp>
                  <p:nvCxnSpPr>
                    <p:cNvPr id="371" name="Straight Connector 370"/>
                    <p:cNvCxnSpPr/>
                    <p:nvPr/>
                  </p:nvCxnSpPr>
                  <p:spPr>
                    <a:xfrm rot="5400000">
                      <a:off x="5432101" y="6030733"/>
                      <a:ext cx="68631" cy="1588"/>
                    </a:xfrm>
                    <a:prstGeom prst="line">
                      <a:avLst/>
                    </a:prstGeom>
                    <a:ln w="19050" cap="flat" cmpd="sng" algn="ctr">
                      <a:solidFill>
                        <a:srgbClr val="FFCC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372" name="Straight Connector 371"/>
                    <p:cNvCxnSpPr/>
                    <p:nvPr/>
                  </p:nvCxnSpPr>
                  <p:spPr>
                    <a:xfrm rot="5400000">
                      <a:off x="5471774" y="6033888"/>
                      <a:ext cx="67079" cy="1588"/>
                    </a:xfrm>
                    <a:prstGeom prst="line">
                      <a:avLst/>
                    </a:prstGeom>
                    <a:ln w="19050" cap="flat" cmpd="sng" algn="ctr">
                      <a:solidFill>
                        <a:srgbClr val="FFCC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373" name="Oval 372"/>
                    <p:cNvSpPr>
                      <a:spLocks noChangeAspect="1"/>
                    </p:cNvSpPr>
                    <p:nvPr/>
                  </p:nvSpPr>
                  <p:spPr>
                    <a:xfrm>
                      <a:off x="5448176" y="5927005"/>
                      <a:ext cx="76569" cy="81689"/>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67" name="Group 90"/>
                  <p:cNvGrpSpPr/>
                  <p:nvPr/>
                </p:nvGrpSpPr>
                <p:grpSpPr>
                  <a:xfrm>
                    <a:off x="5676287" y="6063813"/>
                    <a:ext cx="76569" cy="141216"/>
                    <a:chOff x="5448176" y="5927005"/>
                    <a:chExt cx="76569" cy="141216"/>
                  </a:xfrm>
                </p:grpSpPr>
                <p:cxnSp>
                  <p:nvCxnSpPr>
                    <p:cNvPr id="368" name="Straight Connector 367"/>
                    <p:cNvCxnSpPr/>
                    <p:nvPr/>
                  </p:nvCxnSpPr>
                  <p:spPr>
                    <a:xfrm rot="5400000">
                      <a:off x="5432101" y="6030733"/>
                      <a:ext cx="68631" cy="1588"/>
                    </a:xfrm>
                    <a:prstGeom prst="line">
                      <a:avLst/>
                    </a:prstGeom>
                    <a:ln w="19050" cap="flat" cmpd="sng" algn="ctr">
                      <a:solidFill>
                        <a:srgbClr val="FFCC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369" name="Straight Connector 368"/>
                    <p:cNvCxnSpPr/>
                    <p:nvPr/>
                  </p:nvCxnSpPr>
                  <p:spPr>
                    <a:xfrm rot="5400000">
                      <a:off x="5471774" y="6033888"/>
                      <a:ext cx="67079" cy="1588"/>
                    </a:xfrm>
                    <a:prstGeom prst="line">
                      <a:avLst/>
                    </a:prstGeom>
                    <a:ln w="19050" cap="flat" cmpd="sng" algn="ctr">
                      <a:solidFill>
                        <a:srgbClr val="FFCC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370" name="Oval 369"/>
                    <p:cNvSpPr>
                      <a:spLocks noChangeAspect="1"/>
                    </p:cNvSpPr>
                    <p:nvPr/>
                  </p:nvSpPr>
                  <p:spPr>
                    <a:xfrm>
                      <a:off x="5448176" y="5927005"/>
                      <a:ext cx="76569" cy="81689"/>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grpSp>
              <p:nvGrpSpPr>
                <p:cNvPr id="332" name="Group 95"/>
                <p:cNvGrpSpPr/>
                <p:nvPr/>
              </p:nvGrpSpPr>
              <p:grpSpPr>
                <a:xfrm rot="10800000">
                  <a:off x="5093476" y="6220621"/>
                  <a:ext cx="660374" cy="143995"/>
                  <a:chOff x="5092482" y="6063064"/>
                  <a:chExt cx="660374" cy="143995"/>
                </a:xfrm>
              </p:grpSpPr>
              <p:grpSp>
                <p:nvGrpSpPr>
                  <p:cNvPr id="333" name="Group 69"/>
                  <p:cNvGrpSpPr/>
                  <p:nvPr/>
                </p:nvGrpSpPr>
                <p:grpSpPr>
                  <a:xfrm>
                    <a:off x="5092482" y="6065843"/>
                    <a:ext cx="76569" cy="141216"/>
                    <a:chOff x="5448176" y="5927005"/>
                    <a:chExt cx="76569" cy="141216"/>
                  </a:xfrm>
                </p:grpSpPr>
                <p:cxnSp>
                  <p:nvCxnSpPr>
                    <p:cNvPr id="358" name="Straight Connector 357"/>
                    <p:cNvCxnSpPr/>
                    <p:nvPr/>
                  </p:nvCxnSpPr>
                  <p:spPr>
                    <a:xfrm rot="5400000">
                      <a:off x="5432101" y="6030733"/>
                      <a:ext cx="68631" cy="1588"/>
                    </a:xfrm>
                    <a:prstGeom prst="line">
                      <a:avLst/>
                    </a:prstGeom>
                    <a:ln w="19050" cap="flat" cmpd="sng" algn="ctr">
                      <a:solidFill>
                        <a:srgbClr val="FFCC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359" name="Straight Connector 358"/>
                    <p:cNvCxnSpPr/>
                    <p:nvPr/>
                  </p:nvCxnSpPr>
                  <p:spPr>
                    <a:xfrm rot="5400000">
                      <a:off x="5471774" y="6033888"/>
                      <a:ext cx="67079" cy="1588"/>
                    </a:xfrm>
                    <a:prstGeom prst="line">
                      <a:avLst/>
                    </a:prstGeom>
                    <a:ln w="19050" cap="flat" cmpd="sng" algn="ctr">
                      <a:solidFill>
                        <a:srgbClr val="FFCC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360" name="Oval 359"/>
                    <p:cNvSpPr>
                      <a:spLocks noChangeAspect="1"/>
                    </p:cNvSpPr>
                    <p:nvPr/>
                  </p:nvSpPr>
                  <p:spPr>
                    <a:xfrm>
                      <a:off x="5448176" y="5927005"/>
                      <a:ext cx="76569" cy="81689"/>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34" name="Group 70"/>
                  <p:cNvGrpSpPr/>
                  <p:nvPr/>
                </p:nvGrpSpPr>
                <p:grpSpPr>
                  <a:xfrm>
                    <a:off x="5189283" y="6064214"/>
                    <a:ext cx="76569" cy="141216"/>
                    <a:chOff x="5448176" y="5927005"/>
                    <a:chExt cx="76569" cy="141216"/>
                  </a:xfrm>
                </p:grpSpPr>
                <p:cxnSp>
                  <p:nvCxnSpPr>
                    <p:cNvPr id="355" name="Straight Connector 354"/>
                    <p:cNvCxnSpPr/>
                    <p:nvPr/>
                  </p:nvCxnSpPr>
                  <p:spPr>
                    <a:xfrm rot="5400000">
                      <a:off x="5432101" y="6030733"/>
                      <a:ext cx="68631" cy="1588"/>
                    </a:xfrm>
                    <a:prstGeom prst="line">
                      <a:avLst/>
                    </a:prstGeom>
                    <a:ln w="19050" cap="flat" cmpd="sng" algn="ctr">
                      <a:solidFill>
                        <a:srgbClr val="FFCC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356" name="Straight Connector 355"/>
                    <p:cNvCxnSpPr/>
                    <p:nvPr/>
                  </p:nvCxnSpPr>
                  <p:spPr>
                    <a:xfrm rot="5400000">
                      <a:off x="5471774" y="6033888"/>
                      <a:ext cx="67079" cy="1588"/>
                    </a:xfrm>
                    <a:prstGeom prst="line">
                      <a:avLst/>
                    </a:prstGeom>
                    <a:ln w="19050" cap="flat" cmpd="sng" algn="ctr">
                      <a:solidFill>
                        <a:srgbClr val="FFCC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357" name="Oval 356"/>
                    <p:cNvSpPr>
                      <a:spLocks noChangeAspect="1"/>
                    </p:cNvSpPr>
                    <p:nvPr/>
                  </p:nvSpPr>
                  <p:spPr>
                    <a:xfrm>
                      <a:off x="5448176" y="5927005"/>
                      <a:ext cx="76569" cy="81689"/>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35" name="Group 74"/>
                  <p:cNvGrpSpPr/>
                  <p:nvPr/>
                </p:nvGrpSpPr>
                <p:grpSpPr>
                  <a:xfrm>
                    <a:off x="5286050" y="6063465"/>
                    <a:ext cx="76569" cy="141216"/>
                    <a:chOff x="5448176" y="5927005"/>
                    <a:chExt cx="76569" cy="141216"/>
                  </a:xfrm>
                </p:grpSpPr>
                <p:cxnSp>
                  <p:nvCxnSpPr>
                    <p:cNvPr id="352" name="Straight Connector 351"/>
                    <p:cNvCxnSpPr/>
                    <p:nvPr/>
                  </p:nvCxnSpPr>
                  <p:spPr>
                    <a:xfrm rot="5400000">
                      <a:off x="5432101" y="6030733"/>
                      <a:ext cx="68631" cy="1588"/>
                    </a:xfrm>
                    <a:prstGeom prst="line">
                      <a:avLst/>
                    </a:prstGeom>
                    <a:ln w="19050" cap="flat" cmpd="sng" algn="ctr">
                      <a:solidFill>
                        <a:srgbClr val="FFCC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353" name="Straight Connector 352"/>
                    <p:cNvCxnSpPr/>
                    <p:nvPr/>
                  </p:nvCxnSpPr>
                  <p:spPr>
                    <a:xfrm rot="5400000">
                      <a:off x="5471774" y="6033888"/>
                      <a:ext cx="67079" cy="1588"/>
                    </a:xfrm>
                    <a:prstGeom prst="line">
                      <a:avLst/>
                    </a:prstGeom>
                    <a:ln w="19050" cap="flat" cmpd="sng" algn="ctr">
                      <a:solidFill>
                        <a:srgbClr val="FFCC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354" name="Oval 353"/>
                    <p:cNvSpPr>
                      <a:spLocks noChangeAspect="1"/>
                    </p:cNvSpPr>
                    <p:nvPr/>
                  </p:nvSpPr>
                  <p:spPr>
                    <a:xfrm>
                      <a:off x="5448176" y="5927005"/>
                      <a:ext cx="76569" cy="81689"/>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36" name="Group 78"/>
                  <p:cNvGrpSpPr/>
                  <p:nvPr/>
                </p:nvGrpSpPr>
                <p:grpSpPr>
                  <a:xfrm>
                    <a:off x="5385378" y="6063812"/>
                    <a:ext cx="76569" cy="141216"/>
                    <a:chOff x="5448176" y="5927005"/>
                    <a:chExt cx="76569" cy="141216"/>
                  </a:xfrm>
                </p:grpSpPr>
                <p:cxnSp>
                  <p:nvCxnSpPr>
                    <p:cNvPr id="349" name="Straight Connector 348"/>
                    <p:cNvCxnSpPr/>
                    <p:nvPr/>
                  </p:nvCxnSpPr>
                  <p:spPr>
                    <a:xfrm rot="5400000">
                      <a:off x="5432101" y="6030733"/>
                      <a:ext cx="68631" cy="1588"/>
                    </a:xfrm>
                    <a:prstGeom prst="line">
                      <a:avLst/>
                    </a:prstGeom>
                    <a:ln w="19050" cap="flat" cmpd="sng" algn="ctr">
                      <a:solidFill>
                        <a:srgbClr val="FFCC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350" name="Straight Connector 349"/>
                    <p:cNvCxnSpPr/>
                    <p:nvPr/>
                  </p:nvCxnSpPr>
                  <p:spPr>
                    <a:xfrm rot="5400000">
                      <a:off x="5471774" y="6033888"/>
                      <a:ext cx="67079" cy="1588"/>
                    </a:xfrm>
                    <a:prstGeom prst="line">
                      <a:avLst/>
                    </a:prstGeom>
                    <a:ln w="19050" cap="flat" cmpd="sng" algn="ctr">
                      <a:solidFill>
                        <a:srgbClr val="FFCC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351" name="Oval 350"/>
                    <p:cNvSpPr>
                      <a:spLocks noChangeAspect="1"/>
                    </p:cNvSpPr>
                    <p:nvPr/>
                  </p:nvSpPr>
                  <p:spPr>
                    <a:xfrm>
                      <a:off x="5448176" y="5927005"/>
                      <a:ext cx="76569" cy="81689"/>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37" name="Group 82"/>
                  <p:cNvGrpSpPr/>
                  <p:nvPr/>
                </p:nvGrpSpPr>
                <p:grpSpPr>
                  <a:xfrm>
                    <a:off x="5484083" y="6065442"/>
                    <a:ext cx="76569" cy="141216"/>
                    <a:chOff x="5448176" y="5927005"/>
                    <a:chExt cx="76569" cy="141216"/>
                  </a:xfrm>
                </p:grpSpPr>
                <p:cxnSp>
                  <p:nvCxnSpPr>
                    <p:cNvPr id="346" name="Straight Connector 345"/>
                    <p:cNvCxnSpPr/>
                    <p:nvPr/>
                  </p:nvCxnSpPr>
                  <p:spPr>
                    <a:xfrm rot="5400000">
                      <a:off x="5432101" y="6030733"/>
                      <a:ext cx="68631" cy="1588"/>
                    </a:xfrm>
                    <a:prstGeom prst="line">
                      <a:avLst/>
                    </a:prstGeom>
                    <a:ln w="19050" cap="flat" cmpd="sng" algn="ctr">
                      <a:solidFill>
                        <a:srgbClr val="FFCC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347" name="Straight Connector 346"/>
                    <p:cNvCxnSpPr/>
                    <p:nvPr/>
                  </p:nvCxnSpPr>
                  <p:spPr>
                    <a:xfrm rot="5400000">
                      <a:off x="5471774" y="6033888"/>
                      <a:ext cx="67079" cy="1588"/>
                    </a:xfrm>
                    <a:prstGeom prst="line">
                      <a:avLst/>
                    </a:prstGeom>
                    <a:ln w="19050" cap="flat" cmpd="sng" algn="ctr">
                      <a:solidFill>
                        <a:srgbClr val="FFCC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348" name="Oval 347"/>
                    <p:cNvSpPr>
                      <a:spLocks noChangeAspect="1"/>
                    </p:cNvSpPr>
                    <p:nvPr/>
                  </p:nvSpPr>
                  <p:spPr>
                    <a:xfrm>
                      <a:off x="5448176" y="5927005"/>
                      <a:ext cx="76569" cy="81689"/>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38" name="Group 86"/>
                  <p:cNvGrpSpPr/>
                  <p:nvPr/>
                </p:nvGrpSpPr>
                <p:grpSpPr>
                  <a:xfrm>
                    <a:off x="5580668" y="6063064"/>
                    <a:ext cx="76569" cy="141216"/>
                    <a:chOff x="5448176" y="5927005"/>
                    <a:chExt cx="76569" cy="141216"/>
                  </a:xfrm>
                </p:grpSpPr>
                <p:cxnSp>
                  <p:nvCxnSpPr>
                    <p:cNvPr id="343" name="Straight Connector 342"/>
                    <p:cNvCxnSpPr/>
                    <p:nvPr/>
                  </p:nvCxnSpPr>
                  <p:spPr>
                    <a:xfrm rot="5400000">
                      <a:off x="5432101" y="6030733"/>
                      <a:ext cx="68631" cy="1588"/>
                    </a:xfrm>
                    <a:prstGeom prst="line">
                      <a:avLst/>
                    </a:prstGeom>
                    <a:ln w="19050" cap="flat" cmpd="sng" algn="ctr">
                      <a:solidFill>
                        <a:srgbClr val="FFCC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344" name="Straight Connector 343"/>
                    <p:cNvCxnSpPr/>
                    <p:nvPr/>
                  </p:nvCxnSpPr>
                  <p:spPr>
                    <a:xfrm rot="5400000">
                      <a:off x="5471774" y="6033888"/>
                      <a:ext cx="67079" cy="1588"/>
                    </a:xfrm>
                    <a:prstGeom prst="line">
                      <a:avLst/>
                    </a:prstGeom>
                    <a:ln w="19050" cap="flat" cmpd="sng" algn="ctr">
                      <a:solidFill>
                        <a:srgbClr val="FFCC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345" name="Oval 344"/>
                    <p:cNvSpPr>
                      <a:spLocks noChangeAspect="1"/>
                    </p:cNvSpPr>
                    <p:nvPr/>
                  </p:nvSpPr>
                  <p:spPr>
                    <a:xfrm>
                      <a:off x="5448176" y="5927005"/>
                      <a:ext cx="76569" cy="81689"/>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39" name="Group 90"/>
                  <p:cNvGrpSpPr/>
                  <p:nvPr/>
                </p:nvGrpSpPr>
                <p:grpSpPr>
                  <a:xfrm>
                    <a:off x="5676287" y="6063813"/>
                    <a:ext cx="76569" cy="141216"/>
                    <a:chOff x="5448176" y="5927005"/>
                    <a:chExt cx="76569" cy="141216"/>
                  </a:xfrm>
                </p:grpSpPr>
                <p:cxnSp>
                  <p:nvCxnSpPr>
                    <p:cNvPr id="340" name="Straight Connector 339"/>
                    <p:cNvCxnSpPr/>
                    <p:nvPr/>
                  </p:nvCxnSpPr>
                  <p:spPr>
                    <a:xfrm rot="5400000">
                      <a:off x="5432101" y="6030733"/>
                      <a:ext cx="68631" cy="1588"/>
                    </a:xfrm>
                    <a:prstGeom prst="line">
                      <a:avLst/>
                    </a:prstGeom>
                    <a:ln w="19050" cap="flat" cmpd="sng" algn="ctr">
                      <a:solidFill>
                        <a:srgbClr val="FFCC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341" name="Straight Connector 340"/>
                    <p:cNvCxnSpPr/>
                    <p:nvPr/>
                  </p:nvCxnSpPr>
                  <p:spPr>
                    <a:xfrm rot="5400000">
                      <a:off x="5471774" y="6033888"/>
                      <a:ext cx="67079" cy="1588"/>
                    </a:xfrm>
                    <a:prstGeom prst="line">
                      <a:avLst/>
                    </a:prstGeom>
                    <a:ln w="19050" cap="flat" cmpd="sng" algn="ctr">
                      <a:solidFill>
                        <a:srgbClr val="FFCC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342" name="Oval 341"/>
                    <p:cNvSpPr>
                      <a:spLocks noChangeAspect="1"/>
                    </p:cNvSpPr>
                    <p:nvPr/>
                  </p:nvSpPr>
                  <p:spPr>
                    <a:xfrm>
                      <a:off x="5448176" y="5927005"/>
                      <a:ext cx="76569" cy="81689"/>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grpSp>
        </p:grpSp>
        <p:grpSp>
          <p:nvGrpSpPr>
            <p:cNvPr id="439" name="Group 69"/>
            <p:cNvGrpSpPr/>
            <p:nvPr/>
          </p:nvGrpSpPr>
          <p:grpSpPr>
            <a:xfrm>
              <a:off x="7992947" y="2641551"/>
              <a:ext cx="222824" cy="410954"/>
              <a:chOff x="5448176" y="5927005"/>
              <a:chExt cx="76569" cy="141216"/>
            </a:xfrm>
          </p:grpSpPr>
          <p:cxnSp>
            <p:nvCxnSpPr>
              <p:cNvPr id="470" name="Straight Connector 469"/>
              <p:cNvCxnSpPr/>
              <p:nvPr/>
            </p:nvCxnSpPr>
            <p:spPr>
              <a:xfrm rot="5400000">
                <a:off x="5432101" y="6030733"/>
                <a:ext cx="68631" cy="1588"/>
              </a:xfrm>
              <a:prstGeom prst="line">
                <a:avLst/>
              </a:prstGeom>
              <a:ln w="19050" cap="flat" cmpd="sng" algn="ctr">
                <a:solidFill>
                  <a:srgbClr val="FFCC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471" name="Straight Connector 470"/>
              <p:cNvCxnSpPr/>
              <p:nvPr/>
            </p:nvCxnSpPr>
            <p:spPr>
              <a:xfrm rot="5400000">
                <a:off x="5471774" y="6033888"/>
                <a:ext cx="67079" cy="1588"/>
              </a:xfrm>
              <a:prstGeom prst="line">
                <a:avLst/>
              </a:prstGeom>
              <a:ln w="19050" cap="flat" cmpd="sng" algn="ctr">
                <a:solidFill>
                  <a:srgbClr val="FFCC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472" name="Oval 471"/>
              <p:cNvSpPr>
                <a:spLocks noChangeAspect="1"/>
              </p:cNvSpPr>
              <p:nvPr/>
            </p:nvSpPr>
            <p:spPr>
              <a:xfrm>
                <a:off x="5448176" y="5927005"/>
                <a:ext cx="76569" cy="81689"/>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41" name="Group 70"/>
            <p:cNvGrpSpPr/>
            <p:nvPr/>
          </p:nvGrpSpPr>
          <p:grpSpPr>
            <a:xfrm>
              <a:off x="8274649" y="2636811"/>
              <a:ext cx="222824" cy="410954"/>
              <a:chOff x="5448176" y="5927005"/>
              <a:chExt cx="76569" cy="141216"/>
            </a:xfrm>
          </p:grpSpPr>
          <p:cxnSp>
            <p:nvCxnSpPr>
              <p:cNvPr id="467" name="Straight Connector 466"/>
              <p:cNvCxnSpPr/>
              <p:nvPr/>
            </p:nvCxnSpPr>
            <p:spPr>
              <a:xfrm rot="5400000">
                <a:off x="5432101" y="6030733"/>
                <a:ext cx="68631" cy="1588"/>
              </a:xfrm>
              <a:prstGeom prst="line">
                <a:avLst/>
              </a:prstGeom>
              <a:ln w="19050" cap="flat" cmpd="sng" algn="ctr">
                <a:solidFill>
                  <a:srgbClr val="FFCC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468" name="Straight Connector 467"/>
              <p:cNvCxnSpPr/>
              <p:nvPr/>
            </p:nvCxnSpPr>
            <p:spPr>
              <a:xfrm rot="5400000">
                <a:off x="5471774" y="6033888"/>
                <a:ext cx="67079" cy="1588"/>
              </a:xfrm>
              <a:prstGeom prst="line">
                <a:avLst/>
              </a:prstGeom>
              <a:ln w="19050" cap="flat" cmpd="sng" algn="ctr">
                <a:solidFill>
                  <a:srgbClr val="FFCC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469" name="Oval 468"/>
              <p:cNvSpPr>
                <a:spLocks noChangeAspect="1"/>
              </p:cNvSpPr>
              <p:nvPr/>
            </p:nvSpPr>
            <p:spPr>
              <a:xfrm>
                <a:off x="5448176" y="5927005"/>
                <a:ext cx="76569" cy="81689"/>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47" name="Group 74"/>
            <p:cNvGrpSpPr/>
            <p:nvPr/>
          </p:nvGrpSpPr>
          <p:grpSpPr>
            <a:xfrm>
              <a:off x="8556252" y="2634631"/>
              <a:ext cx="222824" cy="410954"/>
              <a:chOff x="5448176" y="5927005"/>
              <a:chExt cx="76569" cy="141216"/>
            </a:xfrm>
          </p:grpSpPr>
          <p:cxnSp>
            <p:nvCxnSpPr>
              <p:cNvPr id="464" name="Straight Connector 463"/>
              <p:cNvCxnSpPr/>
              <p:nvPr/>
            </p:nvCxnSpPr>
            <p:spPr>
              <a:xfrm rot="5400000">
                <a:off x="5432101" y="6030733"/>
                <a:ext cx="68631" cy="1588"/>
              </a:xfrm>
              <a:prstGeom prst="line">
                <a:avLst/>
              </a:prstGeom>
              <a:ln w="19050" cap="flat" cmpd="sng" algn="ctr">
                <a:solidFill>
                  <a:srgbClr val="FFCC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465" name="Straight Connector 464"/>
              <p:cNvCxnSpPr/>
              <p:nvPr/>
            </p:nvCxnSpPr>
            <p:spPr>
              <a:xfrm rot="5400000">
                <a:off x="5471774" y="6033888"/>
                <a:ext cx="67079" cy="1588"/>
              </a:xfrm>
              <a:prstGeom prst="line">
                <a:avLst/>
              </a:prstGeom>
              <a:ln w="19050" cap="flat" cmpd="sng" algn="ctr">
                <a:solidFill>
                  <a:srgbClr val="FFCC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466" name="Oval 465"/>
              <p:cNvSpPr>
                <a:spLocks noChangeAspect="1"/>
              </p:cNvSpPr>
              <p:nvPr/>
            </p:nvSpPr>
            <p:spPr>
              <a:xfrm>
                <a:off x="5448176" y="5927005"/>
                <a:ext cx="76569" cy="81689"/>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48" name="Group 78"/>
            <p:cNvGrpSpPr/>
            <p:nvPr/>
          </p:nvGrpSpPr>
          <p:grpSpPr>
            <a:xfrm>
              <a:off x="8845307" y="2635641"/>
              <a:ext cx="222824" cy="410954"/>
              <a:chOff x="5448176" y="5927005"/>
              <a:chExt cx="76569" cy="141216"/>
            </a:xfrm>
          </p:grpSpPr>
          <p:cxnSp>
            <p:nvCxnSpPr>
              <p:cNvPr id="461" name="Straight Connector 460"/>
              <p:cNvCxnSpPr/>
              <p:nvPr/>
            </p:nvCxnSpPr>
            <p:spPr>
              <a:xfrm rot="5400000">
                <a:off x="5432101" y="6030733"/>
                <a:ext cx="68631" cy="1588"/>
              </a:xfrm>
              <a:prstGeom prst="line">
                <a:avLst/>
              </a:prstGeom>
              <a:ln w="19050" cap="flat" cmpd="sng" algn="ctr">
                <a:solidFill>
                  <a:srgbClr val="FFCC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462" name="Straight Connector 461"/>
              <p:cNvCxnSpPr/>
              <p:nvPr/>
            </p:nvCxnSpPr>
            <p:spPr>
              <a:xfrm rot="5400000">
                <a:off x="5471774" y="6033888"/>
                <a:ext cx="67079" cy="1588"/>
              </a:xfrm>
              <a:prstGeom prst="line">
                <a:avLst/>
              </a:prstGeom>
              <a:ln w="19050" cap="flat" cmpd="sng" algn="ctr">
                <a:solidFill>
                  <a:srgbClr val="FFCC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463" name="Oval 462"/>
              <p:cNvSpPr>
                <a:spLocks noChangeAspect="1"/>
              </p:cNvSpPr>
              <p:nvPr/>
            </p:nvSpPr>
            <p:spPr>
              <a:xfrm>
                <a:off x="5448176" y="5927005"/>
                <a:ext cx="76569" cy="81689"/>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04" name="Group 78"/>
            <p:cNvGrpSpPr/>
            <p:nvPr/>
          </p:nvGrpSpPr>
          <p:grpSpPr>
            <a:xfrm rot="10800000">
              <a:off x="8842418" y="3097881"/>
              <a:ext cx="222824" cy="410954"/>
              <a:chOff x="5448176" y="5927005"/>
              <a:chExt cx="76569" cy="141216"/>
            </a:xfrm>
          </p:grpSpPr>
          <p:cxnSp>
            <p:nvCxnSpPr>
              <p:cNvPr id="419" name="Straight Connector 418"/>
              <p:cNvCxnSpPr/>
              <p:nvPr/>
            </p:nvCxnSpPr>
            <p:spPr>
              <a:xfrm rot="5400000">
                <a:off x="5432101" y="6030733"/>
                <a:ext cx="68631" cy="1588"/>
              </a:xfrm>
              <a:prstGeom prst="line">
                <a:avLst/>
              </a:prstGeom>
              <a:ln w="19050" cap="flat" cmpd="sng" algn="ctr">
                <a:solidFill>
                  <a:srgbClr val="FFCC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420" name="Straight Connector 419"/>
              <p:cNvCxnSpPr/>
              <p:nvPr/>
            </p:nvCxnSpPr>
            <p:spPr>
              <a:xfrm rot="5400000">
                <a:off x="5471774" y="6033888"/>
                <a:ext cx="67079" cy="1588"/>
              </a:xfrm>
              <a:prstGeom prst="line">
                <a:avLst/>
              </a:prstGeom>
              <a:ln w="19050" cap="flat" cmpd="sng" algn="ctr">
                <a:solidFill>
                  <a:srgbClr val="FFCC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421" name="Oval 420"/>
              <p:cNvSpPr>
                <a:spLocks noChangeAspect="1"/>
              </p:cNvSpPr>
              <p:nvPr/>
            </p:nvSpPr>
            <p:spPr>
              <a:xfrm>
                <a:off x="5448176" y="5927005"/>
                <a:ext cx="76569" cy="81689"/>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05" name="Group 82"/>
            <p:cNvGrpSpPr/>
            <p:nvPr/>
          </p:nvGrpSpPr>
          <p:grpSpPr>
            <a:xfrm rot="10800000">
              <a:off x="8555175" y="3093138"/>
              <a:ext cx="222824" cy="410954"/>
              <a:chOff x="5448176" y="5927005"/>
              <a:chExt cx="76569" cy="141216"/>
            </a:xfrm>
          </p:grpSpPr>
          <p:cxnSp>
            <p:nvCxnSpPr>
              <p:cNvPr id="416" name="Straight Connector 415"/>
              <p:cNvCxnSpPr/>
              <p:nvPr/>
            </p:nvCxnSpPr>
            <p:spPr>
              <a:xfrm rot="5400000">
                <a:off x="5432101" y="6030733"/>
                <a:ext cx="68631" cy="1588"/>
              </a:xfrm>
              <a:prstGeom prst="line">
                <a:avLst/>
              </a:prstGeom>
              <a:ln w="19050" cap="flat" cmpd="sng" algn="ctr">
                <a:solidFill>
                  <a:srgbClr val="FFCC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417" name="Straight Connector 416"/>
              <p:cNvCxnSpPr/>
              <p:nvPr/>
            </p:nvCxnSpPr>
            <p:spPr>
              <a:xfrm rot="5400000">
                <a:off x="5471774" y="6033888"/>
                <a:ext cx="67079" cy="1588"/>
              </a:xfrm>
              <a:prstGeom prst="line">
                <a:avLst/>
              </a:prstGeom>
              <a:ln w="19050" cap="flat" cmpd="sng" algn="ctr">
                <a:solidFill>
                  <a:srgbClr val="FFCC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418" name="Oval 417"/>
              <p:cNvSpPr>
                <a:spLocks noChangeAspect="1"/>
              </p:cNvSpPr>
              <p:nvPr/>
            </p:nvSpPr>
            <p:spPr>
              <a:xfrm>
                <a:off x="5448176" y="5927005"/>
                <a:ext cx="76569" cy="81689"/>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06" name="Group 86"/>
            <p:cNvGrpSpPr/>
            <p:nvPr/>
          </p:nvGrpSpPr>
          <p:grpSpPr>
            <a:xfrm rot="10800000">
              <a:off x="8274102" y="3100058"/>
              <a:ext cx="222824" cy="410954"/>
              <a:chOff x="5448176" y="5927005"/>
              <a:chExt cx="76569" cy="141216"/>
            </a:xfrm>
          </p:grpSpPr>
          <p:cxnSp>
            <p:nvCxnSpPr>
              <p:cNvPr id="411" name="Straight Connector 410"/>
              <p:cNvCxnSpPr/>
              <p:nvPr/>
            </p:nvCxnSpPr>
            <p:spPr>
              <a:xfrm rot="5400000">
                <a:off x="5432101" y="6030733"/>
                <a:ext cx="68631" cy="1588"/>
              </a:xfrm>
              <a:prstGeom prst="line">
                <a:avLst/>
              </a:prstGeom>
              <a:ln w="19050" cap="flat" cmpd="sng" algn="ctr">
                <a:solidFill>
                  <a:srgbClr val="FFCC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413" name="Straight Connector 412"/>
              <p:cNvCxnSpPr/>
              <p:nvPr/>
            </p:nvCxnSpPr>
            <p:spPr>
              <a:xfrm rot="5400000">
                <a:off x="5471774" y="6033888"/>
                <a:ext cx="67079" cy="1588"/>
              </a:xfrm>
              <a:prstGeom prst="line">
                <a:avLst/>
              </a:prstGeom>
              <a:ln w="19050" cap="flat" cmpd="sng" algn="ctr">
                <a:solidFill>
                  <a:srgbClr val="FFCC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415" name="Oval 414"/>
              <p:cNvSpPr>
                <a:spLocks noChangeAspect="1"/>
              </p:cNvSpPr>
              <p:nvPr/>
            </p:nvSpPr>
            <p:spPr>
              <a:xfrm>
                <a:off x="5448176" y="5927005"/>
                <a:ext cx="76569" cy="81689"/>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07" name="Group 90"/>
            <p:cNvGrpSpPr/>
            <p:nvPr/>
          </p:nvGrpSpPr>
          <p:grpSpPr>
            <a:xfrm rot="10800000">
              <a:off x="7995840" y="3097879"/>
              <a:ext cx="222824" cy="410954"/>
              <a:chOff x="5448176" y="5927005"/>
              <a:chExt cx="76569" cy="141216"/>
            </a:xfrm>
          </p:grpSpPr>
          <p:cxnSp>
            <p:nvCxnSpPr>
              <p:cNvPr id="408" name="Straight Connector 407"/>
              <p:cNvCxnSpPr/>
              <p:nvPr/>
            </p:nvCxnSpPr>
            <p:spPr>
              <a:xfrm rot="5400000">
                <a:off x="5432101" y="6030733"/>
                <a:ext cx="68631" cy="1588"/>
              </a:xfrm>
              <a:prstGeom prst="line">
                <a:avLst/>
              </a:prstGeom>
              <a:ln w="19050" cap="flat" cmpd="sng" algn="ctr">
                <a:solidFill>
                  <a:srgbClr val="FFCC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409" name="Straight Connector 408"/>
              <p:cNvCxnSpPr/>
              <p:nvPr/>
            </p:nvCxnSpPr>
            <p:spPr>
              <a:xfrm rot="5400000">
                <a:off x="5471774" y="6033888"/>
                <a:ext cx="67079" cy="1588"/>
              </a:xfrm>
              <a:prstGeom prst="line">
                <a:avLst/>
              </a:prstGeom>
              <a:ln w="19050" cap="flat" cmpd="sng" algn="ctr">
                <a:solidFill>
                  <a:srgbClr val="FFCC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410" name="Oval 409"/>
              <p:cNvSpPr>
                <a:spLocks noChangeAspect="1"/>
              </p:cNvSpPr>
              <p:nvPr/>
            </p:nvSpPr>
            <p:spPr>
              <a:xfrm>
                <a:off x="5448176" y="5927005"/>
                <a:ext cx="76569" cy="81689"/>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sp>
        <p:nvSpPr>
          <p:cNvPr id="474" name="TextBox 473"/>
          <p:cNvSpPr txBox="1"/>
          <p:nvPr/>
        </p:nvSpPr>
        <p:spPr>
          <a:xfrm>
            <a:off x="10721" y="6488668"/>
            <a:ext cx="2648707" cy="369332"/>
          </a:xfrm>
          <a:prstGeom prst="rect">
            <a:avLst/>
          </a:prstGeom>
          <a:noFill/>
        </p:spPr>
        <p:txBody>
          <a:bodyPr wrap="square" rtlCol="0">
            <a:spAutoFit/>
          </a:bodyPr>
          <a:lstStyle/>
          <a:p>
            <a:r>
              <a:rPr lang="en-US" i="1" dirty="0" smtClean="0"/>
              <a:t>Cytoplasm</a:t>
            </a:r>
            <a:r>
              <a:rPr lang="en-US" dirty="0" smtClean="0"/>
              <a:t> (Inside)</a:t>
            </a:r>
            <a:endParaRPr lang="en-US" dirty="0"/>
          </a:p>
        </p:txBody>
      </p:sp>
      <p:sp>
        <p:nvSpPr>
          <p:cNvPr id="475" name="TextBox 474"/>
          <p:cNvSpPr txBox="1"/>
          <p:nvPr/>
        </p:nvSpPr>
        <p:spPr>
          <a:xfrm>
            <a:off x="10721" y="0"/>
            <a:ext cx="3905351" cy="369332"/>
          </a:xfrm>
          <a:prstGeom prst="rect">
            <a:avLst/>
          </a:prstGeom>
          <a:noFill/>
        </p:spPr>
        <p:txBody>
          <a:bodyPr wrap="square" rtlCol="0">
            <a:spAutoFit/>
          </a:bodyPr>
          <a:lstStyle/>
          <a:p>
            <a:r>
              <a:rPr lang="en-US" i="1" dirty="0" smtClean="0"/>
              <a:t>Extracellular environment </a:t>
            </a:r>
            <a:r>
              <a:rPr lang="en-US" dirty="0" smtClean="0"/>
              <a:t>(Outside)</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71133" y="0"/>
            <a:ext cx="5858934" cy="6617196"/>
          </a:xfrm>
          <a:prstGeom prst="rect">
            <a:avLst/>
          </a:prstGeom>
          <a:noFill/>
        </p:spPr>
        <p:txBody>
          <a:bodyPr wrap="square" rtlCol="0">
            <a:spAutoFit/>
          </a:bodyPr>
          <a:lstStyle/>
          <a:p>
            <a:pPr algn="ctr"/>
            <a:endParaRPr lang="en-US" sz="9600" dirty="0" smtClean="0">
              <a:solidFill>
                <a:schemeClr val="accent4">
                  <a:lumMod val="60000"/>
                  <a:lumOff val="40000"/>
                </a:schemeClr>
              </a:solidFill>
            </a:endParaRPr>
          </a:p>
          <a:p>
            <a:pPr algn="ctr"/>
            <a:r>
              <a:rPr lang="en-US" sz="20000" dirty="0" smtClean="0">
                <a:solidFill>
                  <a:schemeClr val="accent4"/>
                </a:solidFill>
              </a:rPr>
              <a:t>K</a:t>
            </a:r>
            <a:r>
              <a:rPr lang="en-US" sz="20000" baseline="30000" dirty="0" smtClean="0">
                <a:solidFill>
                  <a:schemeClr val="accent4"/>
                </a:solidFill>
              </a:rPr>
              <a:t>+</a:t>
            </a:r>
          </a:p>
          <a:p>
            <a:pPr algn="ctr"/>
            <a:endParaRPr lang="en-US" sz="9600" baseline="30000" dirty="0" smtClean="0"/>
          </a:p>
          <a:p>
            <a:pPr algn="ctr"/>
            <a:r>
              <a:rPr lang="en-US" sz="9600" baseline="30000" dirty="0" smtClean="0"/>
              <a:t>(potassium ion)</a:t>
            </a:r>
            <a:endParaRPr lang="en-US" sz="96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04333" y="711200"/>
            <a:ext cx="7188200" cy="3139321"/>
          </a:xfrm>
          <a:prstGeom prst="rect">
            <a:avLst/>
          </a:prstGeom>
          <a:noFill/>
        </p:spPr>
        <p:txBody>
          <a:bodyPr wrap="square" rtlCol="0">
            <a:spAutoFit/>
          </a:bodyPr>
          <a:lstStyle/>
          <a:p>
            <a:r>
              <a:rPr lang="en-US" dirty="0" smtClean="0"/>
              <a:t>Other ideas</a:t>
            </a:r>
          </a:p>
          <a:p>
            <a:pPr>
              <a:buFont typeface="Arial"/>
              <a:buChar char="•"/>
            </a:pPr>
            <a:endParaRPr lang="en-US" dirty="0" smtClean="0"/>
          </a:p>
          <a:p>
            <a:endParaRPr lang="en-US" dirty="0" smtClean="0"/>
          </a:p>
          <a:p>
            <a:pPr>
              <a:buFont typeface="Arial"/>
              <a:buChar char="•"/>
            </a:pPr>
            <a:r>
              <a:rPr lang="en-US" dirty="0" smtClean="0"/>
              <a:t>Build 3D membrane – </a:t>
            </a:r>
            <a:r>
              <a:rPr lang="en-US" dirty="0" err="1" smtClean="0"/>
              <a:t>Playdoh</a:t>
            </a:r>
            <a:r>
              <a:rPr lang="en-US" dirty="0" smtClean="0"/>
              <a:t> membrane, insert proteins? See </a:t>
            </a:r>
            <a:r>
              <a:rPr lang="en-US" dirty="0" err="1" smtClean="0"/>
              <a:t>http://teach.genetics.utah.edu/content/begin/cells/print/BuildAMembrane.pdf</a:t>
            </a:r>
            <a:endParaRPr lang="en-US" dirty="0" smtClean="0"/>
          </a:p>
          <a:p>
            <a:pPr>
              <a:buFont typeface="Arial"/>
              <a:buChar char="•"/>
            </a:pPr>
            <a:endParaRPr lang="en-US" dirty="0" smtClean="0"/>
          </a:p>
          <a:p>
            <a:pPr>
              <a:buFont typeface="Arial"/>
              <a:buChar char="•"/>
            </a:pPr>
            <a:r>
              <a:rPr lang="en-US" dirty="0" smtClean="0"/>
              <a:t>Model cell – </a:t>
            </a:r>
            <a:r>
              <a:rPr lang="en-US" dirty="0" err="1" smtClean="0"/>
              <a:t>papier</a:t>
            </a:r>
            <a:r>
              <a:rPr lang="en-US" dirty="0" smtClean="0"/>
              <a:t> </a:t>
            </a:r>
            <a:r>
              <a:rPr lang="en-US" dirty="0" err="1" smtClean="0"/>
              <a:t>mache</a:t>
            </a:r>
            <a:r>
              <a:rPr lang="en-US" dirty="0" smtClean="0"/>
              <a:t> round balloon with inserted tubes for channels, etc. Can ask students to try and identify types </a:t>
            </a:r>
            <a:r>
              <a:rPr lang="en-US" smtClean="0"/>
              <a:t>of proteins.</a:t>
            </a:r>
          </a:p>
          <a:p>
            <a:pPr>
              <a:buFont typeface="Arial"/>
              <a:buChar char="•"/>
            </a:pPr>
            <a:endParaRPr lang="en-US" dirty="0" smtClean="0"/>
          </a:p>
          <a:p>
            <a:pPr>
              <a:buFont typeface="Arial"/>
              <a:buChar char="•"/>
            </a:pPr>
            <a:r>
              <a:rPr lang="en-US" dirty="0" smtClean="0"/>
              <a:t>Cell cookies?</a:t>
            </a:r>
          </a:p>
          <a:p>
            <a:endParaRPr lang="en-US"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6954929" y="4808210"/>
            <a:ext cx="1302404" cy="1586796"/>
            <a:chOff x="6044910" y="4413291"/>
            <a:chExt cx="1302404" cy="1586796"/>
          </a:xfrm>
        </p:grpSpPr>
        <p:sp>
          <p:nvSpPr>
            <p:cNvPr id="5" name="Can 4"/>
            <p:cNvSpPr/>
            <p:nvPr/>
          </p:nvSpPr>
          <p:spPr>
            <a:xfrm>
              <a:off x="6044910" y="4413291"/>
              <a:ext cx="1302404" cy="1510592"/>
            </a:xfrm>
            <a:prstGeom prst="can">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Oval 5"/>
            <p:cNvSpPr/>
            <p:nvPr/>
          </p:nvSpPr>
          <p:spPr>
            <a:xfrm>
              <a:off x="6444183" y="4514895"/>
              <a:ext cx="504525" cy="235511"/>
            </a:xfrm>
            <a:prstGeom prst="ellipse">
              <a:avLst/>
            </a:prstGeom>
            <a:ln w="9525" cap="flat"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444183" y="4636950"/>
              <a:ext cx="504525" cy="125306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6447076" y="5764576"/>
              <a:ext cx="504525" cy="235511"/>
            </a:xfrm>
            <a:prstGeom prst="ellipse">
              <a:avLst/>
            </a:prstGeom>
            <a:solidFill>
              <a:srgbClr val="FFFFFF"/>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9" name="Group 8"/>
          <p:cNvGrpSpPr/>
          <p:nvPr/>
        </p:nvGrpSpPr>
        <p:grpSpPr>
          <a:xfrm>
            <a:off x="557617" y="4790058"/>
            <a:ext cx="2097355" cy="1613414"/>
            <a:chOff x="1094496" y="4279385"/>
            <a:chExt cx="2097355" cy="1613414"/>
          </a:xfrm>
        </p:grpSpPr>
        <p:sp>
          <p:nvSpPr>
            <p:cNvPr id="10" name="Rectangle 9"/>
            <p:cNvSpPr/>
            <p:nvPr/>
          </p:nvSpPr>
          <p:spPr>
            <a:xfrm>
              <a:off x="2068957" y="4680503"/>
              <a:ext cx="332374" cy="848562"/>
            </a:xfrm>
            <a:prstGeom prst="rect">
              <a:avLst/>
            </a:prstGeom>
            <a:effectLst/>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11" name="Rectangle 10"/>
            <p:cNvSpPr/>
            <p:nvPr/>
          </p:nvSpPr>
          <p:spPr>
            <a:xfrm>
              <a:off x="2693987" y="4680503"/>
              <a:ext cx="332374" cy="848562"/>
            </a:xfrm>
            <a:prstGeom prst="rect">
              <a:avLst/>
            </a:prstGeom>
            <a:effectLst/>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12" name="Rectangle 11"/>
            <p:cNvSpPr/>
            <p:nvPr/>
          </p:nvSpPr>
          <p:spPr>
            <a:xfrm>
              <a:off x="1454980" y="4680503"/>
              <a:ext cx="332374" cy="848562"/>
            </a:xfrm>
            <a:prstGeom prst="rect">
              <a:avLst/>
            </a:prstGeom>
            <a:effectLst/>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cxnSp>
          <p:nvCxnSpPr>
            <p:cNvPr id="13" name="Curved Connector 12"/>
            <p:cNvCxnSpPr>
              <a:stCxn id="12" idx="0"/>
              <a:endCxn id="10" idx="0"/>
            </p:cNvCxnSpPr>
            <p:nvPr/>
          </p:nvCxnSpPr>
          <p:spPr>
            <a:xfrm rot="5400000" flipH="1" flipV="1">
              <a:off x="1928155" y="4373515"/>
              <a:ext cx="1588" cy="613977"/>
            </a:xfrm>
            <a:prstGeom prst="curvedConnector3">
              <a:avLst>
                <a:gd name="adj1" fmla="val 14395466"/>
              </a:avLst>
            </a:prstGeom>
            <a:ln w="60325" cap="flat" cmpd="sng" algn="ctr">
              <a:solidFill>
                <a:schemeClr val="accent4">
                  <a:lumMod val="60000"/>
                  <a:lumOff val="40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4" name="Curved Connector 13"/>
            <p:cNvCxnSpPr>
              <a:stCxn id="10" idx="2"/>
              <a:endCxn id="11" idx="2"/>
            </p:cNvCxnSpPr>
            <p:nvPr/>
          </p:nvCxnSpPr>
          <p:spPr>
            <a:xfrm rot="16200000" flipH="1">
              <a:off x="2547659" y="5216550"/>
              <a:ext cx="1588" cy="625030"/>
            </a:xfrm>
            <a:prstGeom prst="curvedConnector3">
              <a:avLst>
                <a:gd name="adj1" fmla="val 14395466"/>
              </a:avLst>
            </a:prstGeom>
            <a:ln w="60325" cap="flat" cmpd="sng" algn="ctr">
              <a:solidFill>
                <a:schemeClr val="accent4">
                  <a:lumMod val="60000"/>
                  <a:lumOff val="40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5" name="Shape 14"/>
            <p:cNvCxnSpPr>
              <a:stCxn id="12" idx="2"/>
            </p:cNvCxnSpPr>
            <p:nvPr/>
          </p:nvCxnSpPr>
          <p:spPr>
            <a:xfrm rot="5400000">
              <a:off x="1175964" y="5447596"/>
              <a:ext cx="363735" cy="526672"/>
            </a:xfrm>
            <a:prstGeom prst="curvedConnector2">
              <a:avLst/>
            </a:prstGeom>
            <a:ln w="60325" cap="flat" cmpd="sng" algn="ctr">
              <a:solidFill>
                <a:schemeClr val="accent4">
                  <a:lumMod val="60000"/>
                  <a:lumOff val="40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6" name="Curved Connector 15"/>
            <p:cNvCxnSpPr>
              <a:stCxn id="11" idx="0"/>
            </p:cNvCxnSpPr>
            <p:nvPr/>
          </p:nvCxnSpPr>
          <p:spPr>
            <a:xfrm rot="5400000" flipH="1" flipV="1">
              <a:off x="2825453" y="4314106"/>
              <a:ext cx="401119" cy="331677"/>
            </a:xfrm>
            <a:prstGeom prst="curvedConnector3">
              <a:avLst>
                <a:gd name="adj1" fmla="val 50000"/>
              </a:avLst>
            </a:prstGeom>
            <a:ln w="60325" cap="flat" cmpd="sng" algn="ctr">
              <a:solidFill>
                <a:schemeClr val="accent4">
                  <a:lumMod val="60000"/>
                  <a:lumOff val="40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grpSp>
      <p:grpSp>
        <p:nvGrpSpPr>
          <p:cNvPr id="17" name="Group 16"/>
          <p:cNvGrpSpPr/>
          <p:nvPr/>
        </p:nvGrpSpPr>
        <p:grpSpPr>
          <a:xfrm>
            <a:off x="4203934" y="2634704"/>
            <a:ext cx="1014564" cy="2268810"/>
            <a:chOff x="4434163" y="4268694"/>
            <a:chExt cx="1014564" cy="2268810"/>
          </a:xfrm>
        </p:grpSpPr>
        <p:sp>
          <p:nvSpPr>
            <p:cNvPr id="18" name="Rectangle 17"/>
            <p:cNvSpPr/>
            <p:nvPr/>
          </p:nvSpPr>
          <p:spPr>
            <a:xfrm>
              <a:off x="4774349" y="5168360"/>
              <a:ext cx="332374" cy="848562"/>
            </a:xfrm>
            <a:prstGeom prst="rect">
              <a:avLst/>
            </a:prstGeom>
            <a:ln>
              <a:noFill/>
            </a:ln>
            <a:effectLst/>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a:p>
          </p:txBody>
        </p:sp>
        <p:sp>
          <p:nvSpPr>
            <p:cNvPr id="19" name="Pie 18"/>
            <p:cNvSpPr/>
            <p:nvPr/>
          </p:nvSpPr>
          <p:spPr>
            <a:xfrm rot="19023097">
              <a:off x="4434163" y="4268694"/>
              <a:ext cx="1014564" cy="929357"/>
            </a:xfrm>
            <a:prstGeom prst="pie">
              <a:avLst/>
            </a:prstGeom>
            <a:effectLst/>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a:solidFill>
                  <a:schemeClr val="tx1"/>
                </a:solidFill>
              </a:endParaRPr>
            </a:p>
          </p:txBody>
        </p:sp>
        <p:sp>
          <p:nvSpPr>
            <p:cNvPr id="20" name="Block Arc 19"/>
            <p:cNvSpPr/>
            <p:nvPr/>
          </p:nvSpPr>
          <p:spPr>
            <a:xfrm>
              <a:off x="4654755" y="5967359"/>
              <a:ext cx="570315" cy="570145"/>
            </a:xfrm>
            <a:prstGeom prst="blockArc">
              <a:avLst/>
            </a:prstGeom>
            <a:ln>
              <a:noFill/>
            </a:ln>
            <a:effectLst/>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a:solidFill>
                  <a:schemeClr val="tx1"/>
                </a:solidFill>
              </a:endParaRPr>
            </a:p>
          </p:txBody>
        </p:sp>
      </p:grpSp>
      <p:sp>
        <p:nvSpPr>
          <p:cNvPr id="21" name="Diamond 20"/>
          <p:cNvSpPr/>
          <p:nvPr/>
        </p:nvSpPr>
        <p:spPr>
          <a:xfrm>
            <a:off x="1182375" y="1654552"/>
            <a:ext cx="965555" cy="890360"/>
          </a:xfrm>
          <a:prstGeom prst="diamond">
            <a:avLst/>
          </a:prstGeom>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grpSp>
        <p:nvGrpSpPr>
          <p:cNvPr id="22" name="Group 21"/>
          <p:cNvGrpSpPr/>
          <p:nvPr/>
        </p:nvGrpSpPr>
        <p:grpSpPr>
          <a:xfrm>
            <a:off x="7124996" y="1512169"/>
            <a:ext cx="824991" cy="1175126"/>
            <a:chOff x="5061047" y="677333"/>
            <a:chExt cx="824991" cy="1175126"/>
          </a:xfrm>
        </p:grpSpPr>
        <p:sp>
          <p:nvSpPr>
            <p:cNvPr id="23" name="Isosceles Triangle 22"/>
            <p:cNvSpPr/>
            <p:nvPr/>
          </p:nvSpPr>
          <p:spPr>
            <a:xfrm>
              <a:off x="5061047" y="677333"/>
              <a:ext cx="634548" cy="558800"/>
            </a:xfrm>
            <a:prstGeom prst="triangle">
              <a:avLst/>
            </a:prstGeom>
            <a:effectLst/>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24" name="Oval 23"/>
            <p:cNvSpPr/>
            <p:nvPr/>
          </p:nvSpPr>
          <p:spPr>
            <a:xfrm>
              <a:off x="5378216" y="1236133"/>
              <a:ext cx="163966" cy="169333"/>
            </a:xfrm>
            <a:prstGeom prst="ellipse">
              <a:avLst/>
            </a:prstGeom>
            <a:effectLst/>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25" name="Oval 24"/>
            <p:cNvSpPr/>
            <p:nvPr/>
          </p:nvSpPr>
          <p:spPr>
            <a:xfrm>
              <a:off x="5460199" y="1405466"/>
              <a:ext cx="163966" cy="169333"/>
            </a:xfrm>
            <a:prstGeom prst="ellipse">
              <a:avLst/>
            </a:prstGeom>
            <a:effectLst/>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26" name="Oval 25"/>
            <p:cNvSpPr/>
            <p:nvPr/>
          </p:nvSpPr>
          <p:spPr>
            <a:xfrm>
              <a:off x="5578592" y="1557866"/>
              <a:ext cx="163966" cy="169333"/>
            </a:xfrm>
            <a:prstGeom prst="ellipse">
              <a:avLst/>
            </a:prstGeom>
            <a:effectLst/>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27" name="Oval 26"/>
            <p:cNvSpPr/>
            <p:nvPr/>
          </p:nvSpPr>
          <p:spPr>
            <a:xfrm>
              <a:off x="5722072" y="1683126"/>
              <a:ext cx="163966" cy="169333"/>
            </a:xfrm>
            <a:prstGeom prst="ellipse">
              <a:avLst/>
            </a:prstGeom>
            <a:effectLst/>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grpSp>
      <p:sp>
        <p:nvSpPr>
          <p:cNvPr id="29" name="Rectangle 28"/>
          <p:cNvSpPr/>
          <p:nvPr/>
        </p:nvSpPr>
        <p:spPr>
          <a:xfrm rot="2586157">
            <a:off x="1045107" y="1529103"/>
            <a:ext cx="1251435" cy="1175127"/>
          </a:xfrm>
          <a:prstGeom prst="rect">
            <a:avLst/>
          </a:prstGeom>
          <a:noFill/>
          <a:ln w="15875" cap="flat" cmpd="sng" algn="ctr">
            <a:solidFill>
              <a:srgbClr val="000000"/>
            </a:solidFill>
            <a:prstDash val="dash"/>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Rectangle 29"/>
          <p:cNvSpPr/>
          <p:nvPr/>
        </p:nvSpPr>
        <p:spPr>
          <a:xfrm>
            <a:off x="4074100" y="2418512"/>
            <a:ext cx="1251435" cy="2430815"/>
          </a:xfrm>
          <a:prstGeom prst="rect">
            <a:avLst/>
          </a:prstGeom>
          <a:noFill/>
          <a:ln w="15875" cap="flat" cmpd="sng" algn="ctr">
            <a:solidFill>
              <a:srgbClr val="000000"/>
            </a:solidFill>
            <a:prstDash val="dash"/>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Rectangle 30"/>
          <p:cNvSpPr/>
          <p:nvPr/>
        </p:nvSpPr>
        <p:spPr>
          <a:xfrm>
            <a:off x="6923831" y="1447800"/>
            <a:ext cx="1251435" cy="1329265"/>
          </a:xfrm>
          <a:prstGeom prst="rect">
            <a:avLst/>
          </a:prstGeom>
          <a:noFill/>
          <a:ln w="15875" cap="flat" cmpd="sng" algn="ctr">
            <a:solidFill>
              <a:srgbClr val="000000"/>
            </a:solidFill>
            <a:prstDash val="dash"/>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Rectangle 31"/>
          <p:cNvSpPr/>
          <p:nvPr/>
        </p:nvSpPr>
        <p:spPr>
          <a:xfrm>
            <a:off x="6830818" y="4700946"/>
            <a:ext cx="1533794" cy="1702527"/>
          </a:xfrm>
          <a:prstGeom prst="rect">
            <a:avLst/>
          </a:prstGeom>
          <a:noFill/>
          <a:ln w="15875" cap="flat" cmpd="sng" algn="ctr">
            <a:solidFill>
              <a:srgbClr val="000000"/>
            </a:solidFill>
            <a:prstDash val="dash"/>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Rectangle 32"/>
          <p:cNvSpPr/>
          <p:nvPr/>
        </p:nvSpPr>
        <p:spPr>
          <a:xfrm>
            <a:off x="447624" y="4668003"/>
            <a:ext cx="2329443" cy="1868264"/>
          </a:xfrm>
          <a:prstGeom prst="rect">
            <a:avLst/>
          </a:prstGeom>
          <a:noFill/>
          <a:ln w="15875" cap="flat" cmpd="sng" algn="ctr">
            <a:solidFill>
              <a:srgbClr val="000000"/>
            </a:solidFill>
            <a:prstDash val="dash"/>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TextBox 33"/>
          <p:cNvSpPr txBox="1"/>
          <p:nvPr/>
        </p:nvSpPr>
        <p:spPr>
          <a:xfrm>
            <a:off x="2777067" y="372533"/>
            <a:ext cx="3636691" cy="646331"/>
          </a:xfrm>
          <a:prstGeom prst="rect">
            <a:avLst/>
          </a:prstGeom>
          <a:noFill/>
        </p:spPr>
        <p:txBody>
          <a:bodyPr wrap="square" rtlCol="0">
            <a:spAutoFit/>
          </a:bodyPr>
          <a:lstStyle/>
          <a:p>
            <a:pPr algn="ctr"/>
            <a:r>
              <a:rPr lang="en-US" dirty="0" smtClean="0"/>
              <a:t>Cut out the membrane proteins using the dotted lines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00896" y="689421"/>
            <a:ext cx="1302404" cy="1586796"/>
            <a:chOff x="6044910" y="4413291"/>
            <a:chExt cx="1302404" cy="1586796"/>
          </a:xfrm>
        </p:grpSpPr>
        <p:sp>
          <p:nvSpPr>
            <p:cNvPr id="5" name="Can 4"/>
            <p:cNvSpPr/>
            <p:nvPr/>
          </p:nvSpPr>
          <p:spPr>
            <a:xfrm>
              <a:off x="6044910" y="4413291"/>
              <a:ext cx="1302404" cy="1510592"/>
            </a:xfrm>
            <a:prstGeom prst="can">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Oval 5"/>
            <p:cNvSpPr/>
            <p:nvPr/>
          </p:nvSpPr>
          <p:spPr>
            <a:xfrm>
              <a:off x="6444183" y="4514895"/>
              <a:ext cx="504525" cy="235511"/>
            </a:xfrm>
            <a:prstGeom prst="ellipse">
              <a:avLst/>
            </a:prstGeom>
            <a:ln w="9525" cap="flat"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444183" y="4636950"/>
              <a:ext cx="504525" cy="125306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6447076" y="5764576"/>
              <a:ext cx="504525" cy="235511"/>
            </a:xfrm>
            <a:prstGeom prst="ellipse">
              <a:avLst/>
            </a:prstGeom>
            <a:solidFill>
              <a:srgbClr val="FFFFFF"/>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9" name="TextBox 8"/>
          <p:cNvSpPr txBox="1"/>
          <p:nvPr/>
        </p:nvSpPr>
        <p:spPr>
          <a:xfrm>
            <a:off x="1764230" y="689421"/>
            <a:ext cx="2785533" cy="1292662"/>
          </a:xfrm>
          <a:prstGeom prst="rect">
            <a:avLst/>
          </a:prstGeom>
          <a:noFill/>
        </p:spPr>
        <p:txBody>
          <a:bodyPr wrap="square" rtlCol="0">
            <a:spAutoFit/>
          </a:bodyPr>
          <a:lstStyle/>
          <a:p>
            <a:pPr algn="just"/>
            <a:r>
              <a:rPr lang="en-US" b="1" dirty="0" smtClean="0"/>
              <a:t>Channel</a:t>
            </a:r>
          </a:p>
          <a:p>
            <a:pPr algn="just"/>
            <a:r>
              <a:rPr lang="en-US" sz="1200" dirty="0" smtClean="0"/>
              <a:t>Spans the membrane and allows molecules to pass through a central channel or pore. Can squeeze shut to stop things leaking out or getting in when they’re not supposed to.</a:t>
            </a:r>
            <a:endParaRPr lang="en-US" sz="1200" dirty="0"/>
          </a:p>
        </p:txBody>
      </p:sp>
      <p:grpSp>
        <p:nvGrpSpPr>
          <p:cNvPr id="10" name="Group 9"/>
          <p:cNvGrpSpPr/>
          <p:nvPr/>
        </p:nvGrpSpPr>
        <p:grpSpPr>
          <a:xfrm>
            <a:off x="5157154" y="2459148"/>
            <a:ext cx="1014564" cy="2268810"/>
            <a:chOff x="4434163" y="4268694"/>
            <a:chExt cx="1014564" cy="2268810"/>
          </a:xfrm>
        </p:grpSpPr>
        <p:sp>
          <p:nvSpPr>
            <p:cNvPr id="11" name="Rectangle 10"/>
            <p:cNvSpPr/>
            <p:nvPr/>
          </p:nvSpPr>
          <p:spPr>
            <a:xfrm>
              <a:off x="4774349" y="5168360"/>
              <a:ext cx="332374" cy="848562"/>
            </a:xfrm>
            <a:prstGeom prst="rect">
              <a:avLst/>
            </a:prstGeom>
            <a:ln>
              <a:noFill/>
            </a:ln>
            <a:effectLst/>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a:p>
          </p:txBody>
        </p:sp>
        <p:sp>
          <p:nvSpPr>
            <p:cNvPr id="12" name="Pie 11"/>
            <p:cNvSpPr/>
            <p:nvPr/>
          </p:nvSpPr>
          <p:spPr>
            <a:xfrm rot="19023097">
              <a:off x="4434163" y="4268694"/>
              <a:ext cx="1014564" cy="929357"/>
            </a:xfrm>
            <a:prstGeom prst="pie">
              <a:avLst/>
            </a:prstGeom>
            <a:effectLst/>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a:solidFill>
                  <a:schemeClr val="tx1"/>
                </a:solidFill>
              </a:endParaRPr>
            </a:p>
          </p:txBody>
        </p:sp>
        <p:sp>
          <p:nvSpPr>
            <p:cNvPr id="13" name="Block Arc 12"/>
            <p:cNvSpPr/>
            <p:nvPr/>
          </p:nvSpPr>
          <p:spPr>
            <a:xfrm>
              <a:off x="4654755" y="5967359"/>
              <a:ext cx="570315" cy="570145"/>
            </a:xfrm>
            <a:prstGeom prst="blockArc">
              <a:avLst/>
            </a:prstGeom>
            <a:ln>
              <a:noFill/>
            </a:ln>
            <a:effectLst/>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a:solidFill>
                  <a:schemeClr val="tx1"/>
                </a:solidFill>
              </a:endParaRPr>
            </a:p>
          </p:txBody>
        </p:sp>
      </p:grpSp>
      <p:sp>
        <p:nvSpPr>
          <p:cNvPr id="14" name="TextBox 13"/>
          <p:cNvSpPr txBox="1"/>
          <p:nvPr/>
        </p:nvSpPr>
        <p:spPr>
          <a:xfrm>
            <a:off x="6408091" y="2780829"/>
            <a:ext cx="2253310" cy="1477328"/>
          </a:xfrm>
          <a:prstGeom prst="rect">
            <a:avLst/>
          </a:prstGeom>
          <a:noFill/>
        </p:spPr>
        <p:txBody>
          <a:bodyPr wrap="square" rtlCol="0">
            <a:spAutoFit/>
          </a:bodyPr>
          <a:lstStyle/>
          <a:p>
            <a:pPr algn="just"/>
            <a:r>
              <a:rPr lang="en-US" b="1" dirty="0" smtClean="0"/>
              <a:t>Receptor</a:t>
            </a:r>
          </a:p>
          <a:p>
            <a:pPr algn="just"/>
            <a:r>
              <a:rPr lang="en-US" sz="1200" dirty="0" smtClean="0"/>
              <a:t>Molecules can bind to the receptor on one side of the membrane. The receptor then </a:t>
            </a:r>
            <a:r>
              <a:rPr lang="en-US" sz="1200" i="1" dirty="0" err="1" smtClean="0"/>
              <a:t>transduces</a:t>
            </a:r>
            <a:r>
              <a:rPr lang="en-US" sz="1200" i="1" dirty="0" smtClean="0"/>
              <a:t> </a:t>
            </a:r>
            <a:r>
              <a:rPr lang="en-US" sz="1200" dirty="0" smtClean="0"/>
              <a:t>the signal across the membrane to cause a change on the other side. </a:t>
            </a:r>
            <a:endParaRPr lang="en-US" sz="1200" dirty="0"/>
          </a:p>
        </p:txBody>
      </p:sp>
      <p:grpSp>
        <p:nvGrpSpPr>
          <p:cNvPr id="15" name="Group 14"/>
          <p:cNvGrpSpPr/>
          <p:nvPr/>
        </p:nvGrpSpPr>
        <p:grpSpPr>
          <a:xfrm>
            <a:off x="634929" y="4946880"/>
            <a:ext cx="824991" cy="1175126"/>
            <a:chOff x="5061047" y="677333"/>
            <a:chExt cx="824991" cy="1175126"/>
          </a:xfrm>
        </p:grpSpPr>
        <p:sp>
          <p:nvSpPr>
            <p:cNvPr id="16" name="Isosceles Triangle 15"/>
            <p:cNvSpPr/>
            <p:nvPr/>
          </p:nvSpPr>
          <p:spPr>
            <a:xfrm>
              <a:off x="5061047" y="677333"/>
              <a:ext cx="634548" cy="558800"/>
            </a:xfrm>
            <a:prstGeom prst="triangle">
              <a:avLst/>
            </a:prstGeom>
            <a:effectLst/>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7" name="Oval 16"/>
            <p:cNvSpPr/>
            <p:nvPr/>
          </p:nvSpPr>
          <p:spPr>
            <a:xfrm>
              <a:off x="5378216" y="1236133"/>
              <a:ext cx="163966" cy="169333"/>
            </a:xfrm>
            <a:prstGeom prst="ellipse">
              <a:avLst/>
            </a:prstGeom>
            <a:effectLst/>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8" name="Oval 17"/>
            <p:cNvSpPr/>
            <p:nvPr/>
          </p:nvSpPr>
          <p:spPr>
            <a:xfrm>
              <a:off x="5460199" y="1405466"/>
              <a:ext cx="163966" cy="169333"/>
            </a:xfrm>
            <a:prstGeom prst="ellipse">
              <a:avLst/>
            </a:prstGeom>
            <a:effectLst/>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9" name="Oval 18"/>
            <p:cNvSpPr/>
            <p:nvPr/>
          </p:nvSpPr>
          <p:spPr>
            <a:xfrm>
              <a:off x="5578592" y="1557866"/>
              <a:ext cx="163966" cy="169333"/>
            </a:xfrm>
            <a:prstGeom prst="ellipse">
              <a:avLst/>
            </a:prstGeom>
            <a:effectLst/>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20" name="Oval 19"/>
            <p:cNvSpPr/>
            <p:nvPr/>
          </p:nvSpPr>
          <p:spPr>
            <a:xfrm>
              <a:off x="5722072" y="1683126"/>
              <a:ext cx="163966" cy="169333"/>
            </a:xfrm>
            <a:prstGeom prst="ellipse">
              <a:avLst/>
            </a:prstGeom>
            <a:effectLst/>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grpSp>
      <p:sp>
        <p:nvSpPr>
          <p:cNvPr id="21" name="TextBox 20"/>
          <p:cNvSpPr txBox="1"/>
          <p:nvPr/>
        </p:nvSpPr>
        <p:spPr>
          <a:xfrm>
            <a:off x="1764230" y="4783666"/>
            <a:ext cx="2325170" cy="1754327"/>
          </a:xfrm>
          <a:prstGeom prst="rect">
            <a:avLst/>
          </a:prstGeom>
          <a:noFill/>
        </p:spPr>
        <p:txBody>
          <a:bodyPr wrap="square" rtlCol="0">
            <a:spAutoFit/>
          </a:bodyPr>
          <a:lstStyle/>
          <a:p>
            <a:pPr algn="just"/>
            <a:r>
              <a:rPr lang="en-US" b="1" dirty="0" smtClean="0"/>
              <a:t>Peripheral membrane protein</a:t>
            </a:r>
          </a:p>
          <a:p>
            <a:pPr algn="just"/>
            <a:r>
              <a:rPr lang="en-US" sz="1200" dirty="0" smtClean="0"/>
              <a:t>The protein is associated with other proteins or lipids in the membrane but not in between them. These can be cleaved to float away from the membrane and act as </a:t>
            </a:r>
            <a:r>
              <a:rPr lang="en-US" sz="1200" dirty="0" err="1" smtClean="0"/>
              <a:t>signalling</a:t>
            </a:r>
            <a:r>
              <a:rPr lang="en-US" sz="1200" dirty="0" smtClean="0"/>
              <a:t> molecules.</a:t>
            </a:r>
            <a:endParaRPr lang="en-US" sz="1200" dirty="0"/>
          </a:p>
        </p:txBody>
      </p:sp>
      <p:sp>
        <p:nvSpPr>
          <p:cNvPr id="22" name="Diamond 21"/>
          <p:cNvSpPr/>
          <p:nvPr/>
        </p:nvSpPr>
        <p:spPr>
          <a:xfrm>
            <a:off x="5154002" y="852032"/>
            <a:ext cx="965555" cy="890360"/>
          </a:xfrm>
          <a:prstGeom prst="diamond">
            <a:avLst/>
          </a:prstGeom>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23" name="TextBox 22"/>
          <p:cNvSpPr txBox="1"/>
          <p:nvPr/>
        </p:nvSpPr>
        <p:spPr>
          <a:xfrm>
            <a:off x="6375400" y="852032"/>
            <a:ext cx="2472267" cy="738664"/>
          </a:xfrm>
          <a:prstGeom prst="rect">
            <a:avLst/>
          </a:prstGeom>
          <a:noFill/>
        </p:spPr>
        <p:txBody>
          <a:bodyPr wrap="square" rtlCol="0">
            <a:spAutoFit/>
          </a:bodyPr>
          <a:lstStyle/>
          <a:p>
            <a:pPr algn="just"/>
            <a:r>
              <a:rPr lang="en-US" b="1" dirty="0" smtClean="0"/>
              <a:t>Cholesterol</a:t>
            </a:r>
          </a:p>
          <a:p>
            <a:pPr algn="just"/>
            <a:r>
              <a:rPr lang="en-US" sz="1200" dirty="0" smtClean="0"/>
              <a:t>A structural protein that gives the membrane strength and rigidity.</a:t>
            </a:r>
            <a:endParaRPr lang="en-US" sz="1200" dirty="0"/>
          </a:p>
        </p:txBody>
      </p:sp>
      <p:grpSp>
        <p:nvGrpSpPr>
          <p:cNvPr id="24" name="Group 23"/>
          <p:cNvGrpSpPr/>
          <p:nvPr/>
        </p:nvGrpSpPr>
        <p:grpSpPr>
          <a:xfrm>
            <a:off x="103796" y="2644743"/>
            <a:ext cx="2097355" cy="1613414"/>
            <a:chOff x="1094496" y="4279385"/>
            <a:chExt cx="2097355" cy="1613414"/>
          </a:xfrm>
        </p:grpSpPr>
        <p:sp>
          <p:nvSpPr>
            <p:cNvPr id="25" name="Rectangle 24"/>
            <p:cNvSpPr/>
            <p:nvPr/>
          </p:nvSpPr>
          <p:spPr>
            <a:xfrm>
              <a:off x="2068957" y="4680503"/>
              <a:ext cx="332374" cy="848562"/>
            </a:xfrm>
            <a:prstGeom prst="rect">
              <a:avLst/>
            </a:prstGeom>
            <a:effectLst/>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26" name="Rectangle 25"/>
            <p:cNvSpPr/>
            <p:nvPr/>
          </p:nvSpPr>
          <p:spPr>
            <a:xfrm>
              <a:off x="2693987" y="4680503"/>
              <a:ext cx="332374" cy="848562"/>
            </a:xfrm>
            <a:prstGeom prst="rect">
              <a:avLst/>
            </a:prstGeom>
            <a:effectLst/>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27" name="Rectangle 26"/>
            <p:cNvSpPr/>
            <p:nvPr/>
          </p:nvSpPr>
          <p:spPr>
            <a:xfrm>
              <a:off x="1454980" y="4680503"/>
              <a:ext cx="332374" cy="848562"/>
            </a:xfrm>
            <a:prstGeom prst="rect">
              <a:avLst/>
            </a:prstGeom>
            <a:effectLst/>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cxnSp>
          <p:nvCxnSpPr>
            <p:cNvPr id="28" name="Curved Connector 27"/>
            <p:cNvCxnSpPr>
              <a:stCxn id="27" idx="0"/>
              <a:endCxn id="25" idx="0"/>
            </p:cNvCxnSpPr>
            <p:nvPr/>
          </p:nvCxnSpPr>
          <p:spPr>
            <a:xfrm rot="5400000" flipH="1" flipV="1">
              <a:off x="1928155" y="4373515"/>
              <a:ext cx="1588" cy="613977"/>
            </a:xfrm>
            <a:prstGeom prst="curvedConnector3">
              <a:avLst>
                <a:gd name="adj1" fmla="val 14395466"/>
              </a:avLst>
            </a:prstGeom>
            <a:ln w="60325" cap="flat" cmpd="sng" algn="ctr">
              <a:solidFill>
                <a:schemeClr val="accent4">
                  <a:lumMod val="60000"/>
                  <a:lumOff val="40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9" name="Curved Connector 28"/>
            <p:cNvCxnSpPr>
              <a:stCxn id="25" idx="2"/>
              <a:endCxn id="26" idx="2"/>
            </p:cNvCxnSpPr>
            <p:nvPr/>
          </p:nvCxnSpPr>
          <p:spPr>
            <a:xfrm rot="16200000" flipH="1">
              <a:off x="2547659" y="5216550"/>
              <a:ext cx="1588" cy="625030"/>
            </a:xfrm>
            <a:prstGeom prst="curvedConnector3">
              <a:avLst>
                <a:gd name="adj1" fmla="val 14395466"/>
              </a:avLst>
            </a:prstGeom>
            <a:ln w="60325" cap="flat" cmpd="sng" algn="ctr">
              <a:solidFill>
                <a:schemeClr val="accent4">
                  <a:lumMod val="60000"/>
                  <a:lumOff val="40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30" name="Shape 29"/>
            <p:cNvCxnSpPr>
              <a:stCxn id="27" idx="2"/>
            </p:cNvCxnSpPr>
            <p:nvPr/>
          </p:nvCxnSpPr>
          <p:spPr>
            <a:xfrm rot="5400000">
              <a:off x="1175964" y="5447596"/>
              <a:ext cx="363735" cy="526672"/>
            </a:xfrm>
            <a:prstGeom prst="curvedConnector2">
              <a:avLst/>
            </a:prstGeom>
            <a:ln w="60325" cap="flat" cmpd="sng" algn="ctr">
              <a:solidFill>
                <a:schemeClr val="accent4">
                  <a:lumMod val="60000"/>
                  <a:lumOff val="40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31" name="Curved Connector 30"/>
            <p:cNvCxnSpPr>
              <a:stCxn id="26" idx="0"/>
            </p:cNvCxnSpPr>
            <p:nvPr/>
          </p:nvCxnSpPr>
          <p:spPr>
            <a:xfrm rot="5400000" flipH="1" flipV="1">
              <a:off x="2825453" y="4314106"/>
              <a:ext cx="401119" cy="331677"/>
            </a:xfrm>
            <a:prstGeom prst="curvedConnector3">
              <a:avLst>
                <a:gd name="adj1" fmla="val 50000"/>
              </a:avLst>
            </a:prstGeom>
            <a:ln w="60325" cap="flat" cmpd="sng" algn="ctr">
              <a:solidFill>
                <a:schemeClr val="accent4">
                  <a:lumMod val="60000"/>
                  <a:lumOff val="40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grpSp>
      <p:sp>
        <p:nvSpPr>
          <p:cNvPr id="32" name="TextBox 31"/>
          <p:cNvSpPr txBox="1"/>
          <p:nvPr/>
        </p:nvSpPr>
        <p:spPr>
          <a:xfrm>
            <a:off x="2240490" y="2608021"/>
            <a:ext cx="2309273" cy="1938992"/>
          </a:xfrm>
          <a:prstGeom prst="rect">
            <a:avLst/>
          </a:prstGeom>
          <a:noFill/>
        </p:spPr>
        <p:txBody>
          <a:bodyPr wrap="square" rtlCol="0">
            <a:spAutoFit/>
          </a:bodyPr>
          <a:lstStyle/>
          <a:p>
            <a:pPr algn="just"/>
            <a:r>
              <a:rPr lang="en-US" b="1" dirty="0" smtClean="0"/>
              <a:t>Integral Membrane protein</a:t>
            </a:r>
          </a:p>
          <a:p>
            <a:pPr algn="just"/>
            <a:r>
              <a:rPr lang="en-US" sz="1200" dirty="0" smtClean="0"/>
              <a:t>A protein which is embedded in the membrane between the lipids. The thick parts that dislike water hide in the membrane and the thin parts that like it poke out. These can create channels or receptors. </a:t>
            </a:r>
            <a:endParaRPr lang="en-US" sz="1200" dirty="0"/>
          </a:p>
        </p:txBody>
      </p:sp>
      <p:grpSp>
        <p:nvGrpSpPr>
          <p:cNvPr id="92" name="Group 91"/>
          <p:cNvGrpSpPr/>
          <p:nvPr/>
        </p:nvGrpSpPr>
        <p:grpSpPr>
          <a:xfrm>
            <a:off x="5211228" y="5236822"/>
            <a:ext cx="1362427" cy="876381"/>
            <a:chOff x="4747077" y="5082411"/>
            <a:chExt cx="1362427" cy="876381"/>
          </a:xfrm>
        </p:grpSpPr>
        <p:grpSp>
          <p:nvGrpSpPr>
            <p:cNvPr id="64" name="Group 69"/>
            <p:cNvGrpSpPr/>
            <p:nvPr/>
          </p:nvGrpSpPr>
          <p:grpSpPr>
            <a:xfrm>
              <a:off x="4747077" y="5089331"/>
              <a:ext cx="222824" cy="410954"/>
              <a:chOff x="5448176" y="5927005"/>
              <a:chExt cx="76569" cy="141216"/>
            </a:xfrm>
          </p:grpSpPr>
          <p:cxnSp>
            <p:nvCxnSpPr>
              <p:cNvPr id="89" name="Straight Connector 88"/>
              <p:cNvCxnSpPr/>
              <p:nvPr/>
            </p:nvCxnSpPr>
            <p:spPr>
              <a:xfrm rot="5400000">
                <a:off x="5432101" y="6030733"/>
                <a:ext cx="68631" cy="1588"/>
              </a:xfrm>
              <a:prstGeom prst="line">
                <a:avLst/>
              </a:prstGeom>
              <a:ln w="19050" cap="flat" cmpd="sng" algn="ctr">
                <a:solidFill>
                  <a:srgbClr val="FFCC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90" name="Straight Connector 89"/>
              <p:cNvCxnSpPr/>
              <p:nvPr/>
            </p:nvCxnSpPr>
            <p:spPr>
              <a:xfrm rot="5400000">
                <a:off x="5471774" y="6033888"/>
                <a:ext cx="67079" cy="1588"/>
              </a:xfrm>
              <a:prstGeom prst="line">
                <a:avLst/>
              </a:prstGeom>
              <a:ln w="19050" cap="flat" cmpd="sng" algn="ctr">
                <a:solidFill>
                  <a:srgbClr val="FFCC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91" name="Oval 90"/>
              <p:cNvSpPr>
                <a:spLocks noChangeAspect="1"/>
              </p:cNvSpPr>
              <p:nvPr/>
            </p:nvSpPr>
            <p:spPr>
              <a:xfrm>
                <a:off x="5448176" y="5927005"/>
                <a:ext cx="76569" cy="81689"/>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5" name="Group 70"/>
            <p:cNvGrpSpPr/>
            <p:nvPr/>
          </p:nvGrpSpPr>
          <p:grpSpPr>
            <a:xfrm>
              <a:off x="5028779" y="5084591"/>
              <a:ext cx="222824" cy="410954"/>
              <a:chOff x="5448176" y="5927005"/>
              <a:chExt cx="76569" cy="141216"/>
            </a:xfrm>
          </p:grpSpPr>
          <p:cxnSp>
            <p:nvCxnSpPr>
              <p:cNvPr id="86" name="Straight Connector 85"/>
              <p:cNvCxnSpPr/>
              <p:nvPr/>
            </p:nvCxnSpPr>
            <p:spPr>
              <a:xfrm rot="5400000">
                <a:off x="5432101" y="6030733"/>
                <a:ext cx="68631" cy="1588"/>
              </a:xfrm>
              <a:prstGeom prst="line">
                <a:avLst/>
              </a:prstGeom>
              <a:ln w="19050" cap="flat" cmpd="sng" algn="ctr">
                <a:solidFill>
                  <a:srgbClr val="FFCC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87" name="Straight Connector 86"/>
              <p:cNvCxnSpPr/>
              <p:nvPr/>
            </p:nvCxnSpPr>
            <p:spPr>
              <a:xfrm rot="5400000">
                <a:off x="5471774" y="6033888"/>
                <a:ext cx="67079" cy="1588"/>
              </a:xfrm>
              <a:prstGeom prst="line">
                <a:avLst/>
              </a:prstGeom>
              <a:ln w="19050" cap="flat" cmpd="sng" algn="ctr">
                <a:solidFill>
                  <a:srgbClr val="FFCC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88" name="Oval 87"/>
              <p:cNvSpPr>
                <a:spLocks noChangeAspect="1"/>
              </p:cNvSpPr>
              <p:nvPr/>
            </p:nvSpPr>
            <p:spPr>
              <a:xfrm>
                <a:off x="5448176" y="5927005"/>
                <a:ext cx="76569" cy="81689"/>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6" name="Group 74"/>
            <p:cNvGrpSpPr/>
            <p:nvPr/>
          </p:nvGrpSpPr>
          <p:grpSpPr>
            <a:xfrm>
              <a:off x="5310382" y="5082411"/>
              <a:ext cx="222824" cy="410954"/>
              <a:chOff x="5448176" y="5927005"/>
              <a:chExt cx="76569" cy="141216"/>
            </a:xfrm>
          </p:grpSpPr>
          <p:cxnSp>
            <p:nvCxnSpPr>
              <p:cNvPr id="83" name="Straight Connector 82"/>
              <p:cNvCxnSpPr/>
              <p:nvPr/>
            </p:nvCxnSpPr>
            <p:spPr>
              <a:xfrm rot="5400000">
                <a:off x="5432101" y="6030733"/>
                <a:ext cx="68631" cy="1588"/>
              </a:xfrm>
              <a:prstGeom prst="line">
                <a:avLst/>
              </a:prstGeom>
              <a:ln w="19050" cap="flat" cmpd="sng" algn="ctr">
                <a:solidFill>
                  <a:srgbClr val="FFCC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84" name="Straight Connector 83"/>
              <p:cNvCxnSpPr/>
              <p:nvPr/>
            </p:nvCxnSpPr>
            <p:spPr>
              <a:xfrm rot="5400000">
                <a:off x="5471774" y="6033888"/>
                <a:ext cx="67079" cy="1588"/>
              </a:xfrm>
              <a:prstGeom prst="line">
                <a:avLst/>
              </a:prstGeom>
              <a:ln w="19050" cap="flat" cmpd="sng" algn="ctr">
                <a:solidFill>
                  <a:srgbClr val="FFCC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85" name="Oval 84"/>
              <p:cNvSpPr>
                <a:spLocks noChangeAspect="1"/>
              </p:cNvSpPr>
              <p:nvPr/>
            </p:nvSpPr>
            <p:spPr>
              <a:xfrm>
                <a:off x="5448176" y="5927005"/>
                <a:ext cx="76569" cy="81689"/>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7" name="Group 78"/>
            <p:cNvGrpSpPr/>
            <p:nvPr/>
          </p:nvGrpSpPr>
          <p:grpSpPr>
            <a:xfrm>
              <a:off x="5599437" y="5083421"/>
              <a:ext cx="222824" cy="410954"/>
              <a:chOff x="5448176" y="5927005"/>
              <a:chExt cx="76569" cy="141216"/>
            </a:xfrm>
          </p:grpSpPr>
          <p:cxnSp>
            <p:nvCxnSpPr>
              <p:cNvPr id="80" name="Straight Connector 79"/>
              <p:cNvCxnSpPr/>
              <p:nvPr/>
            </p:nvCxnSpPr>
            <p:spPr>
              <a:xfrm rot="5400000">
                <a:off x="5432101" y="6030733"/>
                <a:ext cx="68631" cy="1588"/>
              </a:xfrm>
              <a:prstGeom prst="line">
                <a:avLst/>
              </a:prstGeom>
              <a:ln w="19050" cap="flat" cmpd="sng" algn="ctr">
                <a:solidFill>
                  <a:srgbClr val="FFCC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81" name="Straight Connector 80"/>
              <p:cNvCxnSpPr/>
              <p:nvPr/>
            </p:nvCxnSpPr>
            <p:spPr>
              <a:xfrm rot="5400000">
                <a:off x="5471774" y="6033888"/>
                <a:ext cx="67079" cy="1588"/>
              </a:xfrm>
              <a:prstGeom prst="line">
                <a:avLst/>
              </a:prstGeom>
              <a:ln w="19050" cap="flat" cmpd="sng" algn="ctr">
                <a:solidFill>
                  <a:srgbClr val="FFCC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82" name="Oval 81"/>
              <p:cNvSpPr>
                <a:spLocks noChangeAspect="1"/>
              </p:cNvSpPr>
              <p:nvPr/>
            </p:nvSpPr>
            <p:spPr>
              <a:xfrm>
                <a:off x="5448176" y="5927005"/>
                <a:ext cx="76569" cy="81689"/>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8" name="Group 82"/>
            <p:cNvGrpSpPr/>
            <p:nvPr/>
          </p:nvGrpSpPr>
          <p:grpSpPr>
            <a:xfrm>
              <a:off x="5886680" y="5088164"/>
              <a:ext cx="222824" cy="410954"/>
              <a:chOff x="5448176" y="5927005"/>
              <a:chExt cx="76569" cy="141216"/>
            </a:xfrm>
          </p:grpSpPr>
          <p:cxnSp>
            <p:nvCxnSpPr>
              <p:cNvPr id="77" name="Straight Connector 76"/>
              <p:cNvCxnSpPr/>
              <p:nvPr/>
            </p:nvCxnSpPr>
            <p:spPr>
              <a:xfrm rot="5400000">
                <a:off x="5432101" y="6030733"/>
                <a:ext cx="68631" cy="1588"/>
              </a:xfrm>
              <a:prstGeom prst="line">
                <a:avLst/>
              </a:prstGeom>
              <a:ln w="19050" cap="flat" cmpd="sng" algn="ctr">
                <a:solidFill>
                  <a:srgbClr val="FFCC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78" name="Straight Connector 77"/>
              <p:cNvCxnSpPr/>
              <p:nvPr/>
            </p:nvCxnSpPr>
            <p:spPr>
              <a:xfrm rot="5400000">
                <a:off x="5471774" y="6033888"/>
                <a:ext cx="67079" cy="1588"/>
              </a:xfrm>
              <a:prstGeom prst="line">
                <a:avLst/>
              </a:prstGeom>
              <a:ln w="19050" cap="flat" cmpd="sng" algn="ctr">
                <a:solidFill>
                  <a:srgbClr val="FFCC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79" name="Oval 78"/>
              <p:cNvSpPr>
                <a:spLocks noChangeAspect="1"/>
              </p:cNvSpPr>
              <p:nvPr/>
            </p:nvSpPr>
            <p:spPr>
              <a:xfrm>
                <a:off x="5448176" y="5927005"/>
                <a:ext cx="76569" cy="81689"/>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8" name="Group 74"/>
            <p:cNvGrpSpPr/>
            <p:nvPr/>
          </p:nvGrpSpPr>
          <p:grpSpPr>
            <a:xfrm rot="10800000">
              <a:off x="5885604" y="5546671"/>
              <a:ext cx="222824" cy="410954"/>
              <a:chOff x="5448176" y="5927005"/>
              <a:chExt cx="76569" cy="141216"/>
            </a:xfrm>
          </p:grpSpPr>
          <p:cxnSp>
            <p:nvCxnSpPr>
              <p:cNvPr id="55" name="Straight Connector 54"/>
              <p:cNvCxnSpPr/>
              <p:nvPr/>
            </p:nvCxnSpPr>
            <p:spPr>
              <a:xfrm rot="5400000">
                <a:off x="5432101" y="6030733"/>
                <a:ext cx="68631" cy="1588"/>
              </a:xfrm>
              <a:prstGeom prst="line">
                <a:avLst/>
              </a:prstGeom>
              <a:ln w="19050" cap="flat" cmpd="sng" algn="ctr">
                <a:solidFill>
                  <a:srgbClr val="FFCC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56" name="Straight Connector 55"/>
              <p:cNvCxnSpPr/>
              <p:nvPr/>
            </p:nvCxnSpPr>
            <p:spPr>
              <a:xfrm rot="5400000">
                <a:off x="5471774" y="6033888"/>
                <a:ext cx="67079" cy="1588"/>
              </a:xfrm>
              <a:prstGeom prst="line">
                <a:avLst/>
              </a:prstGeom>
              <a:ln w="19050" cap="flat" cmpd="sng" algn="ctr">
                <a:solidFill>
                  <a:srgbClr val="FFCC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57" name="Oval 56"/>
              <p:cNvSpPr>
                <a:spLocks noChangeAspect="1"/>
              </p:cNvSpPr>
              <p:nvPr/>
            </p:nvSpPr>
            <p:spPr>
              <a:xfrm>
                <a:off x="5448176" y="5927005"/>
                <a:ext cx="76569" cy="81689"/>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9" name="Group 78"/>
            <p:cNvGrpSpPr/>
            <p:nvPr/>
          </p:nvGrpSpPr>
          <p:grpSpPr>
            <a:xfrm rot="10800000">
              <a:off x="5596548" y="5545661"/>
              <a:ext cx="222824" cy="410954"/>
              <a:chOff x="5448176" y="5927005"/>
              <a:chExt cx="76569" cy="141216"/>
            </a:xfrm>
          </p:grpSpPr>
          <p:cxnSp>
            <p:nvCxnSpPr>
              <p:cNvPr id="52" name="Straight Connector 51"/>
              <p:cNvCxnSpPr/>
              <p:nvPr/>
            </p:nvCxnSpPr>
            <p:spPr>
              <a:xfrm rot="5400000">
                <a:off x="5432101" y="6030733"/>
                <a:ext cx="68631" cy="1588"/>
              </a:xfrm>
              <a:prstGeom prst="line">
                <a:avLst/>
              </a:prstGeom>
              <a:ln w="19050" cap="flat" cmpd="sng" algn="ctr">
                <a:solidFill>
                  <a:srgbClr val="FFCC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53" name="Straight Connector 52"/>
              <p:cNvCxnSpPr/>
              <p:nvPr/>
            </p:nvCxnSpPr>
            <p:spPr>
              <a:xfrm rot="5400000">
                <a:off x="5471774" y="6033888"/>
                <a:ext cx="67079" cy="1588"/>
              </a:xfrm>
              <a:prstGeom prst="line">
                <a:avLst/>
              </a:prstGeom>
              <a:ln w="19050" cap="flat" cmpd="sng" algn="ctr">
                <a:solidFill>
                  <a:srgbClr val="FFCC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54" name="Oval 53"/>
              <p:cNvSpPr>
                <a:spLocks noChangeAspect="1"/>
              </p:cNvSpPr>
              <p:nvPr/>
            </p:nvSpPr>
            <p:spPr>
              <a:xfrm>
                <a:off x="5448176" y="5927005"/>
                <a:ext cx="76569" cy="81689"/>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0" name="Group 82"/>
            <p:cNvGrpSpPr/>
            <p:nvPr/>
          </p:nvGrpSpPr>
          <p:grpSpPr>
            <a:xfrm rot="10800000">
              <a:off x="5309305" y="5540918"/>
              <a:ext cx="222824" cy="410954"/>
              <a:chOff x="5448176" y="5927005"/>
              <a:chExt cx="76569" cy="141216"/>
            </a:xfrm>
          </p:grpSpPr>
          <p:cxnSp>
            <p:nvCxnSpPr>
              <p:cNvPr id="49" name="Straight Connector 48"/>
              <p:cNvCxnSpPr/>
              <p:nvPr/>
            </p:nvCxnSpPr>
            <p:spPr>
              <a:xfrm rot="5400000">
                <a:off x="5432101" y="6030733"/>
                <a:ext cx="68631" cy="1588"/>
              </a:xfrm>
              <a:prstGeom prst="line">
                <a:avLst/>
              </a:prstGeom>
              <a:ln w="19050" cap="flat" cmpd="sng" algn="ctr">
                <a:solidFill>
                  <a:srgbClr val="FFCC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50" name="Straight Connector 49"/>
              <p:cNvCxnSpPr/>
              <p:nvPr/>
            </p:nvCxnSpPr>
            <p:spPr>
              <a:xfrm rot="5400000">
                <a:off x="5471774" y="6033888"/>
                <a:ext cx="67079" cy="1588"/>
              </a:xfrm>
              <a:prstGeom prst="line">
                <a:avLst/>
              </a:prstGeom>
              <a:ln w="19050" cap="flat" cmpd="sng" algn="ctr">
                <a:solidFill>
                  <a:srgbClr val="FFCC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51" name="Oval 50"/>
              <p:cNvSpPr>
                <a:spLocks noChangeAspect="1"/>
              </p:cNvSpPr>
              <p:nvPr/>
            </p:nvSpPr>
            <p:spPr>
              <a:xfrm>
                <a:off x="5448176" y="5927005"/>
                <a:ext cx="76569" cy="81689"/>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1" name="Group 86"/>
            <p:cNvGrpSpPr/>
            <p:nvPr/>
          </p:nvGrpSpPr>
          <p:grpSpPr>
            <a:xfrm rot="10800000">
              <a:off x="5028232" y="5547838"/>
              <a:ext cx="222824" cy="410954"/>
              <a:chOff x="5448176" y="5927005"/>
              <a:chExt cx="76569" cy="141216"/>
            </a:xfrm>
          </p:grpSpPr>
          <p:cxnSp>
            <p:nvCxnSpPr>
              <p:cNvPr id="46" name="Straight Connector 45"/>
              <p:cNvCxnSpPr/>
              <p:nvPr/>
            </p:nvCxnSpPr>
            <p:spPr>
              <a:xfrm rot="5400000">
                <a:off x="5432101" y="6030733"/>
                <a:ext cx="68631" cy="1588"/>
              </a:xfrm>
              <a:prstGeom prst="line">
                <a:avLst/>
              </a:prstGeom>
              <a:ln w="19050" cap="flat" cmpd="sng" algn="ctr">
                <a:solidFill>
                  <a:srgbClr val="FFCC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47" name="Straight Connector 46"/>
              <p:cNvCxnSpPr/>
              <p:nvPr/>
            </p:nvCxnSpPr>
            <p:spPr>
              <a:xfrm rot="5400000">
                <a:off x="5471774" y="6033888"/>
                <a:ext cx="67079" cy="1588"/>
              </a:xfrm>
              <a:prstGeom prst="line">
                <a:avLst/>
              </a:prstGeom>
              <a:ln w="19050" cap="flat" cmpd="sng" algn="ctr">
                <a:solidFill>
                  <a:srgbClr val="FFCC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48" name="Oval 47"/>
              <p:cNvSpPr>
                <a:spLocks noChangeAspect="1"/>
              </p:cNvSpPr>
              <p:nvPr/>
            </p:nvSpPr>
            <p:spPr>
              <a:xfrm>
                <a:off x="5448176" y="5927005"/>
                <a:ext cx="76569" cy="81689"/>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2" name="Group 90"/>
            <p:cNvGrpSpPr/>
            <p:nvPr/>
          </p:nvGrpSpPr>
          <p:grpSpPr>
            <a:xfrm rot="10800000">
              <a:off x="4749970" y="5545659"/>
              <a:ext cx="222824" cy="410954"/>
              <a:chOff x="5448176" y="5927005"/>
              <a:chExt cx="76569" cy="141216"/>
            </a:xfrm>
          </p:grpSpPr>
          <p:cxnSp>
            <p:nvCxnSpPr>
              <p:cNvPr id="43" name="Straight Connector 42"/>
              <p:cNvCxnSpPr/>
              <p:nvPr/>
            </p:nvCxnSpPr>
            <p:spPr>
              <a:xfrm rot="5400000">
                <a:off x="5432101" y="6030733"/>
                <a:ext cx="68631" cy="1588"/>
              </a:xfrm>
              <a:prstGeom prst="line">
                <a:avLst/>
              </a:prstGeom>
              <a:ln w="19050" cap="flat" cmpd="sng" algn="ctr">
                <a:solidFill>
                  <a:srgbClr val="FFCC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rot="5400000">
                <a:off x="5471774" y="6033888"/>
                <a:ext cx="67079" cy="1588"/>
              </a:xfrm>
              <a:prstGeom prst="line">
                <a:avLst/>
              </a:prstGeom>
              <a:ln w="19050" cap="flat" cmpd="sng" algn="ctr">
                <a:solidFill>
                  <a:srgbClr val="FFCC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45" name="Oval 44"/>
              <p:cNvSpPr>
                <a:spLocks noChangeAspect="1"/>
              </p:cNvSpPr>
              <p:nvPr/>
            </p:nvSpPr>
            <p:spPr>
              <a:xfrm>
                <a:off x="5448176" y="5927005"/>
                <a:ext cx="76569" cy="81689"/>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sp>
        <p:nvSpPr>
          <p:cNvPr id="93" name="TextBox 92"/>
          <p:cNvSpPr txBox="1"/>
          <p:nvPr/>
        </p:nvSpPr>
        <p:spPr>
          <a:xfrm>
            <a:off x="6671734" y="4991880"/>
            <a:ext cx="2175934" cy="1292662"/>
          </a:xfrm>
          <a:prstGeom prst="rect">
            <a:avLst/>
          </a:prstGeom>
          <a:noFill/>
        </p:spPr>
        <p:txBody>
          <a:bodyPr wrap="square" rtlCol="0">
            <a:spAutoFit/>
          </a:bodyPr>
          <a:lstStyle/>
          <a:p>
            <a:pPr algn="just"/>
            <a:r>
              <a:rPr lang="en-US" b="1" dirty="0" smtClean="0"/>
              <a:t>Lipid membrane</a:t>
            </a:r>
          </a:p>
          <a:p>
            <a:pPr algn="just"/>
            <a:r>
              <a:rPr lang="en-US" sz="1200" dirty="0" smtClean="0"/>
              <a:t>Made of a double layer (</a:t>
            </a:r>
            <a:r>
              <a:rPr lang="en-US" sz="1200" i="1" dirty="0" smtClean="0"/>
              <a:t>bilayer)</a:t>
            </a:r>
            <a:r>
              <a:rPr lang="en-US" sz="1200" dirty="0" smtClean="0"/>
              <a:t> of </a:t>
            </a:r>
            <a:r>
              <a:rPr lang="en-US" sz="1200" i="1" dirty="0" smtClean="0"/>
              <a:t>phospholipids.</a:t>
            </a:r>
            <a:r>
              <a:rPr lang="en-US" sz="1200" dirty="0" smtClean="0"/>
              <a:t> The red heads like water, the yellow tails hide from it. This is why they arrange themselves in this way</a:t>
            </a:r>
            <a:endParaRPr lang="en-US" sz="1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r>
              <a:rPr lang="en-US" dirty="0" smtClean="0"/>
              <a:t>Can you make a membrane that is good for:</a:t>
            </a:r>
          </a:p>
          <a:p>
            <a:pPr lvl="1"/>
            <a:r>
              <a:rPr lang="en-US" dirty="0" err="1" smtClean="0"/>
              <a:t>Signalling</a:t>
            </a:r>
            <a:r>
              <a:rPr lang="en-US" dirty="0" smtClean="0"/>
              <a:t>?</a:t>
            </a:r>
          </a:p>
          <a:p>
            <a:pPr lvl="1"/>
            <a:r>
              <a:rPr lang="en-US" dirty="0" smtClean="0"/>
              <a:t>Transport?</a:t>
            </a:r>
          </a:p>
          <a:p>
            <a:pPr lvl="1"/>
            <a:r>
              <a:rPr lang="en-US" dirty="0" smtClean="0"/>
              <a:t>structural strength?</a:t>
            </a:r>
          </a:p>
          <a:p>
            <a:pPr lvl="1"/>
            <a:endParaRPr lang="en-US" dirty="0" smtClean="0"/>
          </a:p>
          <a:p>
            <a:pPr marL="0" lvl="1" indent="0">
              <a:buFont typeface="Arial"/>
              <a:buChar char="•"/>
            </a:pPr>
            <a:r>
              <a:rPr lang="en-US" dirty="0" smtClean="0"/>
              <a:t> What other things might membranes do in the cell?</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321733"/>
            <a:ext cx="7247467" cy="6186310"/>
          </a:xfrm>
          <a:prstGeom prst="rect">
            <a:avLst/>
          </a:prstGeom>
          <a:noFill/>
        </p:spPr>
        <p:txBody>
          <a:bodyPr wrap="square" rtlCol="0">
            <a:spAutoFit/>
          </a:bodyPr>
          <a:lstStyle/>
          <a:p>
            <a:r>
              <a:rPr lang="en-US" b="1" dirty="0" smtClean="0"/>
              <a:t>Cell Border force – Instructions</a:t>
            </a:r>
          </a:p>
          <a:p>
            <a:endParaRPr lang="en-US" b="1" dirty="0" smtClean="0"/>
          </a:p>
          <a:p>
            <a:r>
              <a:rPr lang="en-US" b="1" dirty="0" smtClean="0"/>
              <a:t>Assign the following roles to the indicated number of students (approx)</a:t>
            </a:r>
          </a:p>
          <a:p>
            <a:endParaRPr lang="en-US" b="1" dirty="0" smtClean="0"/>
          </a:p>
          <a:p>
            <a:r>
              <a:rPr lang="en-US" dirty="0" smtClean="0"/>
              <a:t>Lipid x10</a:t>
            </a:r>
          </a:p>
          <a:p>
            <a:endParaRPr lang="en-US" dirty="0" smtClean="0"/>
          </a:p>
          <a:p>
            <a:r>
              <a:rPr lang="en-US" dirty="0" smtClean="0"/>
              <a:t>Water x2</a:t>
            </a:r>
          </a:p>
          <a:p>
            <a:endParaRPr lang="en-US" dirty="0" smtClean="0"/>
          </a:p>
          <a:p>
            <a:r>
              <a:rPr lang="en-US" dirty="0" smtClean="0"/>
              <a:t>Protein x2 – soluble/membrane    (passports)</a:t>
            </a:r>
          </a:p>
          <a:p>
            <a:endParaRPr lang="en-US" dirty="0" smtClean="0"/>
          </a:p>
          <a:p>
            <a:r>
              <a:rPr lang="en-US" dirty="0" err="1" smtClean="0"/>
              <a:t>Signalling</a:t>
            </a:r>
            <a:r>
              <a:rPr lang="en-US" dirty="0" smtClean="0"/>
              <a:t> molecule x1</a:t>
            </a:r>
          </a:p>
          <a:p>
            <a:endParaRPr lang="en-US" dirty="0" smtClean="0"/>
          </a:p>
          <a:p>
            <a:r>
              <a:rPr lang="en-US" dirty="0" smtClean="0"/>
              <a:t>Intracellular Messenger x1</a:t>
            </a:r>
          </a:p>
          <a:p>
            <a:endParaRPr lang="en-US" dirty="0" smtClean="0"/>
          </a:p>
          <a:p>
            <a:r>
              <a:rPr lang="en-US" dirty="0" smtClean="0"/>
              <a:t>Virus x1   (Fake passport)</a:t>
            </a:r>
          </a:p>
          <a:p>
            <a:endParaRPr lang="en-US" dirty="0" smtClean="0"/>
          </a:p>
          <a:p>
            <a:r>
              <a:rPr lang="en-US" dirty="0" smtClean="0"/>
              <a:t>Ions x3  (sodium and potassium ion sheets. Balance - Potassium high in cells, sodium high outside)</a:t>
            </a:r>
          </a:p>
          <a:p>
            <a:endParaRPr lang="en-US" dirty="0" smtClean="0"/>
          </a:p>
          <a:p>
            <a:endParaRPr lang="en-US" dirty="0" smtClean="0"/>
          </a:p>
          <a:p>
            <a:endParaRPr lang="en-US" b="1" dirty="0" smtClean="0"/>
          </a:p>
          <a:p>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19666" y="753533"/>
            <a:ext cx="3894667" cy="584776"/>
          </a:xfrm>
          <a:prstGeom prst="rect">
            <a:avLst/>
          </a:prstGeom>
          <a:noFill/>
        </p:spPr>
        <p:txBody>
          <a:bodyPr wrap="square" rtlCol="0">
            <a:spAutoFit/>
          </a:bodyPr>
          <a:lstStyle/>
          <a:p>
            <a:pPr algn="ctr"/>
            <a:r>
              <a:rPr lang="en-US" sz="3200" b="1" dirty="0" smtClean="0">
                <a:latin typeface="Times New Roman"/>
                <a:cs typeface="Times New Roman"/>
              </a:rPr>
              <a:t>PASSPORT</a:t>
            </a:r>
            <a:endParaRPr lang="en-US" sz="3200" b="1" dirty="0">
              <a:latin typeface="Times New Roman"/>
              <a:cs typeface="Times New Roman"/>
            </a:endParaRPr>
          </a:p>
        </p:txBody>
      </p:sp>
      <p:pic>
        <p:nvPicPr>
          <p:cNvPr id="5" name="Picture 4"/>
          <p:cNvPicPr>
            <a:picLocks noChangeAspect="1"/>
          </p:cNvPicPr>
          <p:nvPr/>
        </p:nvPicPr>
        <p:blipFill>
          <a:blip r:embed="rId2"/>
          <a:stretch>
            <a:fillRect/>
          </a:stretch>
        </p:blipFill>
        <p:spPr>
          <a:xfrm>
            <a:off x="1037175" y="1938876"/>
            <a:ext cx="3323328" cy="2863182"/>
          </a:xfrm>
          <a:prstGeom prst="rect">
            <a:avLst/>
          </a:prstGeom>
        </p:spPr>
      </p:pic>
      <p:sp>
        <p:nvSpPr>
          <p:cNvPr id="6" name="TextBox 5"/>
          <p:cNvSpPr txBox="1"/>
          <p:nvPr/>
        </p:nvSpPr>
        <p:spPr>
          <a:xfrm>
            <a:off x="719666" y="5376333"/>
            <a:ext cx="4114800" cy="646331"/>
          </a:xfrm>
          <a:prstGeom prst="rect">
            <a:avLst/>
          </a:prstGeom>
          <a:noFill/>
        </p:spPr>
        <p:txBody>
          <a:bodyPr wrap="square" rtlCol="0">
            <a:spAutoFit/>
          </a:bodyPr>
          <a:lstStyle/>
          <a:p>
            <a:pPr algn="ctr"/>
            <a:r>
              <a:rPr lang="en-US" b="1" dirty="0" smtClean="0">
                <a:latin typeface="Times New Roman"/>
                <a:cs typeface="Times New Roman"/>
              </a:rPr>
              <a:t>EU</a:t>
            </a:r>
          </a:p>
          <a:p>
            <a:pPr algn="ctr"/>
            <a:r>
              <a:rPr lang="en-US" b="1" dirty="0" smtClean="0">
                <a:latin typeface="Times New Roman"/>
                <a:cs typeface="Times New Roman"/>
              </a:rPr>
              <a:t>Eukaryotic Union</a:t>
            </a:r>
            <a:endParaRPr lang="en-US" b="1" dirty="0">
              <a:latin typeface="Times New Roman"/>
              <a:cs typeface="Times New Roman"/>
            </a:endParaRPr>
          </a:p>
        </p:txBody>
      </p:sp>
      <p:sp>
        <p:nvSpPr>
          <p:cNvPr id="8" name="TextBox 7"/>
          <p:cNvSpPr txBox="1"/>
          <p:nvPr/>
        </p:nvSpPr>
        <p:spPr>
          <a:xfrm>
            <a:off x="5317067" y="1015143"/>
            <a:ext cx="3564466" cy="1969770"/>
          </a:xfrm>
          <a:prstGeom prst="rect">
            <a:avLst/>
          </a:prstGeom>
          <a:noFill/>
        </p:spPr>
        <p:txBody>
          <a:bodyPr wrap="square" rtlCol="0">
            <a:spAutoFit/>
          </a:bodyPr>
          <a:lstStyle/>
          <a:p>
            <a:r>
              <a:rPr lang="en-US" dirty="0" smtClean="0">
                <a:latin typeface="Times New Roman"/>
                <a:cs typeface="Times New Roman"/>
              </a:rPr>
              <a:t>This document allows the bearer into the cell:</a:t>
            </a:r>
          </a:p>
          <a:p>
            <a:endParaRPr lang="en-US" dirty="0" smtClean="0">
              <a:latin typeface="Times New Roman"/>
              <a:cs typeface="Times New Roman"/>
            </a:endParaRPr>
          </a:p>
          <a:p>
            <a:endParaRPr lang="en-US" dirty="0" smtClean="0">
              <a:latin typeface="Times New Roman"/>
              <a:cs typeface="Times New Roman"/>
            </a:endParaRPr>
          </a:p>
          <a:p>
            <a:endParaRPr lang="en-US" dirty="0" smtClean="0">
              <a:latin typeface="Times New Roman"/>
              <a:cs typeface="Times New Roman"/>
            </a:endParaRPr>
          </a:p>
          <a:p>
            <a:r>
              <a:rPr lang="en-US" sz="3200" dirty="0" smtClean="0">
                <a:latin typeface="Times New Roman"/>
                <a:cs typeface="Times New Roman"/>
              </a:rPr>
              <a:t>     CYTOPLASM</a:t>
            </a:r>
            <a:endParaRPr lang="en-US" sz="3200" dirty="0">
              <a:latin typeface="Times New Roman"/>
              <a:cs typeface="Times New Roman"/>
            </a:endParaRPr>
          </a:p>
        </p:txBody>
      </p:sp>
      <p:pic>
        <p:nvPicPr>
          <p:cNvPr id="9" name="Picture 8"/>
          <p:cNvPicPr>
            <a:picLocks noChangeAspect="1"/>
          </p:cNvPicPr>
          <p:nvPr/>
        </p:nvPicPr>
        <p:blipFill>
          <a:blip r:embed="rId3"/>
          <a:stretch>
            <a:fillRect/>
          </a:stretch>
        </p:blipFill>
        <p:spPr>
          <a:xfrm>
            <a:off x="8023558" y="5376333"/>
            <a:ext cx="857975" cy="739182"/>
          </a:xfrm>
          <a:prstGeom prst="rect">
            <a:avLst/>
          </a:prstGeom>
        </p:spPr>
      </p:pic>
      <p:sp>
        <p:nvSpPr>
          <p:cNvPr id="10" name="TextBox 9"/>
          <p:cNvSpPr txBox="1"/>
          <p:nvPr/>
        </p:nvSpPr>
        <p:spPr>
          <a:xfrm>
            <a:off x="8023558" y="6119595"/>
            <a:ext cx="857975" cy="461665"/>
          </a:xfrm>
          <a:prstGeom prst="rect">
            <a:avLst/>
          </a:prstGeom>
          <a:noFill/>
        </p:spPr>
        <p:txBody>
          <a:bodyPr wrap="square" rtlCol="0">
            <a:spAutoFit/>
          </a:bodyPr>
          <a:lstStyle/>
          <a:p>
            <a:pPr algn="ctr"/>
            <a:r>
              <a:rPr lang="en-US" sz="1200" dirty="0" smtClean="0"/>
              <a:t>Official EU hologram</a:t>
            </a:r>
            <a:endParaRPr lang="en-US" sz="1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19666" y="753533"/>
            <a:ext cx="3894667" cy="584776"/>
          </a:xfrm>
          <a:prstGeom prst="rect">
            <a:avLst/>
          </a:prstGeom>
          <a:noFill/>
        </p:spPr>
        <p:txBody>
          <a:bodyPr wrap="square" rtlCol="0">
            <a:spAutoFit/>
          </a:bodyPr>
          <a:lstStyle/>
          <a:p>
            <a:pPr algn="ctr"/>
            <a:r>
              <a:rPr lang="en-US" sz="3200" b="1" dirty="0" smtClean="0">
                <a:latin typeface="Times New Roman"/>
                <a:cs typeface="Times New Roman"/>
              </a:rPr>
              <a:t>PASSPORT</a:t>
            </a:r>
            <a:endParaRPr lang="en-US" sz="3200" b="1" dirty="0">
              <a:latin typeface="Times New Roman"/>
              <a:cs typeface="Times New Roman"/>
            </a:endParaRPr>
          </a:p>
        </p:txBody>
      </p:sp>
      <p:pic>
        <p:nvPicPr>
          <p:cNvPr id="5" name="Picture 4"/>
          <p:cNvPicPr>
            <a:picLocks noChangeAspect="1"/>
          </p:cNvPicPr>
          <p:nvPr/>
        </p:nvPicPr>
        <p:blipFill>
          <a:blip r:embed="rId2"/>
          <a:stretch>
            <a:fillRect/>
          </a:stretch>
        </p:blipFill>
        <p:spPr>
          <a:xfrm>
            <a:off x="1037175" y="1938876"/>
            <a:ext cx="3323328" cy="2863182"/>
          </a:xfrm>
          <a:prstGeom prst="rect">
            <a:avLst/>
          </a:prstGeom>
        </p:spPr>
      </p:pic>
      <p:sp>
        <p:nvSpPr>
          <p:cNvPr id="6" name="TextBox 5"/>
          <p:cNvSpPr txBox="1"/>
          <p:nvPr/>
        </p:nvSpPr>
        <p:spPr>
          <a:xfrm>
            <a:off x="719666" y="5376333"/>
            <a:ext cx="4114800" cy="646331"/>
          </a:xfrm>
          <a:prstGeom prst="rect">
            <a:avLst/>
          </a:prstGeom>
          <a:noFill/>
        </p:spPr>
        <p:txBody>
          <a:bodyPr wrap="square" rtlCol="0">
            <a:spAutoFit/>
          </a:bodyPr>
          <a:lstStyle/>
          <a:p>
            <a:pPr algn="ctr"/>
            <a:r>
              <a:rPr lang="en-US" b="1" dirty="0" smtClean="0">
                <a:latin typeface="Times New Roman"/>
                <a:cs typeface="Times New Roman"/>
              </a:rPr>
              <a:t>EU</a:t>
            </a:r>
          </a:p>
          <a:p>
            <a:pPr algn="ctr"/>
            <a:r>
              <a:rPr lang="en-US" b="1" dirty="0" smtClean="0">
                <a:latin typeface="Times New Roman"/>
                <a:cs typeface="Times New Roman"/>
              </a:rPr>
              <a:t>Eukaryotic Union</a:t>
            </a:r>
            <a:endParaRPr lang="en-US" b="1" dirty="0">
              <a:latin typeface="Times New Roman"/>
              <a:cs typeface="Times New Roman"/>
            </a:endParaRPr>
          </a:p>
        </p:txBody>
      </p:sp>
      <p:sp>
        <p:nvSpPr>
          <p:cNvPr id="8" name="TextBox 7"/>
          <p:cNvSpPr txBox="1"/>
          <p:nvPr/>
        </p:nvSpPr>
        <p:spPr>
          <a:xfrm>
            <a:off x="5317067" y="1015143"/>
            <a:ext cx="3564466" cy="1969770"/>
          </a:xfrm>
          <a:prstGeom prst="rect">
            <a:avLst/>
          </a:prstGeom>
          <a:noFill/>
        </p:spPr>
        <p:txBody>
          <a:bodyPr wrap="square" rtlCol="0">
            <a:spAutoFit/>
          </a:bodyPr>
          <a:lstStyle/>
          <a:p>
            <a:r>
              <a:rPr lang="en-US" dirty="0" smtClean="0">
                <a:latin typeface="Times New Roman"/>
                <a:cs typeface="Times New Roman"/>
              </a:rPr>
              <a:t>This document allows the bearer into the cell:</a:t>
            </a:r>
          </a:p>
          <a:p>
            <a:endParaRPr lang="en-US" dirty="0" smtClean="0">
              <a:latin typeface="Times New Roman"/>
              <a:cs typeface="Times New Roman"/>
            </a:endParaRPr>
          </a:p>
          <a:p>
            <a:endParaRPr lang="en-US" dirty="0" smtClean="0">
              <a:latin typeface="Times New Roman"/>
              <a:cs typeface="Times New Roman"/>
            </a:endParaRPr>
          </a:p>
          <a:p>
            <a:endParaRPr lang="en-US" dirty="0" smtClean="0">
              <a:latin typeface="Times New Roman"/>
              <a:cs typeface="Times New Roman"/>
            </a:endParaRPr>
          </a:p>
          <a:p>
            <a:r>
              <a:rPr lang="en-US" sz="3200" dirty="0" smtClean="0">
                <a:latin typeface="Times New Roman"/>
                <a:cs typeface="Times New Roman"/>
              </a:rPr>
              <a:t>     MEMBRANE</a:t>
            </a:r>
            <a:endParaRPr lang="en-US" sz="3200" dirty="0">
              <a:latin typeface="Times New Roman"/>
              <a:cs typeface="Times New Roman"/>
            </a:endParaRPr>
          </a:p>
        </p:txBody>
      </p:sp>
      <p:pic>
        <p:nvPicPr>
          <p:cNvPr id="7" name="Picture 6"/>
          <p:cNvPicPr>
            <a:picLocks noChangeAspect="1"/>
          </p:cNvPicPr>
          <p:nvPr/>
        </p:nvPicPr>
        <p:blipFill>
          <a:blip r:embed="rId3"/>
          <a:stretch>
            <a:fillRect/>
          </a:stretch>
        </p:blipFill>
        <p:spPr>
          <a:xfrm>
            <a:off x="8023558" y="5380413"/>
            <a:ext cx="857975" cy="739182"/>
          </a:xfrm>
          <a:prstGeom prst="rect">
            <a:avLst/>
          </a:prstGeom>
        </p:spPr>
      </p:pic>
      <p:sp>
        <p:nvSpPr>
          <p:cNvPr id="9" name="TextBox 8"/>
          <p:cNvSpPr txBox="1"/>
          <p:nvPr/>
        </p:nvSpPr>
        <p:spPr>
          <a:xfrm>
            <a:off x="8023558" y="6119595"/>
            <a:ext cx="857975" cy="461665"/>
          </a:xfrm>
          <a:prstGeom prst="rect">
            <a:avLst/>
          </a:prstGeom>
          <a:noFill/>
        </p:spPr>
        <p:txBody>
          <a:bodyPr wrap="square" rtlCol="0">
            <a:spAutoFit/>
          </a:bodyPr>
          <a:lstStyle/>
          <a:p>
            <a:pPr algn="ctr"/>
            <a:r>
              <a:rPr lang="en-US" sz="1200" dirty="0" smtClean="0"/>
              <a:t>Official EU hologram</a:t>
            </a:r>
            <a:endParaRPr lang="en-US" sz="1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19666" y="753533"/>
            <a:ext cx="3894667" cy="584776"/>
          </a:xfrm>
          <a:prstGeom prst="rect">
            <a:avLst/>
          </a:prstGeom>
          <a:noFill/>
        </p:spPr>
        <p:txBody>
          <a:bodyPr wrap="square" rtlCol="0">
            <a:spAutoFit/>
          </a:bodyPr>
          <a:lstStyle/>
          <a:p>
            <a:pPr algn="ctr"/>
            <a:r>
              <a:rPr lang="en-US" sz="3200" b="1" dirty="0" smtClean="0">
                <a:latin typeface="Times New Roman"/>
                <a:cs typeface="Times New Roman"/>
              </a:rPr>
              <a:t>PASSPORT</a:t>
            </a:r>
            <a:endParaRPr lang="en-US" sz="3200" b="1" dirty="0">
              <a:latin typeface="Times New Roman"/>
              <a:cs typeface="Times New Roman"/>
            </a:endParaRPr>
          </a:p>
        </p:txBody>
      </p:sp>
      <p:pic>
        <p:nvPicPr>
          <p:cNvPr id="5" name="Picture 4"/>
          <p:cNvPicPr>
            <a:picLocks noChangeAspect="1"/>
          </p:cNvPicPr>
          <p:nvPr/>
        </p:nvPicPr>
        <p:blipFill>
          <a:blip r:embed="rId2">
            <a:grayscl/>
          </a:blip>
          <a:stretch>
            <a:fillRect/>
          </a:stretch>
        </p:blipFill>
        <p:spPr>
          <a:xfrm>
            <a:off x="1037175" y="1938876"/>
            <a:ext cx="3323328" cy="2863182"/>
          </a:xfrm>
          <a:prstGeom prst="rect">
            <a:avLst/>
          </a:prstGeom>
        </p:spPr>
      </p:pic>
      <p:sp>
        <p:nvSpPr>
          <p:cNvPr id="6" name="TextBox 5"/>
          <p:cNvSpPr txBox="1"/>
          <p:nvPr/>
        </p:nvSpPr>
        <p:spPr>
          <a:xfrm>
            <a:off x="719666" y="5376333"/>
            <a:ext cx="4114800" cy="646331"/>
          </a:xfrm>
          <a:prstGeom prst="rect">
            <a:avLst/>
          </a:prstGeom>
          <a:noFill/>
        </p:spPr>
        <p:txBody>
          <a:bodyPr wrap="square" rtlCol="0">
            <a:spAutoFit/>
          </a:bodyPr>
          <a:lstStyle/>
          <a:p>
            <a:pPr algn="ctr"/>
            <a:r>
              <a:rPr lang="en-US" b="1" dirty="0" smtClean="0">
                <a:latin typeface="Times New Roman"/>
                <a:cs typeface="Times New Roman"/>
              </a:rPr>
              <a:t>EU</a:t>
            </a:r>
          </a:p>
          <a:p>
            <a:pPr algn="ctr"/>
            <a:r>
              <a:rPr lang="en-US" b="1" dirty="0" smtClean="0">
                <a:latin typeface="Times New Roman"/>
                <a:cs typeface="Times New Roman"/>
              </a:rPr>
              <a:t>Eukaryotic Union</a:t>
            </a:r>
            <a:endParaRPr lang="en-US" b="1" dirty="0">
              <a:latin typeface="Times New Roman"/>
              <a:cs typeface="Times New Roman"/>
            </a:endParaRPr>
          </a:p>
        </p:txBody>
      </p:sp>
      <p:sp>
        <p:nvSpPr>
          <p:cNvPr id="8" name="TextBox 7"/>
          <p:cNvSpPr txBox="1"/>
          <p:nvPr/>
        </p:nvSpPr>
        <p:spPr>
          <a:xfrm>
            <a:off x="5317067" y="1015143"/>
            <a:ext cx="3564466" cy="1969770"/>
          </a:xfrm>
          <a:prstGeom prst="rect">
            <a:avLst/>
          </a:prstGeom>
          <a:noFill/>
        </p:spPr>
        <p:txBody>
          <a:bodyPr wrap="square" rtlCol="0">
            <a:spAutoFit/>
          </a:bodyPr>
          <a:lstStyle/>
          <a:p>
            <a:r>
              <a:rPr lang="en-US" dirty="0" smtClean="0">
                <a:latin typeface="Times New Roman"/>
                <a:cs typeface="Times New Roman"/>
              </a:rPr>
              <a:t>This document allows the bearer into the cell:</a:t>
            </a:r>
          </a:p>
          <a:p>
            <a:endParaRPr lang="en-US" dirty="0" smtClean="0">
              <a:latin typeface="Times New Roman"/>
              <a:cs typeface="Times New Roman"/>
            </a:endParaRPr>
          </a:p>
          <a:p>
            <a:endParaRPr lang="en-US" dirty="0" smtClean="0">
              <a:latin typeface="Times New Roman"/>
              <a:cs typeface="Times New Roman"/>
            </a:endParaRPr>
          </a:p>
          <a:p>
            <a:endParaRPr lang="en-US" dirty="0" smtClean="0">
              <a:latin typeface="Times New Roman"/>
              <a:cs typeface="Times New Roman"/>
            </a:endParaRPr>
          </a:p>
          <a:p>
            <a:r>
              <a:rPr lang="en-US" sz="3200" dirty="0" smtClean="0">
                <a:latin typeface="Times New Roman"/>
                <a:cs typeface="Times New Roman"/>
              </a:rPr>
              <a:t>     CYTOPLASM</a:t>
            </a:r>
            <a:endParaRPr lang="en-US" sz="3200" dirty="0">
              <a:latin typeface="Times New Roman"/>
              <a:cs typeface="Times New Roman"/>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71133" y="0"/>
            <a:ext cx="5858934" cy="6617196"/>
          </a:xfrm>
          <a:prstGeom prst="rect">
            <a:avLst/>
          </a:prstGeom>
          <a:noFill/>
        </p:spPr>
        <p:txBody>
          <a:bodyPr wrap="square" rtlCol="0">
            <a:spAutoFit/>
          </a:bodyPr>
          <a:lstStyle/>
          <a:p>
            <a:pPr algn="ctr"/>
            <a:endParaRPr lang="en-US" sz="9600" dirty="0" smtClean="0"/>
          </a:p>
          <a:p>
            <a:pPr algn="ctr"/>
            <a:r>
              <a:rPr lang="en-US" sz="20000" dirty="0" smtClean="0">
                <a:solidFill>
                  <a:schemeClr val="accent3"/>
                </a:solidFill>
              </a:rPr>
              <a:t>Na</a:t>
            </a:r>
            <a:r>
              <a:rPr lang="en-US" sz="20000" baseline="30000" dirty="0" smtClean="0">
                <a:solidFill>
                  <a:schemeClr val="accent3"/>
                </a:solidFill>
              </a:rPr>
              <a:t>+</a:t>
            </a:r>
            <a:endParaRPr lang="en-US" sz="9600" baseline="30000" dirty="0" smtClean="0"/>
          </a:p>
          <a:p>
            <a:pPr algn="ctr"/>
            <a:endParaRPr lang="en-US" sz="9600" baseline="30000" dirty="0" smtClean="0"/>
          </a:p>
          <a:p>
            <a:pPr algn="ctr"/>
            <a:r>
              <a:rPr lang="en-US" sz="9600" baseline="30000" dirty="0" smtClean="0"/>
              <a:t>(sodium ion)</a:t>
            </a:r>
            <a:endParaRPr lang="en-US" sz="96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412</TotalTime>
  <Words>407</Words>
  <Application>Microsoft Office PowerPoint</Application>
  <PresentationFormat>On-screen Show (4:3)</PresentationFormat>
  <Paragraphs>83</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Slide 1</vt:lpstr>
      <vt:lpstr>Slide 2</vt:lpstr>
      <vt:lpstr>Slide 3</vt:lpstr>
      <vt:lpstr>Questions</vt:lpstr>
      <vt:lpstr>Slide 5</vt:lpstr>
      <vt:lpstr>Slide 6</vt:lpstr>
      <vt:lpstr>Slide 7</vt:lpstr>
      <vt:lpstr>Slide 8</vt:lpstr>
      <vt:lpstr>Slide 9</vt:lpstr>
      <vt:lpstr>Slide 10</vt:lpstr>
      <vt:lpstr>Slide 11</vt:lpstr>
    </vt:vector>
  </TitlesOfParts>
  <Company>University of Manchester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Nick Johnson</dc:creator>
  <cp:lastModifiedBy>mwwsssl1</cp:lastModifiedBy>
  <cp:revision>20</cp:revision>
  <dcterms:created xsi:type="dcterms:W3CDTF">2011-12-08T14:18:48Z</dcterms:created>
  <dcterms:modified xsi:type="dcterms:W3CDTF">2012-06-18T08:09:29Z</dcterms:modified>
</cp:coreProperties>
</file>