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2" r:id="rId2"/>
    <p:sldId id="293" r:id="rId3"/>
    <p:sldId id="271" r:id="rId4"/>
    <p:sldId id="276" r:id="rId5"/>
    <p:sldId id="281" r:id="rId6"/>
    <p:sldId id="259" r:id="rId7"/>
    <p:sldId id="275" r:id="rId8"/>
    <p:sldId id="310" r:id="rId9"/>
    <p:sldId id="308" r:id="rId10"/>
    <p:sldId id="277" r:id="rId11"/>
    <p:sldId id="282" r:id="rId12"/>
    <p:sldId id="270" r:id="rId13"/>
    <p:sldId id="283" r:id="rId14"/>
    <p:sldId id="311" r:id="rId15"/>
    <p:sldId id="309" r:id="rId16"/>
    <p:sldId id="280" r:id="rId17"/>
    <p:sldId id="284" r:id="rId18"/>
    <p:sldId id="285" r:id="rId19"/>
    <p:sldId id="286" r:id="rId20"/>
    <p:sldId id="287" r:id="rId21"/>
    <p:sldId id="307" r:id="rId22"/>
    <p:sldId id="29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45E"/>
    <a:srgbClr val="BE8D5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varScale="1">
        <p:scale>
          <a:sx n="107" d="100"/>
          <a:sy n="107" d="100"/>
        </p:scale>
        <p:origin x="-109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4C1C630-D893-4DFD-924A-5735AE897E84}" type="datetimeFigureOut">
              <a:rPr lang="en-GB"/>
              <a:pPr>
                <a:defRPr/>
              </a:pPr>
              <a:t>19/06/2013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C7FAD00-6E3F-432A-A1ED-50C50D80FF7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001882C-0647-4E78-90F4-6481AE6D5704}"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70E1BF7-AEC3-441E-A81E-2EB486B30B0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6A14F0D-1380-4013-AE19-52438E573F4F}"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E400873-F386-4D50-AD68-9FDD8A142A7F}"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BD12E57-001C-4B6D-B9EA-21C2C261B415}"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FC8ED2F-AD33-475C-8A3A-5ADD4092380F}"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B">
    <p:spTree>
      <p:nvGrpSpPr>
        <p:cNvPr id="1" name=""/>
        <p:cNvGrpSpPr/>
        <p:nvPr/>
      </p:nvGrpSpPr>
      <p:grpSpPr>
        <a:xfrm>
          <a:off x="0" y="0"/>
          <a:ext cx="0" cy="0"/>
          <a:chOff x="0" y="0"/>
          <a:chExt cx="0" cy="0"/>
        </a:xfrm>
      </p:grpSpPr>
      <p:sp>
        <p:nvSpPr>
          <p:cNvPr id="2" name="Slide Number Placeholder 17"/>
          <p:cNvSpPr>
            <a:spLocks noGrp="1"/>
          </p:cNvSpPr>
          <p:nvPr>
            <p:ph type="sldNum" sz="quarter" idx="10"/>
          </p:nvPr>
        </p:nvSpPr>
        <p:spPr>
          <a:xfrm>
            <a:off x="8101013" y="6165850"/>
            <a:ext cx="912812" cy="608013"/>
          </a:xfrm>
        </p:spPr>
        <p:txBody>
          <a:bodyPr/>
          <a:lstStyle>
            <a:lvl1pPr>
              <a:defRPr sz="2800"/>
            </a:lvl1pPr>
          </a:lstStyle>
          <a:p>
            <a:pPr>
              <a:defRPr/>
            </a:pPr>
            <a:fld id="{A6949C9B-D014-4745-BFAF-DF38EA9F321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1D44A55-9E2F-44B6-A912-116526732322}"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BBA29B-12B4-464E-B85E-FD120C1B87F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385070A-03EA-4AB0-8B83-C92FF51961C2}"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70E2F9-5A3B-4650-9DD7-44F321A6D4D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6A00A35-51A6-451D-8672-95B8BC3681FD}"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524A0D7-BD62-4250-950B-B0443279E95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146A71E-7E06-431E-B7BE-EB4AAE8F4CD2}" type="datetime1">
              <a:rPr lang="en-GB"/>
              <a:pPr>
                <a:defRPr/>
              </a:pPr>
              <a:t>19/06/2013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D771886-8D5D-4535-A516-DA9E6544389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E2E76D72-D42E-4CAF-A2B8-D389012A5C93}" type="datetime1">
              <a:rPr lang="en-GB"/>
              <a:pPr>
                <a:defRPr/>
              </a:pPr>
              <a:t>19/06/2013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F0FA6EF-B586-4046-8F4D-C9B4B76CAC5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11BEB4-D823-4C6F-9977-4681370464BF}" type="datetime1">
              <a:rPr lang="en-GB"/>
              <a:pPr>
                <a:defRPr/>
              </a:pPr>
              <a:t>19/06/2013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A2E8F1F-04DC-4DE7-B6C0-306F5138A68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E0FC7F-B19D-4602-AB79-0D65AC34D3A5}"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A736D0F-84F7-4AA3-B542-56AD6F4689E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4C636C-6F84-480C-BE63-52E31EA5FB00}"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596A044-3FD1-4DE5-AF9D-AF3EBE4BB6F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891907D4-D780-4FDB-9363-8285C8246858}" type="datetime1">
              <a:rPr lang="en-GB"/>
              <a:pPr>
                <a:defRPr/>
              </a:pPr>
              <a:t>19/06/2013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C76D9286-9F5C-40D5-B766-0CA67659E85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61"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hyperlink" Target="http://www.alzheimers.org.uk/dementia2012"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473" y="1"/>
            <a:ext cx="9182945" cy="6858000"/>
          </a:xfrm>
          <a:prstGeom prst="rect">
            <a:avLst/>
          </a:prstGeom>
          <a:noFill/>
          <a:ln w="9525">
            <a:noFill/>
            <a:miter lim="800000"/>
            <a:headEnd/>
            <a:tailEnd/>
          </a:ln>
        </p:spPr>
      </p:pic>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GB" dirty="0"/>
          </a:p>
        </p:txBody>
      </p:sp>
      <p:sp>
        <p:nvSpPr>
          <p:cNvPr id="4" name="Rounded Rectangle 3"/>
          <p:cNvSpPr/>
          <p:nvPr/>
        </p:nvSpPr>
        <p:spPr>
          <a:xfrm>
            <a:off x="1116013" y="4076700"/>
            <a:ext cx="7056437"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Part 6:     A person centred understanding of behaviour that challenges</a:t>
            </a:r>
          </a:p>
        </p:txBody>
      </p:sp>
      <p:sp>
        <p:nvSpPr>
          <p:cNvPr id="5" name="Rounded Rectangle 4"/>
          <p:cNvSpPr/>
          <p:nvPr/>
        </p:nvSpPr>
        <p:spPr>
          <a:xfrm>
            <a:off x="1116013" y="1268413"/>
            <a:ext cx="7056437" cy="25923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800" dirty="0">
                <a:solidFill>
                  <a:srgbClr val="C9F45E"/>
                </a:solidFill>
              </a:rPr>
              <a:t>“Getting to Know Me”</a:t>
            </a:r>
          </a:p>
          <a:p>
            <a:pPr algn="ctr" fontAlgn="auto">
              <a:spcBef>
                <a:spcPts val="0"/>
              </a:spcBef>
              <a:spcAft>
                <a:spcPts val="0"/>
              </a:spcAft>
              <a:defRPr/>
            </a:pPr>
            <a:endParaRPr lang="en-GB" sz="3600" dirty="0"/>
          </a:p>
          <a:p>
            <a:pPr algn="ctr" fontAlgn="auto">
              <a:spcBef>
                <a:spcPts val="0"/>
              </a:spcBef>
              <a:spcAft>
                <a:spcPts val="0"/>
              </a:spcAft>
              <a:defRPr/>
            </a:pPr>
            <a:r>
              <a:rPr lang="en-GB" sz="3600" dirty="0"/>
              <a:t>Supporting people with dementia in general hospitals</a:t>
            </a:r>
          </a:p>
        </p:txBody>
      </p:sp>
      <p:sp>
        <p:nvSpPr>
          <p:cNvPr id="6" name="Slide Number Placeholder 5"/>
          <p:cNvSpPr>
            <a:spLocks noGrp="1"/>
          </p:cNvSpPr>
          <p:nvPr>
            <p:ph type="sldNum" sz="quarter" idx="12"/>
          </p:nvPr>
        </p:nvSpPr>
        <p:spPr/>
        <p:txBody>
          <a:bodyPr/>
          <a:lstStyle/>
          <a:p>
            <a:pPr>
              <a:defRPr/>
            </a:pPr>
            <a:r>
              <a:rPr lang="en-GB" sz="3200" dirty="0" smtClean="0">
                <a:solidFill>
                  <a:schemeClr val="tx1">
                    <a:lumMod val="85000"/>
                    <a:lumOff val="15000"/>
                  </a:schemeClr>
                </a:solidFill>
              </a:rPr>
              <a:t>6.1</a:t>
            </a:r>
            <a:endParaRPr lang="en-GB" sz="3200" dirty="0">
              <a:solidFill>
                <a:schemeClr val="tx1">
                  <a:lumMod val="85000"/>
                  <a:lumOff val="15000"/>
                </a:schemeClr>
              </a:solidFill>
            </a:endParaRPr>
          </a:p>
        </p:txBody>
      </p:sp>
      <p:pic>
        <p:nvPicPr>
          <p:cNvPr id="15365" name="Picture 23" descr="GMHIEC logo jpeg.jpg"/>
          <p:cNvPicPr>
            <a:picLocks noChangeAspect="1"/>
          </p:cNvPicPr>
          <p:nvPr/>
        </p:nvPicPr>
        <p:blipFill>
          <a:blip r:embed="rId3" cstate="print"/>
          <a:srcRect/>
          <a:stretch>
            <a:fillRect/>
          </a:stretch>
        </p:blipFill>
        <p:spPr bwMode="auto">
          <a:xfrm>
            <a:off x="323850" y="333375"/>
            <a:ext cx="1368425" cy="682625"/>
          </a:xfrm>
          <a:prstGeom prst="rect">
            <a:avLst/>
          </a:prstGeom>
          <a:noFill/>
          <a:ln w="9525">
            <a:noFill/>
            <a:miter lim="800000"/>
            <a:headEnd/>
            <a:tailEnd/>
          </a:ln>
        </p:spPr>
      </p:pic>
      <p:sp>
        <p:nvSpPr>
          <p:cNvPr id="15366" name="Rectangle 21"/>
          <p:cNvSpPr>
            <a:spLocks noChangeArrowheads="1"/>
          </p:cNvSpPr>
          <p:nvPr/>
        </p:nvSpPr>
        <p:spPr bwMode="auto">
          <a:xfrm>
            <a:off x="179388" y="6308725"/>
            <a:ext cx="6480175" cy="214313"/>
          </a:xfrm>
          <a:prstGeom prst="rect">
            <a:avLst/>
          </a:prstGeom>
          <a:noFill/>
          <a:ln w="9525">
            <a:noFill/>
            <a:miter lim="800000"/>
            <a:headEnd/>
            <a:tailEnd/>
          </a:ln>
        </p:spPr>
        <p:txBody>
          <a:bodyPr>
            <a:spAutoFit/>
          </a:bodyPr>
          <a:lstStyle/>
          <a:p>
            <a:r>
              <a:rPr lang="en-GB" sz="800" i="1" dirty="0" smtClean="0">
                <a:latin typeface="Calibri" pitchFamily="34" charset="0"/>
              </a:rPr>
              <a:t>© University of Manchester/Greater Manchester West Mental Health NHS Foundation Trust/Royal Bolton Hospital NHS Foundation Trust</a:t>
            </a:r>
            <a:endParaRPr lang="en-GB" sz="8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1196975"/>
            <a:ext cx="7488238" cy="4176713"/>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rgbClr val="FFFFFF"/>
                </a:solidFill>
                <a:cs typeface="Arial" charset="0"/>
              </a:rPr>
              <a:t>With the additional information we now have on Mrs </a:t>
            </a:r>
            <a:r>
              <a:rPr lang="en-GB" sz="2800" dirty="0" smtClean="0">
                <a:solidFill>
                  <a:srgbClr val="FFFFFF"/>
                </a:solidFill>
                <a:cs typeface="Arial" charset="0"/>
              </a:rPr>
              <a:t>Williams:</a:t>
            </a:r>
            <a:endParaRPr lang="en-GB" sz="2800" dirty="0">
              <a:solidFill>
                <a:srgbClr val="FFFFFF"/>
              </a:solidFill>
              <a:cs typeface="Arial" charset="0"/>
            </a:endParaRPr>
          </a:p>
          <a:p>
            <a:pPr algn="ctr">
              <a:defRPr/>
            </a:pPr>
            <a:endParaRPr lang="en-GB" sz="2800" dirty="0">
              <a:solidFill>
                <a:srgbClr val="FFFFFF"/>
              </a:solidFill>
              <a:cs typeface="Arial" charset="0"/>
            </a:endParaRPr>
          </a:p>
          <a:p>
            <a:pPr algn="ctr">
              <a:defRPr/>
            </a:pPr>
            <a:r>
              <a:rPr lang="en-GB" sz="2800" dirty="0">
                <a:solidFill>
                  <a:srgbClr val="FFFFFF"/>
                </a:solidFill>
                <a:cs typeface="Arial" charset="0"/>
              </a:rPr>
              <a:t>1. What might be influencing the observed behaviours?</a:t>
            </a:r>
          </a:p>
          <a:p>
            <a:pPr algn="ctr">
              <a:defRPr/>
            </a:pPr>
            <a:endParaRPr lang="en-GB" sz="2800" dirty="0">
              <a:solidFill>
                <a:srgbClr val="FFFFFF"/>
              </a:solidFill>
              <a:cs typeface="Arial" charset="0"/>
            </a:endParaRPr>
          </a:p>
          <a:p>
            <a:pPr algn="ctr">
              <a:defRPr/>
            </a:pPr>
            <a:r>
              <a:rPr lang="en-GB" sz="2800" dirty="0">
                <a:solidFill>
                  <a:srgbClr val="FFFFFF"/>
                </a:solidFill>
                <a:cs typeface="Arial" charset="0"/>
              </a:rPr>
              <a:t>2. What care/interventions could we provide?</a:t>
            </a:r>
          </a:p>
        </p:txBody>
      </p:sp>
      <p:sp>
        <p:nvSpPr>
          <p:cNvPr id="3" name="Slide Number Placeholder 2"/>
          <p:cNvSpPr>
            <a:spLocks noGrp="1"/>
          </p:cNvSpPr>
          <p:nvPr>
            <p:ph type="sldNum" sz="quarter" idx="12"/>
          </p:nvPr>
        </p:nvSpPr>
        <p:spPr/>
        <p:txBody>
          <a:bodyPr/>
          <a:lstStyle/>
          <a:p>
            <a:pPr>
              <a:defRPr/>
            </a:pPr>
            <a:r>
              <a:rPr lang="en-GB" sz="3200" dirty="0" smtClean="0">
                <a:solidFill>
                  <a:schemeClr val="tx1">
                    <a:lumMod val="85000"/>
                    <a:lumOff val="15000"/>
                  </a:schemeClr>
                </a:solidFill>
              </a:rPr>
              <a:t>6.10</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27088" y="1341438"/>
            <a:ext cx="7489825" cy="2303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FFFFFF"/>
                </a:solidFill>
                <a:cs typeface="Arial" charset="0"/>
              </a:rPr>
              <a:t>Case study 2</a:t>
            </a:r>
          </a:p>
          <a:p>
            <a:pPr algn="ctr">
              <a:defRPr/>
            </a:pPr>
            <a:endParaRPr lang="en-GB" sz="2800">
              <a:solidFill>
                <a:srgbClr val="FFFFFF"/>
              </a:solidFill>
              <a:cs typeface="Arial" charset="0"/>
            </a:endParaRPr>
          </a:p>
          <a:p>
            <a:pPr algn="ctr">
              <a:defRPr/>
            </a:pPr>
            <a:r>
              <a:rPr lang="en-GB" sz="2800">
                <a:solidFill>
                  <a:srgbClr val="FFFFFF"/>
                </a:solidFill>
                <a:cs typeface="Arial" charset="0"/>
              </a:rPr>
              <a:t>Mr Samadi</a:t>
            </a:r>
          </a:p>
        </p:txBody>
      </p:sp>
      <p:sp>
        <p:nvSpPr>
          <p:cNvPr id="3" name="Slide Number Placeholder 2"/>
          <p:cNvSpPr>
            <a:spLocks noGrp="1"/>
          </p:cNvSpPr>
          <p:nvPr>
            <p:ph type="sldNum" sz="quarter" idx="12"/>
          </p:nvPr>
        </p:nvSpPr>
        <p:spPr/>
        <p:txBody>
          <a:bodyPr/>
          <a:lstStyle/>
          <a:p>
            <a:pPr>
              <a:defRPr/>
            </a:pPr>
            <a:r>
              <a:rPr lang="en-GB" sz="3200" dirty="0" smtClean="0">
                <a:solidFill>
                  <a:schemeClr val="tx1">
                    <a:lumMod val="85000"/>
                    <a:lumOff val="15000"/>
                  </a:schemeClr>
                </a:solidFill>
              </a:rPr>
              <a:t>6.11</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1"/>
          <p:cNvSpPr>
            <a:spLocks noGrp="1"/>
          </p:cNvSpPr>
          <p:nvPr>
            <p:ph type="sldNum" sz="quarter" idx="12"/>
          </p:nvPr>
        </p:nvSpPr>
        <p:spPr bwMode="auto">
          <a:ln>
            <a:miter lim="800000"/>
            <a:headEnd/>
            <a:tailEnd/>
          </a:ln>
        </p:spPr>
        <p:txBody>
          <a:bodyPr/>
          <a:lstStyle/>
          <a:p>
            <a:pPr>
              <a:defRPr/>
            </a:pPr>
            <a:r>
              <a:rPr lang="en-GB" sz="3200" dirty="0" smtClean="0">
                <a:solidFill>
                  <a:schemeClr val="tx1">
                    <a:lumMod val="85000"/>
                    <a:lumOff val="15000"/>
                  </a:schemeClr>
                </a:solidFill>
              </a:rPr>
              <a:t>6.12</a:t>
            </a:r>
          </a:p>
        </p:txBody>
      </p:sp>
      <p:sp>
        <p:nvSpPr>
          <p:cNvPr id="3" name="Rounded Rectangle 2"/>
          <p:cNvSpPr/>
          <p:nvPr/>
        </p:nvSpPr>
        <p:spPr>
          <a:xfrm>
            <a:off x="611188" y="549275"/>
            <a:ext cx="7921625" cy="17272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solidFill>
                  <a:srgbClr val="FFFFFF"/>
                </a:solidFill>
                <a:cs typeface="Arial" charset="0"/>
              </a:rPr>
              <a:t>Mr </a:t>
            </a:r>
            <a:r>
              <a:rPr lang="en-GB" sz="2000" dirty="0" err="1">
                <a:solidFill>
                  <a:srgbClr val="FFFFFF"/>
                </a:solidFill>
                <a:cs typeface="Arial" charset="0"/>
              </a:rPr>
              <a:t>Samadi</a:t>
            </a:r>
            <a:r>
              <a:rPr lang="en-GB" sz="2000" dirty="0">
                <a:solidFill>
                  <a:srgbClr val="FFFFFF"/>
                </a:solidFill>
                <a:cs typeface="Arial" charset="0"/>
              </a:rPr>
              <a:t> has advanced dementia. He has lost the ability to walk and to feed himself. As he sits in his chair or lies in bed he repeatedly calls out. This shouting annoys other patients in his bay. Mr </a:t>
            </a:r>
            <a:r>
              <a:rPr lang="en-GB" sz="2000" dirty="0" err="1">
                <a:solidFill>
                  <a:srgbClr val="FFFFFF"/>
                </a:solidFill>
                <a:cs typeface="Arial" charset="0"/>
              </a:rPr>
              <a:t>Samadi’s</a:t>
            </a:r>
            <a:r>
              <a:rPr lang="en-GB" sz="2000" dirty="0">
                <a:solidFill>
                  <a:srgbClr val="FFFFFF"/>
                </a:solidFill>
                <a:cs typeface="Arial" charset="0"/>
              </a:rPr>
              <a:t> family inform you that the words he repeatedly shouts are not intelligible in English </a:t>
            </a:r>
            <a:r>
              <a:rPr lang="en-GB" sz="2000">
                <a:solidFill>
                  <a:srgbClr val="FFFFFF"/>
                </a:solidFill>
                <a:cs typeface="Arial" charset="0"/>
              </a:rPr>
              <a:t>or </a:t>
            </a:r>
            <a:r>
              <a:rPr lang="en-GB" sz="2000" smtClean="0">
                <a:solidFill>
                  <a:srgbClr val="FFFFFF"/>
                </a:solidFill>
                <a:cs typeface="Arial" charset="0"/>
              </a:rPr>
              <a:t>Persian </a:t>
            </a:r>
            <a:r>
              <a:rPr lang="en-GB" sz="2000">
                <a:solidFill>
                  <a:srgbClr val="FFFFFF"/>
                </a:solidFill>
                <a:cs typeface="Arial" charset="0"/>
              </a:rPr>
              <a:t>(his first language).</a:t>
            </a:r>
          </a:p>
        </p:txBody>
      </p:sp>
      <p:sp>
        <p:nvSpPr>
          <p:cNvPr id="7" name="Rounded Rectangle 6"/>
          <p:cNvSpPr/>
          <p:nvPr/>
        </p:nvSpPr>
        <p:spPr>
          <a:xfrm>
            <a:off x="684213" y="2492375"/>
            <a:ext cx="2303462" cy="345598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dirty="0">
                <a:solidFill>
                  <a:schemeClr val="tx2">
                    <a:lumMod val="75000"/>
                  </a:schemeClr>
                </a:solidFill>
                <a:cs typeface="Arial" charset="0"/>
              </a:rPr>
              <a:t>Possible biological factors?</a:t>
            </a: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p:txBody>
      </p:sp>
      <p:sp>
        <p:nvSpPr>
          <p:cNvPr id="8" name="Rounded Rectangle 7"/>
          <p:cNvSpPr/>
          <p:nvPr/>
        </p:nvSpPr>
        <p:spPr>
          <a:xfrm>
            <a:off x="3203575" y="2492375"/>
            <a:ext cx="2520950" cy="34559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dirty="0">
                <a:solidFill>
                  <a:schemeClr val="tx2">
                    <a:lumMod val="75000"/>
                  </a:schemeClr>
                </a:solidFill>
                <a:cs typeface="Arial" charset="0"/>
              </a:rPr>
              <a:t>Possible psychological factors?</a:t>
            </a:r>
          </a:p>
          <a:p>
            <a:pPr>
              <a:defRPr/>
            </a:pPr>
            <a:endParaRPr lang="en-GB"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a:p>
            <a:pPr>
              <a:defRPr/>
            </a:pPr>
            <a:endParaRPr lang="en-GB" dirty="0">
              <a:solidFill>
                <a:srgbClr val="FFFFFF"/>
              </a:solidFill>
              <a:cs typeface="Arial" charset="0"/>
            </a:endParaRPr>
          </a:p>
        </p:txBody>
      </p:sp>
      <p:sp>
        <p:nvSpPr>
          <p:cNvPr id="9" name="Rounded Rectangle 8"/>
          <p:cNvSpPr/>
          <p:nvPr/>
        </p:nvSpPr>
        <p:spPr>
          <a:xfrm>
            <a:off x="5867400" y="2492375"/>
            <a:ext cx="2665413" cy="345598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FFFFF"/>
              </a:solidFill>
              <a:cs typeface="Arial" charset="0"/>
            </a:endParaRPr>
          </a:p>
          <a:p>
            <a:pPr>
              <a:defRPr/>
            </a:pPr>
            <a:r>
              <a:rPr lang="en-GB" b="1" dirty="0">
                <a:solidFill>
                  <a:schemeClr val="tx2">
                    <a:lumMod val="75000"/>
                  </a:schemeClr>
                </a:solidFill>
                <a:cs typeface="Arial" charset="0"/>
              </a:rPr>
              <a:t>Possible social factors?</a:t>
            </a:r>
          </a:p>
          <a:p>
            <a:pPr>
              <a:defRPr/>
            </a:pPr>
            <a:endParaRPr lang="en-GB"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lgn="ctr">
              <a:defRPr/>
            </a:pPr>
            <a:endParaRPr lang="en-GB" dirty="0">
              <a:solidFill>
                <a:srgbClr val="FFFFFF"/>
              </a:solidFill>
              <a:cs typeface="Arial" charset="0"/>
            </a:endParaRPr>
          </a:p>
          <a:p>
            <a:pPr algn="ctr">
              <a:defRPr/>
            </a:pPr>
            <a:endParaRPr lang="en-GB" dirty="0">
              <a:solidFill>
                <a:srgbClr val="FFFFF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55650" y="620713"/>
            <a:ext cx="7848600" cy="115252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FFFFFF"/>
                </a:solidFill>
                <a:cs typeface="Arial" charset="0"/>
              </a:rPr>
              <a:t>Additional information</a:t>
            </a:r>
          </a:p>
        </p:txBody>
      </p:sp>
      <p:sp>
        <p:nvSpPr>
          <p:cNvPr id="4" name="Rounded Rectangle 3"/>
          <p:cNvSpPr/>
          <p:nvPr/>
        </p:nvSpPr>
        <p:spPr>
          <a:xfrm>
            <a:off x="755650" y="2133600"/>
            <a:ext cx="3816350" cy="1871663"/>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a:solidFill>
                <a:srgbClr val="17375E"/>
              </a:solidFill>
              <a:cs typeface="Arial" charset="0"/>
            </a:endParaRPr>
          </a:p>
          <a:p>
            <a:pPr>
              <a:defRPr/>
            </a:pPr>
            <a:r>
              <a:rPr lang="en-GB" sz="2000" b="1">
                <a:solidFill>
                  <a:srgbClr val="17375E"/>
                </a:solidFill>
                <a:cs typeface="Arial" charset="0"/>
              </a:rPr>
              <a:t>Health</a:t>
            </a:r>
          </a:p>
          <a:p>
            <a:pPr>
              <a:defRPr/>
            </a:pPr>
            <a:r>
              <a:rPr lang="en-GB">
                <a:solidFill>
                  <a:srgbClr val="17375E"/>
                </a:solidFill>
                <a:cs typeface="Arial" charset="0"/>
              </a:rPr>
              <a:t>Has an indwelling catheter</a:t>
            </a:r>
          </a:p>
          <a:p>
            <a:pPr>
              <a:defRPr/>
            </a:pPr>
            <a:r>
              <a:rPr lang="en-GB">
                <a:solidFill>
                  <a:srgbClr val="17375E"/>
                </a:solidFill>
                <a:cs typeface="Arial" charset="0"/>
              </a:rPr>
              <a:t>Manages a soft diet and thickened fluids</a:t>
            </a:r>
          </a:p>
          <a:p>
            <a:pPr>
              <a:defRPr/>
            </a:pPr>
            <a:r>
              <a:rPr lang="en-GB">
                <a:solidFill>
                  <a:srgbClr val="17375E"/>
                </a:solidFill>
                <a:cs typeface="Arial" charset="0"/>
              </a:rPr>
              <a:t>Pressure sore with dry dressing to left heel</a:t>
            </a:r>
          </a:p>
          <a:p>
            <a:pPr>
              <a:defRPr/>
            </a:pPr>
            <a:endParaRPr lang="en-GB">
              <a:solidFill>
                <a:srgbClr val="17375E"/>
              </a:solidFill>
              <a:cs typeface="Arial" charset="0"/>
            </a:endParaRPr>
          </a:p>
        </p:txBody>
      </p:sp>
      <p:sp>
        <p:nvSpPr>
          <p:cNvPr id="5" name="Rounded Rectangle 4"/>
          <p:cNvSpPr/>
          <p:nvPr/>
        </p:nvSpPr>
        <p:spPr>
          <a:xfrm>
            <a:off x="4787900" y="2133600"/>
            <a:ext cx="3816350" cy="187166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a:solidFill>
                  <a:srgbClr val="17375E"/>
                </a:solidFill>
                <a:cs typeface="Arial" charset="0"/>
              </a:rPr>
              <a:t>Social Factors</a:t>
            </a:r>
          </a:p>
          <a:p>
            <a:pPr>
              <a:defRPr/>
            </a:pPr>
            <a:r>
              <a:rPr lang="en-GB">
                <a:solidFill>
                  <a:srgbClr val="17375E"/>
                </a:solidFill>
                <a:cs typeface="Arial" charset="0"/>
              </a:rPr>
              <a:t>Mrs Samadi visits every evening </a:t>
            </a:r>
          </a:p>
          <a:p>
            <a:pPr>
              <a:defRPr/>
            </a:pPr>
            <a:endParaRPr lang="en-GB">
              <a:solidFill>
                <a:srgbClr val="17375E"/>
              </a:solidFill>
              <a:cs typeface="Arial" charset="0"/>
            </a:endParaRPr>
          </a:p>
          <a:p>
            <a:pPr>
              <a:defRPr/>
            </a:pPr>
            <a:endParaRPr lang="en-GB">
              <a:solidFill>
                <a:srgbClr val="17375E"/>
              </a:solidFill>
              <a:cs typeface="Arial" charset="0"/>
            </a:endParaRPr>
          </a:p>
          <a:p>
            <a:pPr>
              <a:defRPr/>
            </a:pPr>
            <a:endParaRPr lang="en-GB">
              <a:solidFill>
                <a:srgbClr val="17375E"/>
              </a:solidFill>
              <a:cs typeface="Arial" charset="0"/>
            </a:endParaRPr>
          </a:p>
          <a:p>
            <a:pPr>
              <a:defRPr/>
            </a:pPr>
            <a:endParaRPr lang="en-GB">
              <a:solidFill>
                <a:srgbClr val="17375E"/>
              </a:solidFill>
              <a:cs typeface="Arial" charset="0"/>
            </a:endParaRPr>
          </a:p>
        </p:txBody>
      </p:sp>
      <p:sp>
        <p:nvSpPr>
          <p:cNvPr id="6" name="Rounded Rectangle 5"/>
          <p:cNvSpPr/>
          <p:nvPr/>
        </p:nvSpPr>
        <p:spPr>
          <a:xfrm>
            <a:off x="755650" y="4221163"/>
            <a:ext cx="3887788" cy="2160587"/>
          </a:xfrm>
          <a:prstGeom prst="roundRect">
            <a:avLst/>
          </a:prstGeom>
          <a:solidFill>
            <a:schemeClr val="accent2">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a:solidFill>
                  <a:srgbClr val="17375E"/>
                </a:solidFill>
                <a:cs typeface="Arial" charset="0"/>
              </a:rPr>
              <a:t>Psychological</a:t>
            </a:r>
          </a:p>
          <a:p>
            <a:pPr>
              <a:defRPr/>
            </a:pPr>
            <a:r>
              <a:rPr lang="en-GB">
                <a:solidFill>
                  <a:srgbClr val="17375E"/>
                </a:solidFill>
                <a:cs typeface="Arial" charset="0"/>
              </a:rPr>
              <a:t>Sometimes seems unsettled</a:t>
            </a:r>
          </a:p>
          <a:p>
            <a:pPr>
              <a:defRPr/>
            </a:pPr>
            <a:r>
              <a:rPr lang="en-GB">
                <a:solidFill>
                  <a:srgbClr val="17375E"/>
                </a:solidFill>
                <a:cs typeface="Arial" charset="0"/>
              </a:rPr>
              <a:t>Appears a little calmer with physical contact e.g. holding of hand, particularly by his wife</a:t>
            </a:r>
          </a:p>
          <a:p>
            <a:pPr>
              <a:defRPr/>
            </a:pPr>
            <a:endParaRPr lang="en-GB">
              <a:solidFill>
                <a:srgbClr val="17375E"/>
              </a:solidFill>
              <a:cs typeface="Arial" charset="0"/>
            </a:endParaRPr>
          </a:p>
        </p:txBody>
      </p:sp>
      <p:sp>
        <p:nvSpPr>
          <p:cNvPr id="7" name="Rounded Rectangle 6"/>
          <p:cNvSpPr/>
          <p:nvPr/>
        </p:nvSpPr>
        <p:spPr>
          <a:xfrm>
            <a:off x="4859338" y="4221163"/>
            <a:ext cx="3744912" cy="216058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i="1" dirty="0">
                <a:solidFill>
                  <a:srgbClr val="17375E"/>
                </a:solidFill>
                <a:cs typeface="Arial" charset="0"/>
              </a:rPr>
              <a:t>Getting to Know Me</a:t>
            </a:r>
          </a:p>
          <a:p>
            <a:pPr>
              <a:defRPr/>
            </a:pPr>
            <a:r>
              <a:rPr lang="en-GB" dirty="0">
                <a:solidFill>
                  <a:srgbClr val="17375E"/>
                </a:solidFill>
                <a:cs typeface="Arial" charset="0"/>
              </a:rPr>
              <a:t>Mr </a:t>
            </a:r>
            <a:r>
              <a:rPr lang="en-GB" dirty="0" err="1">
                <a:solidFill>
                  <a:srgbClr val="17375E"/>
                </a:solidFill>
                <a:cs typeface="Arial" charset="0"/>
              </a:rPr>
              <a:t>Samadi’s</a:t>
            </a:r>
            <a:r>
              <a:rPr lang="en-GB" dirty="0">
                <a:solidFill>
                  <a:srgbClr val="17375E"/>
                </a:solidFill>
                <a:cs typeface="Arial" charset="0"/>
              </a:rPr>
              <a:t> children have completed a “Getting to Know Me” </a:t>
            </a:r>
            <a:r>
              <a:rPr lang="en-GB" dirty="0" smtClean="0">
                <a:solidFill>
                  <a:srgbClr val="17375E"/>
                </a:solidFill>
                <a:cs typeface="Arial" charset="0"/>
              </a:rPr>
              <a:t>card…</a:t>
            </a:r>
            <a:endParaRPr lang="en-GB" dirty="0">
              <a:solidFill>
                <a:srgbClr val="17375E"/>
              </a:solidFill>
              <a:cs typeface="Arial" charset="0"/>
            </a:endParaRPr>
          </a:p>
          <a:p>
            <a:pPr>
              <a:defRPr/>
            </a:pPr>
            <a:endParaRPr lang="en-GB" dirty="0">
              <a:solidFill>
                <a:srgbClr val="17375E"/>
              </a:solidFill>
              <a:cs typeface="Arial" charset="0"/>
            </a:endParaRPr>
          </a:p>
          <a:p>
            <a:pPr>
              <a:defRPr/>
            </a:pPr>
            <a:endParaRPr lang="en-GB" dirty="0">
              <a:solidFill>
                <a:srgbClr val="17375E"/>
              </a:solidFill>
              <a:cs typeface="Arial" charset="0"/>
            </a:endParaRPr>
          </a:p>
        </p:txBody>
      </p:sp>
      <p:sp>
        <p:nvSpPr>
          <p:cNvPr id="8" name="Slide Number Placeholder 7"/>
          <p:cNvSpPr>
            <a:spLocks noGrp="1"/>
          </p:cNvSpPr>
          <p:nvPr>
            <p:ph type="sldNum" sz="quarter" idx="12"/>
          </p:nvPr>
        </p:nvSpPr>
        <p:spPr/>
        <p:txBody>
          <a:bodyPr/>
          <a:lstStyle/>
          <a:p>
            <a:pPr>
              <a:defRPr/>
            </a:pPr>
            <a:r>
              <a:rPr lang="en-GB" sz="3200" dirty="0" smtClean="0">
                <a:solidFill>
                  <a:schemeClr val="tx1">
                    <a:lumMod val="85000"/>
                    <a:lumOff val="15000"/>
                  </a:schemeClr>
                </a:solidFill>
              </a:rPr>
              <a:t>6.13</a:t>
            </a:r>
            <a:endParaRPr lang="en-GB" sz="32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6.1</a:t>
            </a:r>
            <a:r>
              <a:rPr lang="en-GB" sz="3200" dirty="0" smtClean="0">
                <a:solidFill>
                  <a:schemeClr val="tx1">
                    <a:lumMod val="75000"/>
                    <a:lumOff val="25000"/>
                  </a:schemeClr>
                </a:solidFill>
              </a:rPr>
              <a:t>4</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395536" y="332656"/>
            <a:ext cx="8280920" cy="5695499"/>
          </a:xfrm>
          <a:prstGeom prst="rect">
            <a:avLst/>
          </a:prstGeom>
          <a:noFill/>
          <a:ln w="9525">
            <a:solidFill>
              <a:schemeClr val="tx1">
                <a:lumMod val="50000"/>
                <a:lumOff val="50000"/>
              </a:schemeClr>
            </a:solidFill>
            <a:miter lim="800000"/>
            <a:headEnd/>
            <a:tailEnd/>
          </a:ln>
        </p:spPr>
      </p:pic>
      <p:sp>
        <p:nvSpPr>
          <p:cNvPr id="6" name="TextBox 5"/>
          <p:cNvSpPr txBox="1"/>
          <p:nvPr/>
        </p:nvSpPr>
        <p:spPr>
          <a:xfrm>
            <a:off x="6300192" y="2636912"/>
            <a:ext cx="2088232" cy="369332"/>
          </a:xfrm>
          <a:prstGeom prst="rect">
            <a:avLst/>
          </a:prstGeom>
          <a:noFill/>
        </p:spPr>
        <p:txBody>
          <a:bodyPr wrap="square" rtlCol="0">
            <a:spAutoFit/>
          </a:bodyPr>
          <a:lstStyle/>
          <a:p>
            <a:r>
              <a:rPr lang="en-GB" dirty="0" smtClean="0">
                <a:latin typeface="Comic Sans MS" pitchFamily="66" charset="0"/>
              </a:rPr>
              <a:t>Ahmad </a:t>
            </a:r>
            <a:r>
              <a:rPr lang="en-GB" dirty="0" err="1" smtClean="0">
                <a:latin typeface="Comic Sans MS" pitchFamily="66" charset="0"/>
              </a:rPr>
              <a:t>Samadi</a:t>
            </a:r>
            <a:endParaRPr lang="en-GB" dirty="0">
              <a:latin typeface="Comic Sans MS" pitchFamily="66" charset="0"/>
            </a:endParaRPr>
          </a:p>
        </p:txBody>
      </p:sp>
      <p:sp>
        <p:nvSpPr>
          <p:cNvPr id="7" name="TextBox 6"/>
          <p:cNvSpPr txBox="1"/>
          <p:nvPr/>
        </p:nvSpPr>
        <p:spPr>
          <a:xfrm>
            <a:off x="6588224" y="3645024"/>
            <a:ext cx="2088232" cy="369332"/>
          </a:xfrm>
          <a:prstGeom prst="rect">
            <a:avLst/>
          </a:prstGeom>
          <a:noFill/>
        </p:spPr>
        <p:txBody>
          <a:bodyPr wrap="square" rtlCol="0">
            <a:spAutoFit/>
          </a:bodyPr>
          <a:lstStyle/>
          <a:p>
            <a:r>
              <a:rPr lang="en-GB" dirty="0" smtClean="0">
                <a:latin typeface="Comic Sans MS" pitchFamily="66" charset="0"/>
              </a:rPr>
              <a:t>Mr </a:t>
            </a:r>
            <a:r>
              <a:rPr lang="en-GB" dirty="0" err="1" smtClean="0">
                <a:latin typeface="Comic Sans MS" pitchFamily="66" charset="0"/>
              </a:rPr>
              <a:t>Samadi</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6.15</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179512" y="188640"/>
            <a:ext cx="8784976" cy="5976664"/>
          </a:xfrm>
          <a:prstGeom prst="rect">
            <a:avLst/>
          </a:prstGeom>
          <a:noFill/>
          <a:ln w="9525">
            <a:noFill/>
            <a:miter lim="800000"/>
            <a:headEnd/>
            <a:tailEnd/>
          </a:ln>
        </p:spPr>
      </p:pic>
      <p:sp>
        <p:nvSpPr>
          <p:cNvPr id="4" name="TextBox 3"/>
          <p:cNvSpPr txBox="1">
            <a:spLocks noChangeArrowheads="1"/>
          </p:cNvSpPr>
          <p:nvPr/>
        </p:nvSpPr>
        <p:spPr bwMode="auto">
          <a:xfrm>
            <a:off x="323528" y="620688"/>
            <a:ext cx="4104456" cy="1384995"/>
          </a:xfrm>
          <a:prstGeom prst="rect">
            <a:avLst/>
          </a:prstGeom>
          <a:noFill/>
          <a:ln w="9525">
            <a:noFill/>
            <a:miter lim="800000"/>
            <a:headEnd/>
            <a:tailEnd/>
          </a:ln>
        </p:spPr>
        <p:txBody>
          <a:bodyPr wrap="square">
            <a:spAutoFit/>
          </a:bodyPr>
          <a:lstStyle/>
          <a:p>
            <a:r>
              <a:rPr lang="en-GB" sz="1400" dirty="0" smtClean="0">
                <a:latin typeface="Comic Sans MS" pitchFamily="66" charset="0"/>
              </a:rPr>
              <a:t>Father </a:t>
            </a:r>
            <a:r>
              <a:rPr lang="en-GB" sz="1400" dirty="0">
                <a:latin typeface="Comic Sans MS" pitchFamily="66" charset="0"/>
              </a:rPr>
              <a:t>was born in Iran in 1942. His family moved to London in the 1950s.  He </a:t>
            </a:r>
            <a:r>
              <a:rPr lang="en-GB" sz="1400" dirty="0" smtClean="0">
                <a:latin typeface="Comic Sans MS" pitchFamily="66" charset="0"/>
              </a:rPr>
              <a:t>studied dentistry </a:t>
            </a:r>
            <a:r>
              <a:rPr lang="en-GB" sz="1400" dirty="0">
                <a:latin typeface="Comic Sans MS" pitchFamily="66" charset="0"/>
              </a:rPr>
              <a:t>in Manchester in 1960 where he soon met and fell in love with our mum, Anne.  Our father set up a successful dental practice in Sale.  He has </a:t>
            </a:r>
            <a:r>
              <a:rPr lang="en-GB" sz="1400" dirty="0" smtClean="0">
                <a:latin typeface="Comic Sans MS" pitchFamily="66" charset="0"/>
              </a:rPr>
              <a:t>4 children </a:t>
            </a:r>
            <a:r>
              <a:rPr lang="en-GB" sz="1400" dirty="0">
                <a:latin typeface="Comic Sans MS" pitchFamily="66" charset="0"/>
              </a:rPr>
              <a:t>and </a:t>
            </a:r>
            <a:r>
              <a:rPr lang="en-GB" sz="1400" dirty="0" smtClean="0">
                <a:latin typeface="Comic Sans MS" pitchFamily="66" charset="0"/>
              </a:rPr>
              <a:t>7grandchildren</a:t>
            </a:r>
            <a:r>
              <a:rPr lang="en-GB" sz="1400" dirty="0">
                <a:latin typeface="Comic Sans MS" pitchFamily="66" charset="0"/>
              </a:rPr>
              <a:t>.</a:t>
            </a:r>
          </a:p>
        </p:txBody>
      </p:sp>
      <p:sp>
        <p:nvSpPr>
          <p:cNvPr id="5" name="TextBox 4"/>
          <p:cNvSpPr txBox="1">
            <a:spLocks noChangeArrowheads="1"/>
          </p:cNvSpPr>
          <p:nvPr/>
        </p:nvSpPr>
        <p:spPr bwMode="auto">
          <a:xfrm>
            <a:off x="395536" y="2708920"/>
            <a:ext cx="3960440" cy="523220"/>
          </a:xfrm>
          <a:prstGeom prst="rect">
            <a:avLst/>
          </a:prstGeom>
          <a:noFill/>
          <a:ln w="9525">
            <a:noFill/>
            <a:miter lim="800000"/>
            <a:headEnd/>
            <a:tailEnd/>
          </a:ln>
        </p:spPr>
        <p:txBody>
          <a:bodyPr wrap="square">
            <a:spAutoFit/>
          </a:bodyPr>
          <a:lstStyle/>
          <a:p>
            <a:r>
              <a:rPr lang="en-GB" sz="1400" dirty="0">
                <a:latin typeface="Comic Sans MS" pitchFamily="66" charset="0"/>
              </a:rPr>
              <a:t>Father is very close to all his family and has always been devoted to his grandchildren.</a:t>
            </a:r>
          </a:p>
        </p:txBody>
      </p:sp>
      <p:sp>
        <p:nvSpPr>
          <p:cNvPr id="6" name="TextBox 5"/>
          <p:cNvSpPr txBox="1">
            <a:spLocks noChangeArrowheads="1"/>
          </p:cNvSpPr>
          <p:nvPr/>
        </p:nvSpPr>
        <p:spPr bwMode="auto">
          <a:xfrm>
            <a:off x="323528" y="4509120"/>
            <a:ext cx="4032448" cy="1600438"/>
          </a:xfrm>
          <a:prstGeom prst="rect">
            <a:avLst/>
          </a:prstGeom>
          <a:noFill/>
          <a:ln w="9525">
            <a:noFill/>
            <a:miter lim="800000"/>
            <a:headEnd/>
            <a:tailEnd/>
          </a:ln>
        </p:spPr>
        <p:txBody>
          <a:bodyPr wrap="square">
            <a:spAutoFit/>
          </a:bodyPr>
          <a:lstStyle/>
          <a:p>
            <a:r>
              <a:rPr lang="en-GB" sz="1400" dirty="0">
                <a:latin typeface="Comic Sans MS" pitchFamily="66" charset="0"/>
              </a:rPr>
              <a:t>Our father’s life-long passion has been for flying, he used to own and pilot a light aircraft. In more recent times he has enjoyed the company of his family and spending time in the garden.</a:t>
            </a:r>
          </a:p>
          <a:p>
            <a:r>
              <a:rPr lang="en-GB" sz="1400" dirty="0">
                <a:latin typeface="Comic Sans MS" pitchFamily="66" charset="0"/>
              </a:rPr>
              <a:t>Our father used to enjoy jazz and traditional Iranian classical music</a:t>
            </a:r>
            <a:r>
              <a:rPr lang="en-GB" sz="1200" dirty="0">
                <a:latin typeface="Comic Sans MS" pitchFamily="66" charset="0"/>
              </a:rPr>
              <a:t>.</a:t>
            </a:r>
          </a:p>
        </p:txBody>
      </p:sp>
      <p:sp>
        <p:nvSpPr>
          <p:cNvPr id="7" name="TextBox 15"/>
          <p:cNvSpPr txBox="1">
            <a:spLocks noChangeArrowheads="1"/>
          </p:cNvSpPr>
          <p:nvPr/>
        </p:nvSpPr>
        <p:spPr bwMode="auto">
          <a:xfrm>
            <a:off x="4860032" y="620688"/>
            <a:ext cx="4032447" cy="738664"/>
          </a:xfrm>
          <a:prstGeom prst="rect">
            <a:avLst/>
          </a:prstGeom>
          <a:noFill/>
          <a:ln w="9525">
            <a:noFill/>
            <a:miter lim="800000"/>
            <a:headEnd/>
            <a:tailEnd/>
          </a:ln>
        </p:spPr>
        <p:txBody>
          <a:bodyPr wrap="square">
            <a:spAutoFit/>
          </a:bodyPr>
          <a:lstStyle/>
          <a:p>
            <a:r>
              <a:rPr lang="en-GB" sz="1400" dirty="0">
                <a:latin typeface="Comic Sans MS" pitchFamily="66" charset="0"/>
              </a:rPr>
              <a:t>Father no longer has routines but he still seems to like regular drinks of </a:t>
            </a:r>
            <a:r>
              <a:rPr lang="en-GB" sz="1400" dirty="0" err="1">
                <a:latin typeface="Comic Sans MS" pitchFamily="66" charset="0"/>
              </a:rPr>
              <a:t>chai</a:t>
            </a:r>
            <a:r>
              <a:rPr lang="en-GB" sz="1400" dirty="0">
                <a:latin typeface="Comic Sans MS" pitchFamily="66" charset="0"/>
              </a:rPr>
              <a:t> (sweetened tea made with condensed milk).</a:t>
            </a:r>
          </a:p>
        </p:txBody>
      </p:sp>
      <p:sp>
        <p:nvSpPr>
          <p:cNvPr id="8" name="TextBox 7"/>
          <p:cNvSpPr txBox="1">
            <a:spLocks noChangeArrowheads="1"/>
          </p:cNvSpPr>
          <p:nvPr/>
        </p:nvSpPr>
        <p:spPr bwMode="auto">
          <a:xfrm>
            <a:off x="4860032" y="2060848"/>
            <a:ext cx="4032448" cy="738664"/>
          </a:xfrm>
          <a:prstGeom prst="rect">
            <a:avLst/>
          </a:prstGeom>
          <a:noFill/>
          <a:ln w="9525">
            <a:noFill/>
            <a:miter lim="800000"/>
            <a:headEnd/>
            <a:tailEnd/>
          </a:ln>
        </p:spPr>
        <p:txBody>
          <a:bodyPr wrap="square">
            <a:spAutoFit/>
          </a:bodyPr>
          <a:lstStyle/>
          <a:p>
            <a:r>
              <a:rPr lang="en-GB" sz="1400" dirty="0">
                <a:latin typeface="Comic Sans MS" pitchFamily="66" charset="0"/>
              </a:rPr>
              <a:t>When father is upset we talk to him, and massage his hand when he lets us do so. The sound of mother’s voice often soothes </a:t>
            </a:r>
            <a:r>
              <a:rPr lang="en-GB" sz="1400" dirty="0" smtClean="0">
                <a:latin typeface="Comic Sans MS" pitchFamily="66" charset="0"/>
              </a:rPr>
              <a:t>him.</a:t>
            </a:r>
            <a:endParaRPr lang="en-GB" sz="1400" dirty="0">
              <a:latin typeface="Comic Sans MS" pitchFamily="66" charset="0"/>
            </a:endParaRPr>
          </a:p>
        </p:txBody>
      </p:sp>
      <p:sp>
        <p:nvSpPr>
          <p:cNvPr id="9" name="TextBox 7"/>
          <p:cNvSpPr txBox="1">
            <a:spLocks noChangeArrowheads="1"/>
          </p:cNvSpPr>
          <p:nvPr/>
        </p:nvSpPr>
        <p:spPr bwMode="auto">
          <a:xfrm>
            <a:off x="4860032" y="3573016"/>
            <a:ext cx="4032447" cy="738664"/>
          </a:xfrm>
          <a:prstGeom prst="rect">
            <a:avLst/>
          </a:prstGeom>
          <a:noFill/>
          <a:ln w="9525">
            <a:noFill/>
            <a:miter lim="800000"/>
            <a:headEnd/>
            <a:tailEnd/>
          </a:ln>
        </p:spPr>
        <p:txBody>
          <a:bodyPr wrap="square">
            <a:spAutoFit/>
          </a:bodyPr>
          <a:lstStyle/>
          <a:p>
            <a:r>
              <a:rPr lang="en-GB" sz="1400" dirty="0">
                <a:latin typeface="Comic Sans MS" pitchFamily="66" charset="0"/>
              </a:rPr>
              <a:t>Father dislikes being alone. He will call out words none of us understand, but he often becomes calmer when we are around.  </a:t>
            </a:r>
          </a:p>
        </p:txBody>
      </p:sp>
      <p:sp>
        <p:nvSpPr>
          <p:cNvPr id="10" name="TextBox 9"/>
          <p:cNvSpPr txBox="1">
            <a:spLocks noChangeArrowheads="1"/>
          </p:cNvSpPr>
          <p:nvPr/>
        </p:nvSpPr>
        <p:spPr bwMode="auto">
          <a:xfrm>
            <a:off x="4788024" y="5013176"/>
            <a:ext cx="4032448" cy="954107"/>
          </a:xfrm>
          <a:prstGeom prst="rect">
            <a:avLst/>
          </a:prstGeom>
          <a:noFill/>
          <a:ln w="9525">
            <a:noFill/>
            <a:miter lim="800000"/>
            <a:headEnd/>
            <a:tailEnd/>
          </a:ln>
        </p:spPr>
        <p:txBody>
          <a:bodyPr wrap="square">
            <a:spAutoFit/>
          </a:bodyPr>
          <a:lstStyle/>
          <a:p>
            <a:r>
              <a:rPr lang="en-GB" sz="1400" dirty="0">
                <a:latin typeface="Comic Sans MS" pitchFamily="66" charset="0"/>
              </a:rPr>
              <a:t>Father can no longer manage solid foods but likes regular sips of thickened </a:t>
            </a:r>
            <a:r>
              <a:rPr lang="en-GB" sz="1400" dirty="0" err="1">
                <a:latin typeface="Comic Sans MS" pitchFamily="66" charset="0"/>
              </a:rPr>
              <a:t>chai</a:t>
            </a:r>
            <a:r>
              <a:rPr lang="en-GB" sz="1400" dirty="0">
                <a:latin typeface="Comic Sans MS" pitchFamily="66" charset="0"/>
              </a:rPr>
              <a:t>.  He often gets discomfort from the area around his catheter which makes him upset.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1628775"/>
            <a:ext cx="7921625" cy="3095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FFFFFF"/>
                </a:solidFill>
                <a:cs typeface="Arial" charset="0"/>
              </a:rPr>
              <a:t>1. What might be influencing Mr Samadi’s behaviour?</a:t>
            </a:r>
          </a:p>
          <a:p>
            <a:pPr algn="ctr">
              <a:defRPr/>
            </a:pPr>
            <a:endParaRPr lang="en-GB" sz="2800">
              <a:solidFill>
                <a:srgbClr val="FFFFFF"/>
              </a:solidFill>
              <a:cs typeface="Arial" charset="0"/>
            </a:endParaRPr>
          </a:p>
          <a:p>
            <a:pPr algn="ctr">
              <a:defRPr/>
            </a:pPr>
            <a:r>
              <a:rPr lang="en-GB" sz="2800">
                <a:solidFill>
                  <a:srgbClr val="FFFFFF"/>
                </a:solidFill>
                <a:cs typeface="Arial" charset="0"/>
              </a:rPr>
              <a:t>2. What care/interventions could we provide?</a:t>
            </a:r>
          </a:p>
        </p:txBody>
      </p:sp>
      <p:sp>
        <p:nvSpPr>
          <p:cNvPr id="3" name="Slide Number Placeholder 2"/>
          <p:cNvSpPr>
            <a:spLocks noGrp="1"/>
          </p:cNvSpPr>
          <p:nvPr>
            <p:ph type="sldNum" sz="quarter" idx="12"/>
          </p:nvPr>
        </p:nvSpPr>
        <p:spPr/>
        <p:txBody>
          <a:bodyPr/>
          <a:lstStyle/>
          <a:p>
            <a:pPr>
              <a:defRPr/>
            </a:pPr>
            <a:r>
              <a:rPr lang="en-GB" sz="3200" dirty="0" smtClean="0">
                <a:solidFill>
                  <a:schemeClr val="tx1">
                    <a:lumMod val="85000"/>
                    <a:lumOff val="15000"/>
                  </a:schemeClr>
                </a:solidFill>
              </a:rPr>
              <a:t>6.16</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9750" y="333375"/>
            <a:ext cx="8135938" cy="1150938"/>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17375E"/>
                </a:solidFill>
                <a:cs typeface="Arial" charset="0"/>
              </a:rPr>
              <a:t>Behaviour that Challenges: </a:t>
            </a:r>
          </a:p>
          <a:p>
            <a:pPr algn="ctr">
              <a:defRPr/>
            </a:pPr>
            <a:r>
              <a:rPr lang="en-GB" sz="2800">
                <a:solidFill>
                  <a:srgbClr val="17375E"/>
                </a:solidFill>
                <a:cs typeface="Arial" charset="0"/>
              </a:rPr>
              <a:t>Establishing the Meaning</a:t>
            </a:r>
          </a:p>
        </p:txBody>
      </p:sp>
      <p:sp>
        <p:nvSpPr>
          <p:cNvPr id="6" name="Rounded Rectangle 5"/>
          <p:cNvSpPr/>
          <p:nvPr/>
        </p:nvSpPr>
        <p:spPr>
          <a:xfrm>
            <a:off x="539750" y="1844675"/>
            <a:ext cx="4032250" cy="216058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80000"/>
              </a:lnSpc>
              <a:defRPr/>
            </a:pPr>
            <a:r>
              <a:rPr lang="en-GB" sz="2400">
                <a:solidFill>
                  <a:srgbClr val="17375E"/>
                </a:solidFill>
                <a:cs typeface="Arial" charset="0"/>
              </a:rPr>
              <a:t>Consider using a behaviour monitoring chart to identify patterns and triggers </a:t>
            </a:r>
          </a:p>
        </p:txBody>
      </p:sp>
      <p:sp>
        <p:nvSpPr>
          <p:cNvPr id="7" name="Rounded Rectangle 6"/>
          <p:cNvSpPr/>
          <p:nvPr/>
        </p:nvSpPr>
        <p:spPr>
          <a:xfrm>
            <a:off x="611188" y="4292600"/>
            <a:ext cx="3889375" cy="117951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80000"/>
              </a:lnSpc>
              <a:defRPr/>
            </a:pPr>
            <a:r>
              <a:rPr lang="en-GB" sz="2400" dirty="0">
                <a:solidFill>
                  <a:schemeClr val="tx2">
                    <a:lumMod val="75000"/>
                  </a:schemeClr>
                </a:solidFill>
              </a:rPr>
              <a:t>Talk to relatives, they are likely to know the person the best</a:t>
            </a:r>
          </a:p>
        </p:txBody>
      </p:sp>
      <p:sp>
        <p:nvSpPr>
          <p:cNvPr id="8" name="Rounded Rectangle 7"/>
          <p:cNvSpPr/>
          <p:nvPr/>
        </p:nvSpPr>
        <p:spPr>
          <a:xfrm>
            <a:off x="4787900" y="2133600"/>
            <a:ext cx="3887788" cy="309721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a:solidFill>
                  <a:srgbClr val="17375E"/>
                </a:solidFill>
                <a:cs typeface="Arial" charset="0"/>
              </a:rPr>
              <a:t>As a team, utilise all your knowledge of the person to consider what might be the cause of their behaviour. Share your ideas and begin to eliminate those that can be discounted</a:t>
            </a:r>
          </a:p>
        </p:txBody>
      </p:sp>
      <p:sp>
        <p:nvSpPr>
          <p:cNvPr id="31749" name="Slide Number Placeholder 8"/>
          <p:cNvSpPr>
            <a:spLocks noGrp="1"/>
          </p:cNvSpPr>
          <p:nvPr>
            <p:ph type="sldNum" sz="quarter" idx="12"/>
          </p:nvPr>
        </p:nvSpPr>
        <p:spPr bwMode="auto">
          <a:noFill/>
          <a:ln>
            <a:miter lim="800000"/>
            <a:headEnd/>
            <a:tailEnd/>
          </a:ln>
        </p:spPr>
        <p:txBody>
          <a:bodyPr/>
          <a:lstStyle/>
          <a:p>
            <a:r>
              <a:rPr lang="en-GB" sz="3200" dirty="0" smtClean="0">
                <a:solidFill>
                  <a:srgbClr val="262626"/>
                </a:solidFill>
              </a:rPr>
              <a:t>6.17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31913" y="1628775"/>
            <a:ext cx="6335712" cy="2663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dirty="0"/>
              <a:t>Any Questions?</a:t>
            </a:r>
          </a:p>
        </p:txBody>
      </p:sp>
      <p:sp>
        <p:nvSpPr>
          <p:cNvPr id="32770" name="Slide Number Placeholder 2"/>
          <p:cNvSpPr>
            <a:spLocks noGrp="1"/>
          </p:cNvSpPr>
          <p:nvPr>
            <p:ph type="sldNum" sz="quarter" idx="12"/>
          </p:nvPr>
        </p:nvSpPr>
        <p:spPr bwMode="auto">
          <a:noFill/>
          <a:ln>
            <a:miter lim="800000"/>
            <a:headEnd/>
            <a:tailEnd/>
          </a:ln>
        </p:spPr>
        <p:txBody>
          <a:bodyPr/>
          <a:lstStyle/>
          <a:p>
            <a:r>
              <a:rPr lang="en-GB" sz="3200" dirty="0" smtClean="0">
                <a:solidFill>
                  <a:srgbClr val="262626"/>
                </a:solidFill>
              </a:rPr>
              <a:t>6.18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9750" y="404813"/>
            <a:ext cx="8135938" cy="14398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chemeClr val="tx2">
                    <a:lumMod val="75000"/>
                  </a:schemeClr>
                </a:solidFill>
              </a:rPr>
              <a:t>“Getting to Know Me” - Key Messages</a:t>
            </a:r>
          </a:p>
        </p:txBody>
      </p:sp>
      <p:sp>
        <p:nvSpPr>
          <p:cNvPr id="3" name="Rounded Rectangle 2"/>
          <p:cNvSpPr/>
          <p:nvPr/>
        </p:nvSpPr>
        <p:spPr>
          <a:xfrm>
            <a:off x="539750" y="3573463"/>
            <a:ext cx="3887788" cy="1439862"/>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chemeClr val="tx2">
                    <a:lumMod val="75000"/>
                  </a:schemeClr>
                </a:solidFill>
                <a:cs typeface="Arial" charset="0"/>
              </a:rPr>
              <a:t>See  all behaviour as having “meaning”</a:t>
            </a:r>
          </a:p>
        </p:txBody>
      </p:sp>
      <p:sp>
        <p:nvSpPr>
          <p:cNvPr id="4" name="Rounded Rectangle 3"/>
          <p:cNvSpPr/>
          <p:nvPr/>
        </p:nvSpPr>
        <p:spPr>
          <a:xfrm>
            <a:off x="539750" y="1989138"/>
            <a:ext cx="3887788" cy="143986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a:solidFill>
                  <a:srgbClr val="17375E"/>
                </a:solidFill>
                <a:cs typeface="Arial" charset="0"/>
              </a:rPr>
              <a:t>Focus on </a:t>
            </a:r>
            <a:r>
              <a:rPr lang="en-GB" sz="2400" i="1" u="sng">
                <a:solidFill>
                  <a:srgbClr val="17375E"/>
                </a:solidFill>
                <a:cs typeface="Arial" charset="0"/>
              </a:rPr>
              <a:t>feelings</a:t>
            </a:r>
            <a:r>
              <a:rPr lang="en-GB" sz="2400">
                <a:solidFill>
                  <a:srgbClr val="17375E"/>
                </a:solidFill>
                <a:cs typeface="Arial" charset="0"/>
              </a:rPr>
              <a:t> and try to put yourself in the person’s shoes</a:t>
            </a:r>
          </a:p>
        </p:txBody>
      </p:sp>
      <p:sp>
        <p:nvSpPr>
          <p:cNvPr id="6" name="Rounded Rectangle 5"/>
          <p:cNvSpPr/>
          <p:nvPr/>
        </p:nvSpPr>
        <p:spPr>
          <a:xfrm>
            <a:off x="4716463" y="5157788"/>
            <a:ext cx="3995737" cy="1150937"/>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chemeClr val="tx2">
                    <a:lumMod val="75000"/>
                  </a:schemeClr>
                </a:solidFill>
              </a:rPr>
              <a:t>See the </a:t>
            </a:r>
            <a:r>
              <a:rPr lang="en-GB" sz="2400" i="1" u="sng" dirty="0">
                <a:solidFill>
                  <a:schemeClr val="tx2">
                    <a:lumMod val="75000"/>
                  </a:schemeClr>
                </a:solidFill>
              </a:rPr>
              <a:t>person</a:t>
            </a:r>
            <a:r>
              <a:rPr lang="en-GB" sz="2400" dirty="0">
                <a:solidFill>
                  <a:schemeClr val="tx2">
                    <a:lumMod val="75000"/>
                  </a:schemeClr>
                </a:solidFill>
              </a:rPr>
              <a:t> not the dementia</a:t>
            </a:r>
          </a:p>
        </p:txBody>
      </p:sp>
      <p:sp>
        <p:nvSpPr>
          <p:cNvPr id="7" name="Rounded Rectangle 6"/>
          <p:cNvSpPr/>
          <p:nvPr/>
        </p:nvSpPr>
        <p:spPr>
          <a:xfrm>
            <a:off x="4716463" y="3573463"/>
            <a:ext cx="3959225" cy="143986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chemeClr val="tx2">
                    <a:lumMod val="75000"/>
                  </a:schemeClr>
                </a:solidFill>
              </a:rPr>
              <a:t>Provide opportunities for meaningful activity</a:t>
            </a:r>
          </a:p>
        </p:txBody>
      </p:sp>
      <p:sp>
        <p:nvSpPr>
          <p:cNvPr id="8" name="Rounded Rectangle 7"/>
          <p:cNvSpPr/>
          <p:nvPr/>
        </p:nvSpPr>
        <p:spPr>
          <a:xfrm>
            <a:off x="539750" y="5157788"/>
            <a:ext cx="3887788" cy="115093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chemeClr val="tx2">
                    <a:lumMod val="75000"/>
                  </a:schemeClr>
                </a:solidFill>
              </a:rPr>
              <a:t>Think about how best to support and involve relatives</a:t>
            </a:r>
          </a:p>
        </p:txBody>
      </p:sp>
      <p:sp>
        <p:nvSpPr>
          <p:cNvPr id="9" name="Rounded Rectangle 8"/>
          <p:cNvSpPr/>
          <p:nvPr/>
        </p:nvSpPr>
        <p:spPr>
          <a:xfrm>
            <a:off x="4716463" y="1989138"/>
            <a:ext cx="3959225" cy="143986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chemeClr val="tx2">
                    <a:lumMod val="75000"/>
                  </a:schemeClr>
                </a:solidFill>
              </a:rPr>
              <a:t>Try to help create a sense of security and familiarity</a:t>
            </a:r>
          </a:p>
        </p:txBody>
      </p:sp>
      <p:sp>
        <p:nvSpPr>
          <p:cNvPr id="33800" name="Slide Number Placeholder 9"/>
          <p:cNvSpPr>
            <a:spLocks noGrp="1"/>
          </p:cNvSpPr>
          <p:nvPr>
            <p:ph type="sldNum" sz="quarter" idx="10"/>
          </p:nvPr>
        </p:nvSpPr>
        <p:spPr bwMode="auto">
          <a:xfrm>
            <a:off x="7812088" y="6249988"/>
            <a:ext cx="912812" cy="608012"/>
          </a:xfrm>
          <a:noFill/>
          <a:ln>
            <a:miter lim="800000"/>
            <a:headEnd/>
            <a:tailEnd/>
          </a:ln>
        </p:spPr>
        <p:txBody>
          <a:bodyPr/>
          <a:lstStyle/>
          <a:p>
            <a:r>
              <a:rPr lang="en-GB" sz="3200" dirty="0" smtClean="0">
                <a:solidFill>
                  <a:srgbClr val="262626"/>
                </a:solidFill>
              </a:rPr>
              <a:t>6.19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331913" y="1341438"/>
            <a:ext cx="6624637" cy="44640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1200"/>
              </a:spcAft>
              <a:defRPr/>
            </a:pPr>
            <a:r>
              <a:rPr lang="en-GB" sz="2800">
                <a:solidFill>
                  <a:srgbClr val="FFFFFF"/>
                </a:solidFill>
                <a:cs typeface="Arial" charset="0"/>
              </a:rPr>
              <a:t>Aims</a:t>
            </a:r>
          </a:p>
          <a:p>
            <a:pPr>
              <a:spcAft>
                <a:spcPts val="600"/>
              </a:spcAft>
              <a:defRPr/>
            </a:pPr>
            <a:r>
              <a:rPr lang="en-GB" sz="2400">
                <a:solidFill>
                  <a:srgbClr val="FFFFFF"/>
                </a:solidFill>
                <a:cs typeface="Arial" charset="0"/>
              </a:rPr>
              <a:t>To explore meanings behind behaviours that we can find challenging</a:t>
            </a:r>
          </a:p>
          <a:p>
            <a:pPr>
              <a:spcAft>
                <a:spcPts val="600"/>
              </a:spcAft>
              <a:defRPr/>
            </a:pPr>
            <a:r>
              <a:rPr lang="en-GB" sz="2400">
                <a:solidFill>
                  <a:srgbClr val="FFFFFF"/>
                </a:solidFill>
                <a:cs typeface="Arial" charset="0"/>
              </a:rPr>
              <a:t>To draw together all six parts of the training</a:t>
            </a:r>
          </a:p>
          <a:p>
            <a:pPr>
              <a:spcAft>
                <a:spcPts val="600"/>
              </a:spcAft>
              <a:defRPr/>
            </a:pPr>
            <a:r>
              <a:rPr lang="en-GB" sz="2400">
                <a:solidFill>
                  <a:srgbClr val="FFFFFF"/>
                </a:solidFill>
                <a:cs typeface="Arial" charset="0"/>
              </a:rPr>
              <a:t>To consider the changes staff may make to their practice</a:t>
            </a:r>
          </a:p>
        </p:txBody>
      </p:sp>
      <p:sp>
        <p:nvSpPr>
          <p:cNvPr id="16386" name="Slide Number Placeholder 2"/>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GB" sz="3200">
                <a:solidFill>
                  <a:srgbClr val="404040"/>
                </a:solidFill>
                <a:latin typeface="Calibri" pitchFamily="34" charset="0"/>
              </a:rPr>
              <a:t>6.2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9750" y="404813"/>
            <a:ext cx="8135938" cy="14398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chemeClr val="tx2">
                    <a:lumMod val="75000"/>
                  </a:schemeClr>
                </a:solidFill>
              </a:rPr>
              <a:t>Improving care for hospital patients who are living with dementia – next steps…</a:t>
            </a:r>
          </a:p>
        </p:txBody>
      </p:sp>
      <p:sp>
        <p:nvSpPr>
          <p:cNvPr id="3" name="Rounded Rectangle 2"/>
          <p:cNvSpPr/>
          <p:nvPr/>
        </p:nvSpPr>
        <p:spPr>
          <a:xfrm>
            <a:off x="539750" y="1989138"/>
            <a:ext cx="8135938" cy="100806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t>The 3 changes I will personally make are: </a:t>
            </a:r>
          </a:p>
        </p:txBody>
      </p:sp>
      <p:sp>
        <p:nvSpPr>
          <p:cNvPr id="4" name="Rounded Rectangle 3"/>
          <p:cNvSpPr/>
          <p:nvPr/>
        </p:nvSpPr>
        <p:spPr>
          <a:xfrm>
            <a:off x="539750" y="4292600"/>
            <a:ext cx="8135938" cy="72072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2">
                    <a:lumMod val="75000"/>
                  </a:schemeClr>
                </a:solidFill>
              </a:rPr>
              <a:t>2.</a:t>
            </a:r>
          </a:p>
        </p:txBody>
      </p:sp>
      <p:sp>
        <p:nvSpPr>
          <p:cNvPr id="5" name="Rounded Rectangle 4"/>
          <p:cNvSpPr/>
          <p:nvPr/>
        </p:nvSpPr>
        <p:spPr>
          <a:xfrm>
            <a:off x="539750" y="5300663"/>
            <a:ext cx="8135938" cy="72072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2">
                    <a:lumMod val="75000"/>
                  </a:schemeClr>
                </a:solidFill>
              </a:rPr>
              <a:t>3.</a:t>
            </a:r>
          </a:p>
        </p:txBody>
      </p:sp>
      <p:sp>
        <p:nvSpPr>
          <p:cNvPr id="6" name="Rounded Rectangle 5"/>
          <p:cNvSpPr/>
          <p:nvPr/>
        </p:nvSpPr>
        <p:spPr>
          <a:xfrm>
            <a:off x="539750" y="3284538"/>
            <a:ext cx="8135938" cy="72072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2">
                    <a:lumMod val="75000"/>
                  </a:schemeClr>
                </a:solidFill>
              </a:rPr>
              <a:t>1.</a:t>
            </a:r>
          </a:p>
        </p:txBody>
      </p:sp>
      <p:sp>
        <p:nvSpPr>
          <p:cNvPr id="34822" name="Slide Number Placeholder 6"/>
          <p:cNvSpPr>
            <a:spLocks noGrp="1"/>
          </p:cNvSpPr>
          <p:nvPr>
            <p:ph type="sldNum" sz="quarter" idx="10"/>
          </p:nvPr>
        </p:nvSpPr>
        <p:spPr bwMode="auto">
          <a:xfrm>
            <a:off x="7740650" y="6249988"/>
            <a:ext cx="912813" cy="608012"/>
          </a:xfrm>
          <a:noFill/>
          <a:ln>
            <a:miter lim="800000"/>
            <a:headEnd/>
            <a:tailEnd/>
          </a:ln>
        </p:spPr>
        <p:txBody>
          <a:bodyPr/>
          <a:lstStyle/>
          <a:p>
            <a:r>
              <a:rPr lang="en-GB" sz="3200" dirty="0" smtClean="0">
                <a:solidFill>
                  <a:srgbClr val="262626"/>
                </a:solidFill>
              </a:rPr>
              <a:t>6.20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664"/>
            <a:ext cx="7921625" cy="5832648"/>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dirty="0" smtClean="0">
                <a:solidFill>
                  <a:schemeClr val="tx2">
                    <a:lumMod val="50000"/>
                  </a:schemeClr>
                </a:solidFill>
              </a:rPr>
              <a:t>References </a:t>
            </a:r>
            <a:r>
              <a:rPr lang="en-GB" sz="2000" b="1" dirty="0">
                <a:solidFill>
                  <a:schemeClr val="tx2">
                    <a:lumMod val="50000"/>
                  </a:schemeClr>
                </a:solidFill>
              </a:rPr>
              <a:t>(Parts 1-6</a:t>
            </a:r>
            <a:r>
              <a:rPr lang="en-GB" sz="2000" b="1" dirty="0" smtClean="0">
                <a:solidFill>
                  <a:schemeClr val="tx2">
                    <a:lumMod val="50000"/>
                  </a:schemeClr>
                </a:solidFill>
              </a:rPr>
              <a:t>)</a:t>
            </a:r>
          </a:p>
          <a:p>
            <a:pPr>
              <a:defRPr/>
            </a:pPr>
            <a:endParaRPr lang="en-GB" sz="1600" dirty="0">
              <a:solidFill>
                <a:schemeClr val="tx2">
                  <a:lumMod val="50000"/>
                </a:schemeClr>
              </a:solidFill>
            </a:endParaRPr>
          </a:p>
          <a:p>
            <a:r>
              <a:rPr lang="en-GB" sz="1200" dirty="0" smtClean="0">
                <a:solidFill>
                  <a:schemeClr val="tx1"/>
                </a:solidFill>
              </a:rPr>
              <a:t>Alzheimer’s Society (2007). </a:t>
            </a:r>
            <a:r>
              <a:rPr lang="en-GB" sz="1200" i="1" dirty="0" smtClean="0">
                <a:solidFill>
                  <a:schemeClr val="tx1"/>
                </a:solidFill>
              </a:rPr>
              <a:t>Dementia UK: A report to the Alzheimer’s Society by King’s</a:t>
            </a:r>
          </a:p>
          <a:p>
            <a:r>
              <a:rPr lang="en-GB" sz="1200" i="1" dirty="0" smtClean="0">
                <a:solidFill>
                  <a:schemeClr val="tx1"/>
                </a:solidFill>
              </a:rPr>
              <a:t>College London and London School of Economics</a:t>
            </a:r>
            <a:r>
              <a:rPr lang="en-GB" sz="1200" dirty="0" smtClean="0">
                <a:solidFill>
                  <a:schemeClr val="tx1"/>
                </a:solidFill>
              </a:rPr>
              <a:t>. London: Alzheimer’s Society.</a:t>
            </a:r>
            <a:endParaRPr lang="en-GB" sz="1200" dirty="0">
              <a:solidFill>
                <a:schemeClr val="tx1"/>
              </a:solidFill>
            </a:endParaRPr>
          </a:p>
          <a:p>
            <a:pPr>
              <a:spcBef>
                <a:spcPts val="600"/>
              </a:spcBef>
              <a:spcAft>
                <a:spcPts val="600"/>
              </a:spcAft>
              <a:defRPr/>
            </a:pPr>
            <a:r>
              <a:rPr lang="en-GB" sz="1200" dirty="0">
                <a:solidFill>
                  <a:schemeClr val="tx2">
                    <a:lumMod val="50000"/>
                  </a:schemeClr>
                </a:solidFill>
              </a:rPr>
              <a:t>Alzheimer’s Society (2012</a:t>
            </a:r>
            <a:r>
              <a:rPr lang="en-GB" sz="1200" dirty="0" smtClean="0">
                <a:solidFill>
                  <a:schemeClr val="tx2">
                    <a:lumMod val="50000"/>
                  </a:schemeClr>
                </a:solidFill>
              </a:rPr>
              <a:t>). </a:t>
            </a:r>
            <a:r>
              <a:rPr lang="en-GB" sz="1200" i="1" dirty="0" smtClean="0">
                <a:solidFill>
                  <a:schemeClr val="tx2">
                    <a:lumMod val="50000"/>
                  </a:schemeClr>
                </a:solidFill>
              </a:rPr>
              <a:t>Dementia 2012: a national challenge. </a:t>
            </a:r>
            <a:r>
              <a:rPr lang="en-GB" sz="1200" dirty="0" smtClean="0">
                <a:solidFill>
                  <a:schemeClr val="tx2">
                    <a:lumMod val="50000"/>
                  </a:schemeClr>
                </a:solidFill>
              </a:rPr>
              <a:t>Retrieved June 17, 2013, from </a:t>
            </a:r>
            <a:r>
              <a:rPr lang="en-GB" sz="1200" i="1" dirty="0" smtClean="0">
                <a:solidFill>
                  <a:schemeClr val="tx2">
                    <a:lumMod val="50000"/>
                  </a:schemeClr>
                </a:solidFill>
                <a:hlinkClick r:id="rId2"/>
              </a:rPr>
              <a:t>www.</a:t>
            </a:r>
            <a:r>
              <a:rPr lang="en-GB" sz="1200" dirty="0" smtClean="0">
                <a:solidFill>
                  <a:schemeClr val="tx1"/>
                </a:solidFill>
                <a:hlinkClick r:id="rId2"/>
              </a:rPr>
              <a:t>alzheimers.org.uk/dementia2012</a:t>
            </a:r>
            <a:r>
              <a:rPr lang="en-GB" sz="1200" dirty="0" smtClean="0">
                <a:solidFill>
                  <a:schemeClr val="tx1"/>
                </a:solidFill>
              </a:rPr>
              <a:t>    </a:t>
            </a:r>
            <a:endParaRPr lang="en-GB" sz="1200" i="1" dirty="0">
              <a:solidFill>
                <a:schemeClr val="tx1"/>
              </a:solidFill>
            </a:endParaRPr>
          </a:p>
          <a:p>
            <a:pPr>
              <a:spcBef>
                <a:spcPts val="600"/>
              </a:spcBef>
              <a:spcAft>
                <a:spcPts val="600"/>
              </a:spcAft>
              <a:defRPr/>
            </a:pPr>
            <a:r>
              <a:rPr lang="en-GB" sz="1200" dirty="0" err="1">
                <a:solidFill>
                  <a:schemeClr val="tx2">
                    <a:lumMod val="50000"/>
                  </a:schemeClr>
                </a:solidFill>
              </a:rPr>
              <a:t>Bryden</a:t>
            </a:r>
            <a:r>
              <a:rPr lang="en-GB" sz="1200" dirty="0">
                <a:solidFill>
                  <a:schemeClr val="tx2">
                    <a:lumMod val="50000"/>
                  </a:schemeClr>
                </a:solidFill>
              </a:rPr>
              <a:t>, </a:t>
            </a:r>
            <a:r>
              <a:rPr lang="en-GB" sz="1200" dirty="0" smtClean="0">
                <a:solidFill>
                  <a:schemeClr val="tx2">
                    <a:lumMod val="50000"/>
                  </a:schemeClr>
                </a:solidFill>
              </a:rPr>
              <a:t>C. </a:t>
            </a:r>
            <a:r>
              <a:rPr lang="en-GB" sz="1200" dirty="0">
                <a:solidFill>
                  <a:schemeClr val="tx2">
                    <a:lumMod val="50000"/>
                  </a:schemeClr>
                </a:solidFill>
              </a:rPr>
              <a:t>(2005</a:t>
            </a:r>
            <a:r>
              <a:rPr lang="en-GB" sz="1200" dirty="0" smtClean="0">
                <a:solidFill>
                  <a:schemeClr val="tx2">
                    <a:lumMod val="50000"/>
                  </a:schemeClr>
                </a:solidFill>
              </a:rPr>
              <a:t>). </a:t>
            </a:r>
            <a:r>
              <a:rPr lang="en-GB" sz="1200" i="1" dirty="0" smtClean="0">
                <a:solidFill>
                  <a:schemeClr val="tx2">
                    <a:lumMod val="50000"/>
                  </a:schemeClr>
                </a:solidFill>
              </a:rPr>
              <a:t>Dancing </a:t>
            </a:r>
            <a:r>
              <a:rPr lang="en-GB" sz="1200" i="1" dirty="0">
                <a:solidFill>
                  <a:schemeClr val="tx2">
                    <a:lumMod val="50000"/>
                  </a:schemeClr>
                </a:solidFill>
              </a:rPr>
              <a:t>with </a:t>
            </a:r>
            <a:r>
              <a:rPr lang="en-GB" sz="1200" i="1" dirty="0" smtClean="0">
                <a:solidFill>
                  <a:schemeClr val="tx2">
                    <a:lumMod val="50000"/>
                  </a:schemeClr>
                </a:solidFill>
              </a:rPr>
              <a:t>Dementia.</a:t>
            </a:r>
            <a:r>
              <a:rPr lang="en-GB" sz="1200" dirty="0" smtClean="0">
                <a:solidFill>
                  <a:schemeClr val="tx2">
                    <a:lumMod val="50000"/>
                  </a:schemeClr>
                </a:solidFill>
              </a:rPr>
              <a:t>  London: Jessica Kingsley.</a:t>
            </a:r>
            <a:endParaRPr lang="en-GB" sz="1200" dirty="0">
              <a:solidFill>
                <a:schemeClr val="tx2">
                  <a:lumMod val="50000"/>
                </a:schemeClr>
              </a:solidFill>
            </a:endParaRPr>
          </a:p>
          <a:p>
            <a:pPr>
              <a:spcBef>
                <a:spcPts val="600"/>
              </a:spcBef>
              <a:spcAft>
                <a:spcPts val="600"/>
              </a:spcAft>
              <a:defRPr/>
            </a:pPr>
            <a:r>
              <a:rPr lang="en-GB" sz="1200" dirty="0">
                <a:solidFill>
                  <a:schemeClr val="tx2">
                    <a:lumMod val="50000"/>
                  </a:schemeClr>
                </a:solidFill>
              </a:rPr>
              <a:t>Dementia Services Development Centre (2009</a:t>
            </a:r>
            <a:r>
              <a:rPr lang="en-GB" sz="1200" dirty="0" smtClean="0">
                <a:solidFill>
                  <a:schemeClr val="tx2">
                    <a:lumMod val="50000"/>
                  </a:schemeClr>
                </a:solidFill>
              </a:rPr>
              <a:t>)</a:t>
            </a:r>
            <a:r>
              <a:rPr lang="en-GB" sz="1200" i="1" dirty="0" smtClean="0">
                <a:solidFill>
                  <a:schemeClr val="tx2">
                    <a:lumMod val="50000"/>
                  </a:schemeClr>
                </a:solidFill>
              </a:rPr>
              <a:t> . Caring for people with dementia in acute care settings; a resource for staff. Stirling: </a:t>
            </a:r>
            <a:r>
              <a:rPr lang="en-GB" sz="1200" dirty="0" smtClean="0">
                <a:solidFill>
                  <a:schemeClr val="tx2">
                    <a:lumMod val="50000"/>
                  </a:schemeClr>
                </a:solidFill>
              </a:rPr>
              <a:t>Dementia Services Development Centre .</a:t>
            </a:r>
            <a:endParaRPr lang="en-GB" sz="1200" dirty="0">
              <a:solidFill>
                <a:schemeClr val="tx2">
                  <a:lumMod val="50000"/>
                </a:schemeClr>
              </a:solidFill>
            </a:endParaRPr>
          </a:p>
          <a:p>
            <a:r>
              <a:rPr lang="en-GB" sz="1200" dirty="0">
                <a:solidFill>
                  <a:schemeClr val="tx2">
                    <a:lumMod val="50000"/>
                  </a:schemeClr>
                </a:solidFill>
              </a:rPr>
              <a:t>Department of Health </a:t>
            </a:r>
            <a:r>
              <a:rPr lang="en-GB" sz="1200" dirty="0" smtClean="0">
                <a:solidFill>
                  <a:schemeClr val="tx2">
                    <a:lumMod val="50000"/>
                  </a:schemeClr>
                </a:solidFill>
              </a:rPr>
              <a:t>(2012).  </a:t>
            </a:r>
            <a:r>
              <a:rPr lang="en-GB" sz="1200" i="1" dirty="0" smtClean="0">
                <a:solidFill>
                  <a:schemeClr val="tx2">
                    <a:lumMod val="50000"/>
                  </a:schemeClr>
                </a:solidFill>
              </a:rPr>
              <a:t>Using the commissioning for quality and innovation (CQUIN) payment framework .</a:t>
            </a:r>
          </a:p>
          <a:p>
            <a:r>
              <a:rPr lang="en-GB" sz="1200" i="1" dirty="0" smtClean="0">
                <a:solidFill>
                  <a:schemeClr val="tx2">
                    <a:lumMod val="50000"/>
                  </a:schemeClr>
                </a:solidFill>
              </a:rPr>
              <a:t>Guidance on new national goals for 2012-13. </a:t>
            </a:r>
            <a:r>
              <a:rPr lang="en-GB" sz="1200" dirty="0" smtClean="0">
                <a:solidFill>
                  <a:schemeClr val="tx2">
                    <a:lumMod val="50000"/>
                  </a:schemeClr>
                </a:solidFill>
              </a:rPr>
              <a:t>London: Department of Health.</a:t>
            </a:r>
            <a:endParaRPr lang="en-GB" sz="1200" dirty="0">
              <a:solidFill>
                <a:schemeClr val="tx2">
                  <a:lumMod val="50000"/>
                </a:schemeClr>
              </a:solidFill>
            </a:endParaRPr>
          </a:p>
          <a:p>
            <a:pPr>
              <a:spcBef>
                <a:spcPts val="600"/>
              </a:spcBef>
              <a:spcAft>
                <a:spcPts val="600"/>
              </a:spcAft>
              <a:defRPr/>
            </a:pPr>
            <a:r>
              <a:rPr lang="en-GB" sz="1200" dirty="0">
                <a:solidFill>
                  <a:schemeClr val="tx2">
                    <a:lumMod val="50000"/>
                  </a:schemeClr>
                </a:solidFill>
              </a:rPr>
              <a:t>James, </a:t>
            </a:r>
            <a:r>
              <a:rPr lang="en-GB" sz="1200" dirty="0" smtClean="0">
                <a:solidFill>
                  <a:schemeClr val="tx2">
                    <a:lumMod val="50000"/>
                  </a:schemeClr>
                </a:solidFill>
              </a:rPr>
              <a:t>I. </a:t>
            </a:r>
            <a:r>
              <a:rPr lang="en-GB" sz="1200" dirty="0">
                <a:solidFill>
                  <a:schemeClr val="tx2">
                    <a:lumMod val="50000"/>
                  </a:schemeClr>
                </a:solidFill>
              </a:rPr>
              <a:t>(2011</a:t>
            </a:r>
            <a:r>
              <a:rPr lang="en-GB" sz="1200" dirty="0" smtClean="0">
                <a:solidFill>
                  <a:schemeClr val="tx2">
                    <a:lumMod val="50000"/>
                  </a:schemeClr>
                </a:solidFill>
              </a:rPr>
              <a:t>). </a:t>
            </a:r>
            <a:r>
              <a:rPr lang="en-GB" sz="1200" i="1" dirty="0">
                <a:solidFill>
                  <a:schemeClr val="tx2">
                    <a:lumMod val="50000"/>
                  </a:schemeClr>
                </a:solidFill>
              </a:rPr>
              <a:t>Understanding </a:t>
            </a:r>
            <a:r>
              <a:rPr lang="en-GB" sz="1200" i="1" dirty="0" smtClean="0">
                <a:solidFill>
                  <a:schemeClr val="tx2">
                    <a:lumMod val="50000"/>
                  </a:schemeClr>
                </a:solidFill>
              </a:rPr>
              <a:t>behaviour </a:t>
            </a:r>
            <a:r>
              <a:rPr lang="en-GB" sz="1200" i="1" dirty="0">
                <a:solidFill>
                  <a:schemeClr val="tx2">
                    <a:lumMod val="50000"/>
                  </a:schemeClr>
                </a:solidFill>
              </a:rPr>
              <a:t>in </a:t>
            </a:r>
            <a:r>
              <a:rPr lang="en-GB" sz="1200" i="1" dirty="0" smtClean="0">
                <a:solidFill>
                  <a:schemeClr val="tx2">
                    <a:lumMod val="50000"/>
                  </a:schemeClr>
                </a:solidFill>
              </a:rPr>
              <a:t>dementia </a:t>
            </a:r>
            <a:r>
              <a:rPr lang="en-GB" sz="1200" i="1" dirty="0">
                <a:solidFill>
                  <a:schemeClr val="tx2">
                    <a:lumMod val="50000"/>
                  </a:schemeClr>
                </a:solidFill>
              </a:rPr>
              <a:t>that </a:t>
            </a:r>
            <a:r>
              <a:rPr lang="en-GB" sz="1200" i="1" dirty="0" smtClean="0">
                <a:solidFill>
                  <a:schemeClr val="tx2">
                    <a:lumMod val="50000"/>
                  </a:schemeClr>
                </a:solidFill>
              </a:rPr>
              <a:t>challenges</a:t>
            </a:r>
            <a:r>
              <a:rPr lang="en-GB" sz="1200" i="1" dirty="0">
                <a:solidFill>
                  <a:schemeClr val="tx2">
                    <a:lumMod val="50000"/>
                  </a:schemeClr>
                </a:solidFill>
              </a:rPr>
              <a:t>: A </a:t>
            </a:r>
            <a:r>
              <a:rPr lang="en-GB" sz="1200" i="1" dirty="0" smtClean="0">
                <a:solidFill>
                  <a:schemeClr val="tx2">
                    <a:lumMod val="50000"/>
                  </a:schemeClr>
                </a:solidFill>
              </a:rPr>
              <a:t>guide </a:t>
            </a:r>
            <a:r>
              <a:rPr lang="en-GB" sz="1200" i="1" dirty="0">
                <a:solidFill>
                  <a:schemeClr val="tx2">
                    <a:lumMod val="50000"/>
                  </a:schemeClr>
                </a:solidFill>
              </a:rPr>
              <a:t>to </a:t>
            </a:r>
            <a:r>
              <a:rPr lang="en-GB" sz="1200" i="1" dirty="0" smtClean="0">
                <a:solidFill>
                  <a:schemeClr val="tx2">
                    <a:lumMod val="50000"/>
                  </a:schemeClr>
                </a:solidFill>
              </a:rPr>
              <a:t>assessment </a:t>
            </a:r>
            <a:r>
              <a:rPr lang="en-GB" sz="1200" i="1" dirty="0">
                <a:solidFill>
                  <a:schemeClr val="tx2">
                    <a:lumMod val="50000"/>
                  </a:schemeClr>
                </a:solidFill>
              </a:rPr>
              <a:t>and </a:t>
            </a:r>
            <a:r>
              <a:rPr lang="en-GB" sz="1200" i="1" dirty="0" smtClean="0">
                <a:solidFill>
                  <a:schemeClr val="tx2">
                    <a:lumMod val="50000"/>
                  </a:schemeClr>
                </a:solidFill>
              </a:rPr>
              <a:t>treatment. </a:t>
            </a:r>
            <a:r>
              <a:rPr lang="en-GB" sz="1200" dirty="0" smtClean="0">
                <a:solidFill>
                  <a:schemeClr val="tx2">
                    <a:lumMod val="50000"/>
                  </a:schemeClr>
                </a:solidFill>
              </a:rPr>
              <a:t>London: Jessica Kingsley.</a:t>
            </a:r>
            <a:endParaRPr lang="en-GB" sz="1200" dirty="0">
              <a:solidFill>
                <a:schemeClr val="tx2">
                  <a:lumMod val="50000"/>
                </a:schemeClr>
              </a:solidFill>
            </a:endParaRPr>
          </a:p>
          <a:p>
            <a:pPr>
              <a:spcBef>
                <a:spcPts val="600"/>
              </a:spcBef>
              <a:spcAft>
                <a:spcPts val="600"/>
              </a:spcAft>
              <a:defRPr/>
            </a:pPr>
            <a:r>
              <a:rPr lang="en-GB" sz="1200" dirty="0" err="1">
                <a:solidFill>
                  <a:schemeClr val="tx2">
                    <a:lumMod val="50000"/>
                  </a:schemeClr>
                </a:solidFill>
              </a:rPr>
              <a:t>Kitwood</a:t>
            </a:r>
            <a:r>
              <a:rPr lang="en-GB" sz="1200" dirty="0">
                <a:solidFill>
                  <a:schemeClr val="tx2">
                    <a:lumMod val="50000"/>
                  </a:schemeClr>
                </a:solidFill>
              </a:rPr>
              <a:t>, </a:t>
            </a:r>
            <a:r>
              <a:rPr lang="en-GB" sz="1200" dirty="0" smtClean="0">
                <a:solidFill>
                  <a:schemeClr val="tx2">
                    <a:lumMod val="50000"/>
                  </a:schemeClr>
                </a:solidFill>
              </a:rPr>
              <a:t>T. </a:t>
            </a:r>
            <a:r>
              <a:rPr lang="en-GB" sz="1200" dirty="0">
                <a:solidFill>
                  <a:schemeClr val="tx2">
                    <a:lumMod val="50000"/>
                  </a:schemeClr>
                </a:solidFill>
              </a:rPr>
              <a:t>(1997</a:t>
            </a:r>
            <a:r>
              <a:rPr lang="en-GB" sz="1200" i="1" dirty="0" smtClean="0">
                <a:solidFill>
                  <a:schemeClr val="tx2">
                    <a:lumMod val="50000"/>
                  </a:schemeClr>
                </a:solidFill>
              </a:rPr>
              <a:t>). </a:t>
            </a:r>
            <a:r>
              <a:rPr lang="en-GB" sz="1200" i="1" dirty="0">
                <a:solidFill>
                  <a:schemeClr val="tx2">
                    <a:lumMod val="50000"/>
                  </a:schemeClr>
                </a:solidFill>
              </a:rPr>
              <a:t>Dementia </a:t>
            </a:r>
            <a:r>
              <a:rPr lang="en-GB" sz="1200" i="1" dirty="0" smtClean="0">
                <a:solidFill>
                  <a:schemeClr val="tx2">
                    <a:lumMod val="50000"/>
                  </a:schemeClr>
                </a:solidFill>
              </a:rPr>
              <a:t>reconsidered. </a:t>
            </a:r>
            <a:r>
              <a:rPr lang="en-GB" sz="1200" dirty="0" smtClean="0">
                <a:solidFill>
                  <a:schemeClr val="tx2">
                    <a:lumMod val="50000"/>
                  </a:schemeClr>
                </a:solidFill>
              </a:rPr>
              <a:t>Buckingham: Open </a:t>
            </a:r>
            <a:r>
              <a:rPr lang="en-GB" sz="1200" dirty="0">
                <a:solidFill>
                  <a:schemeClr val="tx2">
                    <a:lumMod val="50000"/>
                  </a:schemeClr>
                </a:solidFill>
              </a:rPr>
              <a:t>University </a:t>
            </a:r>
            <a:r>
              <a:rPr lang="en-GB" sz="1200" dirty="0" smtClean="0">
                <a:solidFill>
                  <a:schemeClr val="tx2">
                    <a:lumMod val="50000"/>
                  </a:schemeClr>
                </a:solidFill>
              </a:rPr>
              <a:t>Press.</a:t>
            </a:r>
            <a:endParaRPr lang="en-GB" sz="1200" dirty="0">
              <a:solidFill>
                <a:schemeClr val="tx2">
                  <a:lumMod val="50000"/>
                </a:schemeClr>
              </a:solidFill>
            </a:endParaRPr>
          </a:p>
          <a:p>
            <a:pPr>
              <a:spcBef>
                <a:spcPts val="600"/>
              </a:spcBef>
              <a:spcAft>
                <a:spcPts val="600"/>
              </a:spcAft>
              <a:defRPr/>
            </a:pPr>
            <a:r>
              <a:rPr lang="en-GB" sz="1200" dirty="0" smtClean="0">
                <a:solidFill>
                  <a:schemeClr val="tx2">
                    <a:lumMod val="50000"/>
                  </a:schemeClr>
                </a:solidFill>
              </a:rPr>
              <a:t>National Institute for Health and Care Excellence/Social Care Institute for Excellence </a:t>
            </a:r>
            <a:r>
              <a:rPr lang="en-GB" sz="1200" dirty="0">
                <a:solidFill>
                  <a:schemeClr val="tx2">
                    <a:lumMod val="50000"/>
                  </a:schemeClr>
                </a:solidFill>
              </a:rPr>
              <a:t>(</a:t>
            </a:r>
            <a:r>
              <a:rPr lang="en-GB" sz="1200" dirty="0" smtClean="0">
                <a:solidFill>
                  <a:schemeClr val="tx2">
                    <a:lumMod val="50000"/>
                  </a:schemeClr>
                </a:solidFill>
              </a:rPr>
              <a:t>2006). </a:t>
            </a:r>
            <a:r>
              <a:rPr lang="en-GB" sz="1200" i="1" dirty="0" smtClean="0">
                <a:solidFill>
                  <a:schemeClr val="tx2">
                    <a:lumMod val="50000"/>
                  </a:schemeClr>
                </a:solidFill>
              </a:rPr>
              <a:t>Dementia: Supporting people with dementia and their carers in health and social care. NICE clinical practice guideline 42. London: </a:t>
            </a:r>
            <a:r>
              <a:rPr lang="en-GB" sz="1200" dirty="0" smtClean="0">
                <a:solidFill>
                  <a:schemeClr val="tx2">
                    <a:lumMod val="50000"/>
                  </a:schemeClr>
                </a:solidFill>
              </a:rPr>
              <a:t>National Institute for Health and Care Excellence.</a:t>
            </a:r>
            <a:endParaRPr lang="en-GB" sz="1200" dirty="0">
              <a:solidFill>
                <a:schemeClr val="tx2">
                  <a:lumMod val="50000"/>
                </a:schemeClr>
              </a:solidFill>
            </a:endParaRPr>
          </a:p>
          <a:p>
            <a:pPr>
              <a:spcBef>
                <a:spcPts val="600"/>
              </a:spcBef>
              <a:spcAft>
                <a:spcPts val="600"/>
              </a:spcAft>
              <a:defRPr/>
            </a:pPr>
            <a:r>
              <a:rPr lang="en-GB" sz="1200" dirty="0">
                <a:solidFill>
                  <a:schemeClr val="tx2">
                    <a:lumMod val="50000"/>
                  </a:schemeClr>
                </a:solidFill>
              </a:rPr>
              <a:t>NHS Confederation (</a:t>
            </a:r>
            <a:r>
              <a:rPr lang="en-GB" sz="1200" dirty="0" smtClean="0">
                <a:solidFill>
                  <a:schemeClr val="tx2">
                    <a:lumMod val="50000"/>
                  </a:schemeClr>
                </a:solidFill>
              </a:rPr>
              <a:t>2010). </a:t>
            </a:r>
            <a:r>
              <a:rPr lang="en-GB" sz="1200" i="1" dirty="0" smtClean="0">
                <a:solidFill>
                  <a:schemeClr val="tx2">
                    <a:lumMod val="50000"/>
                  </a:schemeClr>
                </a:solidFill>
              </a:rPr>
              <a:t>Acute </a:t>
            </a:r>
            <a:r>
              <a:rPr lang="en-GB" sz="1200" i="1" dirty="0">
                <a:solidFill>
                  <a:schemeClr val="tx2">
                    <a:lumMod val="50000"/>
                  </a:schemeClr>
                </a:solidFill>
              </a:rPr>
              <a:t>awareness: </a:t>
            </a:r>
            <a:r>
              <a:rPr lang="en-GB" sz="1200" i="1" dirty="0" smtClean="0">
                <a:solidFill>
                  <a:schemeClr val="tx2">
                    <a:lumMod val="50000"/>
                  </a:schemeClr>
                </a:solidFill>
              </a:rPr>
              <a:t>Improving </a:t>
            </a:r>
            <a:r>
              <a:rPr lang="en-GB" sz="1200" i="1" dirty="0">
                <a:solidFill>
                  <a:schemeClr val="tx2">
                    <a:lumMod val="50000"/>
                  </a:schemeClr>
                </a:solidFill>
              </a:rPr>
              <a:t>hospital </a:t>
            </a:r>
            <a:r>
              <a:rPr lang="en-GB" sz="1200" i="1" dirty="0" smtClean="0">
                <a:solidFill>
                  <a:schemeClr val="tx2">
                    <a:lumMod val="50000"/>
                  </a:schemeClr>
                </a:solidFill>
              </a:rPr>
              <a:t>care for people with dementia. </a:t>
            </a:r>
            <a:r>
              <a:rPr lang="en-GB" sz="1200" dirty="0" smtClean="0">
                <a:solidFill>
                  <a:schemeClr val="tx2">
                    <a:lumMod val="50000"/>
                  </a:schemeClr>
                </a:solidFill>
              </a:rPr>
              <a:t>London: NHS Confederation.</a:t>
            </a:r>
            <a:endParaRPr lang="en-GB" sz="1200" dirty="0">
              <a:solidFill>
                <a:schemeClr val="tx2">
                  <a:lumMod val="50000"/>
                </a:schemeClr>
              </a:solidFill>
            </a:endParaRPr>
          </a:p>
          <a:p>
            <a:pPr>
              <a:spcBef>
                <a:spcPts val="600"/>
              </a:spcBef>
              <a:spcAft>
                <a:spcPts val="600"/>
              </a:spcAft>
              <a:defRPr/>
            </a:pPr>
            <a:r>
              <a:rPr lang="en-GB" sz="1200" dirty="0">
                <a:solidFill>
                  <a:schemeClr val="tx2">
                    <a:lumMod val="50000"/>
                  </a:schemeClr>
                </a:solidFill>
              </a:rPr>
              <a:t>Royal College of Psychiatrists (</a:t>
            </a:r>
            <a:r>
              <a:rPr lang="en-GB" sz="1200" dirty="0" smtClean="0">
                <a:solidFill>
                  <a:schemeClr val="tx2">
                    <a:lumMod val="50000"/>
                  </a:schemeClr>
                </a:solidFill>
              </a:rPr>
              <a:t>2005). </a:t>
            </a:r>
            <a:r>
              <a:rPr lang="en-GB" sz="1200" i="1" dirty="0" smtClean="0">
                <a:solidFill>
                  <a:schemeClr val="tx2">
                    <a:lumMod val="50000"/>
                  </a:schemeClr>
                </a:solidFill>
              </a:rPr>
              <a:t>Who </a:t>
            </a:r>
            <a:r>
              <a:rPr lang="en-GB" sz="1200" i="1" dirty="0">
                <a:solidFill>
                  <a:schemeClr val="tx2">
                    <a:lumMod val="50000"/>
                  </a:schemeClr>
                </a:solidFill>
              </a:rPr>
              <a:t>c</a:t>
            </a:r>
            <a:r>
              <a:rPr lang="en-GB" sz="1200" i="1" dirty="0" smtClean="0">
                <a:solidFill>
                  <a:schemeClr val="tx2">
                    <a:lumMod val="50000"/>
                  </a:schemeClr>
                </a:solidFill>
              </a:rPr>
              <a:t>ares wins</a:t>
            </a:r>
            <a:r>
              <a:rPr lang="en-GB" sz="1200" i="1" dirty="0">
                <a:solidFill>
                  <a:schemeClr val="tx2">
                    <a:lumMod val="50000"/>
                  </a:schemeClr>
                </a:solidFill>
              </a:rPr>
              <a:t>: Improving the outcome for older people admitted to the general hospital</a:t>
            </a:r>
            <a:r>
              <a:rPr lang="en-GB" sz="1200" dirty="0">
                <a:solidFill>
                  <a:schemeClr val="tx2">
                    <a:lumMod val="50000"/>
                  </a:schemeClr>
                </a:solidFill>
              </a:rPr>
              <a:t>. </a:t>
            </a:r>
            <a:r>
              <a:rPr lang="en-GB" sz="1200" dirty="0" smtClean="0">
                <a:solidFill>
                  <a:schemeClr val="tx2">
                    <a:lumMod val="50000"/>
                  </a:schemeClr>
                </a:solidFill>
              </a:rPr>
              <a:t>London: The Royal College of Psychiatrists.</a:t>
            </a:r>
            <a:endParaRPr lang="en-GB" sz="1200"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r>
              <a:rPr lang="en-GB" sz="3200" dirty="0" smtClean="0">
                <a:solidFill>
                  <a:schemeClr val="tx1">
                    <a:lumMod val="85000"/>
                    <a:lumOff val="15000"/>
                  </a:schemeClr>
                </a:solidFill>
              </a:rPr>
              <a:t>6.21</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85000"/>
                    <a:lumOff val="15000"/>
                  </a:schemeClr>
                </a:solidFill>
              </a:rPr>
              <a:t>6.22</a:t>
            </a:r>
            <a:endParaRPr lang="en-GB" sz="3200" dirty="0">
              <a:solidFill>
                <a:schemeClr val="tx1">
                  <a:lumMod val="85000"/>
                  <a:lumOff val="15000"/>
                </a:schemeClr>
              </a:solidFill>
            </a:endParaRPr>
          </a:p>
        </p:txBody>
      </p:sp>
      <p:sp>
        <p:nvSpPr>
          <p:cNvPr id="3" name="Rounded Rectangle 2"/>
          <p:cNvSpPr/>
          <p:nvPr/>
        </p:nvSpPr>
        <p:spPr>
          <a:xfrm>
            <a:off x="1835150" y="1700213"/>
            <a:ext cx="5545138" cy="3168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400" dirty="0"/>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12239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chemeClr val="tx2">
                    <a:lumMod val="75000"/>
                  </a:schemeClr>
                </a:solidFill>
              </a:rPr>
              <a:t>What behaviours do you find most challenging </a:t>
            </a:r>
          </a:p>
          <a:p>
            <a:pPr algn="ctr">
              <a:defRPr/>
            </a:pPr>
            <a:r>
              <a:rPr lang="en-GB" sz="2800" dirty="0">
                <a:solidFill>
                  <a:schemeClr val="tx2">
                    <a:lumMod val="75000"/>
                  </a:schemeClr>
                </a:solidFill>
              </a:rPr>
              <a:t>and why?</a:t>
            </a:r>
          </a:p>
        </p:txBody>
      </p:sp>
      <p:sp>
        <p:nvSpPr>
          <p:cNvPr id="3" name="Rounded Rectangle 2"/>
          <p:cNvSpPr/>
          <p:nvPr/>
        </p:nvSpPr>
        <p:spPr>
          <a:xfrm>
            <a:off x="611188" y="1700213"/>
            <a:ext cx="7921625" cy="12969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t>What factors might influence a person’s behaviour?</a:t>
            </a:r>
          </a:p>
        </p:txBody>
      </p:sp>
      <p:sp>
        <p:nvSpPr>
          <p:cNvPr id="4" name="Rounded Rectangle 3"/>
          <p:cNvSpPr/>
          <p:nvPr/>
        </p:nvSpPr>
        <p:spPr>
          <a:xfrm>
            <a:off x="684213" y="3068638"/>
            <a:ext cx="2303462" cy="3455987"/>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GB" sz="2000" b="1">
                <a:solidFill>
                  <a:srgbClr val="17375E"/>
                </a:solidFill>
                <a:cs typeface="Arial" charset="0"/>
              </a:rPr>
              <a:t>Biological </a:t>
            </a:r>
          </a:p>
          <a:p>
            <a:endParaRPr lang="en-GB">
              <a:solidFill>
                <a:srgbClr val="17375E"/>
              </a:solidFill>
              <a:cs typeface="Arial" charset="0"/>
            </a:endParaRPr>
          </a:p>
          <a:p>
            <a:r>
              <a:rPr lang="en-GB">
                <a:solidFill>
                  <a:srgbClr val="17375E"/>
                </a:solidFill>
                <a:cs typeface="Arial" charset="0"/>
              </a:rPr>
              <a:t>Cognitive damage</a:t>
            </a:r>
          </a:p>
          <a:p>
            <a:endParaRPr lang="en-GB">
              <a:solidFill>
                <a:srgbClr val="17375E"/>
              </a:solidFill>
              <a:cs typeface="Arial" charset="0"/>
            </a:endParaRPr>
          </a:p>
          <a:p>
            <a:r>
              <a:rPr lang="en-GB">
                <a:solidFill>
                  <a:srgbClr val="17375E"/>
                </a:solidFill>
                <a:cs typeface="Arial" charset="0"/>
              </a:rPr>
              <a:t>Physical health e.g. pain, delirium</a:t>
            </a:r>
          </a:p>
          <a:p>
            <a:endParaRPr lang="en-GB">
              <a:solidFill>
                <a:srgbClr val="17375E"/>
              </a:solidFill>
              <a:cs typeface="Arial" charset="0"/>
            </a:endParaRPr>
          </a:p>
          <a:p>
            <a:r>
              <a:rPr lang="en-GB">
                <a:solidFill>
                  <a:srgbClr val="17375E"/>
                </a:solidFill>
                <a:cs typeface="Arial" charset="0"/>
              </a:rPr>
              <a:t>Sensory impairment</a:t>
            </a:r>
          </a:p>
          <a:p>
            <a:endParaRPr lang="en-GB">
              <a:solidFill>
                <a:srgbClr val="17375E"/>
              </a:solidFill>
              <a:cs typeface="Arial" charset="0"/>
            </a:endParaRPr>
          </a:p>
          <a:p>
            <a:r>
              <a:rPr lang="en-GB">
                <a:solidFill>
                  <a:srgbClr val="17375E"/>
                </a:solidFill>
                <a:cs typeface="Arial" charset="0"/>
              </a:rPr>
              <a:t>Physical needs e.g. thirst, hunger, need for the toilet</a:t>
            </a:r>
          </a:p>
        </p:txBody>
      </p:sp>
      <p:sp>
        <p:nvSpPr>
          <p:cNvPr id="6" name="Rounded Rectangle 5"/>
          <p:cNvSpPr/>
          <p:nvPr/>
        </p:nvSpPr>
        <p:spPr>
          <a:xfrm>
            <a:off x="3276600" y="3068638"/>
            <a:ext cx="2303463" cy="345598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GB" sz="2000" b="1">
                <a:solidFill>
                  <a:srgbClr val="17375E"/>
                </a:solidFill>
                <a:cs typeface="Arial" charset="0"/>
              </a:rPr>
              <a:t>Psychological </a:t>
            </a:r>
          </a:p>
          <a:p>
            <a:endParaRPr lang="en-GB">
              <a:solidFill>
                <a:srgbClr val="17375E"/>
              </a:solidFill>
              <a:cs typeface="Arial" charset="0"/>
            </a:endParaRPr>
          </a:p>
          <a:p>
            <a:r>
              <a:rPr lang="en-GB">
                <a:solidFill>
                  <a:srgbClr val="17375E"/>
                </a:solidFill>
                <a:cs typeface="Arial" charset="0"/>
              </a:rPr>
              <a:t>Thoughts, perceptions, and interpretations of what is happening</a:t>
            </a:r>
          </a:p>
          <a:p>
            <a:endParaRPr lang="en-GB">
              <a:solidFill>
                <a:srgbClr val="17375E"/>
              </a:solidFill>
              <a:cs typeface="Arial" charset="0"/>
            </a:endParaRPr>
          </a:p>
          <a:p>
            <a:r>
              <a:rPr lang="en-GB">
                <a:solidFill>
                  <a:srgbClr val="17375E"/>
                </a:solidFill>
                <a:cs typeface="Arial" charset="0"/>
              </a:rPr>
              <a:t>Feelings e.g. worry, frustration, anger, joy</a:t>
            </a:r>
          </a:p>
          <a:p>
            <a:endParaRPr lang="en-GB">
              <a:solidFill>
                <a:srgbClr val="17375E"/>
              </a:solidFill>
              <a:cs typeface="Arial" charset="0"/>
            </a:endParaRPr>
          </a:p>
          <a:p>
            <a:endParaRPr lang="en-GB">
              <a:solidFill>
                <a:srgbClr val="FFFFFF"/>
              </a:solidFill>
              <a:cs typeface="Arial" charset="0"/>
            </a:endParaRPr>
          </a:p>
        </p:txBody>
      </p:sp>
      <p:sp>
        <p:nvSpPr>
          <p:cNvPr id="7" name="Rounded Rectangle 6"/>
          <p:cNvSpPr/>
          <p:nvPr/>
        </p:nvSpPr>
        <p:spPr>
          <a:xfrm>
            <a:off x="5867400" y="3068638"/>
            <a:ext cx="2665413" cy="3455987"/>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FFFFF"/>
              </a:solidFill>
              <a:cs typeface="Arial" charset="0"/>
            </a:endParaRPr>
          </a:p>
          <a:p>
            <a:pPr>
              <a:defRPr/>
            </a:pPr>
            <a:endParaRPr lang="en-GB" sz="2000" b="1" dirty="0">
              <a:solidFill>
                <a:srgbClr val="17375E"/>
              </a:solidFill>
              <a:cs typeface="Arial" charset="0"/>
            </a:endParaRPr>
          </a:p>
          <a:p>
            <a:pPr>
              <a:defRPr/>
            </a:pPr>
            <a:endParaRPr lang="en-GB" sz="2000" b="1" dirty="0">
              <a:solidFill>
                <a:srgbClr val="17375E"/>
              </a:solidFill>
              <a:cs typeface="Arial" charset="0"/>
            </a:endParaRPr>
          </a:p>
          <a:p>
            <a:pPr>
              <a:defRPr/>
            </a:pPr>
            <a:r>
              <a:rPr lang="en-GB" sz="2000" b="1" dirty="0">
                <a:solidFill>
                  <a:srgbClr val="17375E"/>
                </a:solidFill>
                <a:cs typeface="Arial" charset="0"/>
              </a:rPr>
              <a:t>Social </a:t>
            </a:r>
          </a:p>
          <a:p>
            <a:pPr>
              <a:defRPr/>
            </a:pPr>
            <a:endParaRPr lang="en-GB" dirty="0">
              <a:solidFill>
                <a:srgbClr val="17375E"/>
              </a:solidFill>
              <a:cs typeface="Arial" charset="0"/>
            </a:endParaRPr>
          </a:p>
          <a:p>
            <a:pPr>
              <a:defRPr/>
            </a:pPr>
            <a:r>
              <a:rPr lang="en-GB" dirty="0">
                <a:solidFill>
                  <a:srgbClr val="17375E"/>
                </a:solidFill>
                <a:cs typeface="Arial" charset="0"/>
              </a:rPr>
              <a:t>Interactions with others</a:t>
            </a:r>
          </a:p>
          <a:p>
            <a:pPr>
              <a:defRPr/>
            </a:pPr>
            <a:endParaRPr lang="en-GB" dirty="0">
              <a:solidFill>
                <a:srgbClr val="17375E"/>
              </a:solidFill>
              <a:cs typeface="Arial" charset="0"/>
            </a:endParaRPr>
          </a:p>
          <a:p>
            <a:pPr>
              <a:defRPr/>
            </a:pPr>
            <a:r>
              <a:rPr lang="en-GB" dirty="0">
                <a:solidFill>
                  <a:srgbClr val="17375E"/>
                </a:solidFill>
                <a:cs typeface="Arial" charset="0"/>
              </a:rPr>
              <a:t>Absence of family members</a:t>
            </a:r>
          </a:p>
          <a:p>
            <a:pPr>
              <a:defRPr/>
            </a:pPr>
            <a:endParaRPr lang="en-GB" dirty="0">
              <a:solidFill>
                <a:srgbClr val="17375E"/>
              </a:solidFill>
              <a:cs typeface="Arial" charset="0"/>
            </a:endParaRPr>
          </a:p>
          <a:p>
            <a:pPr>
              <a:defRPr/>
            </a:pPr>
            <a:r>
              <a:rPr lang="en-GB" dirty="0">
                <a:solidFill>
                  <a:srgbClr val="17375E"/>
                </a:solidFill>
                <a:cs typeface="Arial" charset="0"/>
              </a:rPr>
              <a:t>Impact of the hospital environment</a:t>
            </a:r>
          </a:p>
          <a:p>
            <a:pPr>
              <a:defRPr/>
            </a:pPr>
            <a:endParaRPr lang="en-GB" dirty="0">
              <a:solidFill>
                <a:srgbClr val="17375E"/>
              </a:solidFill>
              <a:cs typeface="Arial" charset="0"/>
            </a:endParaRPr>
          </a:p>
          <a:p>
            <a:pPr>
              <a:defRPr/>
            </a:pPr>
            <a:r>
              <a:rPr lang="en-GB" dirty="0">
                <a:solidFill>
                  <a:srgbClr val="17375E"/>
                </a:solidFill>
                <a:cs typeface="Arial" charset="0"/>
              </a:rPr>
              <a:t>Lack of </a:t>
            </a:r>
            <a:r>
              <a:rPr lang="en-GB" dirty="0" smtClean="0">
                <a:solidFill>
                  <a:srgbClr val="17375E"/>
                </a:solidFill>
                <a:cs typeface="Arial" charset="0"/>
              </a:rPr>
              <a:t>stimulation</a:t>
            </a:r>
          </a:p>
          <a:p>
            <a:pPr>
              <a:defRPr/>
            </a:pPr>
            <a:endParaRPr lang="en-GB" dirty="0">
              <a:solidFill>
                <a:srgbClr val="17375E"/>
              </a:solidFill>
              <a:cs typeface="Arial" charset="0"/>
            </a:endParaRPr>
          </a:p>
          <a:p>
            <a:pPr>
              <a:defRPr/>
            </a:pPr>
            <a:endParaRPr lang="en-GB" dirty="0">
              <a:solidFill>
                <a:srgbClr val="FFFFFF"/>
              </a:solidFill>
              <a:cs typeface="Arial" charset="0"/>
            </a:endParaRPr>
          </a:p>
          <a:p>
            <a:pPr algn="ctr">
              <a:defRPr/>
            </a:pPr>
            <a:endParaRPr lang="en-GB" dirty="0">
              <a:solidFill>
                <a:srgbClr val="FFFFFF"/>
              </a:solidFill>
              <a:cs typeface="Arial" charset="0"/>
            </a:endParaRPr>
          </a:p>
          <a:p>
            <a:pPr algn="ctr">
              <a:defRPr/>
            </a:pPr>
            <a:endParaRPr lang="en-GB" dirty="0">
              <a:solidFill>
                <a:srgbClr val="FFFFFF"/>
              </a:solidFill>
              <a:cs typeface="Arial" charset="0"/>
            </a:endParaRPr>
          </a:p>
        </p:txBody>
      </p:sp>
      <p:sp>
        <p:nvSpPr>
          <p:cNvPr id="17414" name="Slide Number Placeholder 7"/>
          <p:cNvSpPr>
            <a:spLocks noGrp="1"/>
          </p:cNvSpPr>
          <p:nvPr>
            <p:ph type="sldNum" sz="quarter" idx="12"/>
          </p:nvPr>
        </p:nvSpPr>
        <p:spPr bwMode="auto">
          <a:noFill/>
          <a:ln>
            <a:miter lim="800000"/>
            <a:headEnd/>
            <a:tailEnd/>
          </a:ln>
        </p:spPr>
        <p:txBody>
          <a:bodyPr/>
          <a:lstStyle/>
          <a:p>
            <a:r>
              <a:rPr lang="en-GB" sz="3200" smtClean="0">
                <a:solidFill>
                  <a:srgbClr val="262626"/>
                </a:solidFill>
              </a:rPr>
              <a:t>  6.3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1979613" y="692150"/>
            <a:ext cx="4797425" cy="5297488"/>
          </a:xfrm>
          <a:custGeom>
            <a:avLst/>
            <a:gdLst>
              <a:gd name="connsiteX0" fmla="*/ 725239 w 4797471"/>
              <a:gd name="connsiteY0" fmla="*/ 4654612 h 5296784"/>
              <a:gd name="connsiteX1" fmla="*/ 583571 w 4797471"/>
              <a:gd name="connsiteY1" fmla="*/ 4461429 h 5296784"/>
              <a:gd name="connsiteX2" fmla="*/ 557814 w 4797471"/>
              <a:gd name="connsiteY2" fmla="*/ 4409914 h 5296784"/>
              <a:gd name="connsiteX3" fmla="*/ 519177 w 4797471"/>
              <a:gd name="connsiteY3" fmla="*/ 4384156 h 5296784"/>
              <a:gd name="connsiteX4" fmla="*/ 441904 w 4797471"/>
              <a:gd name="connsiteY4" fmla="*/ 4306883 h 5296784"/>
              <a:gd name="connsiteX5" fmla="*/ 403267 w 4797471"/>
              <a:gd name="connsiteY5" fmla="*/ 4268246 h 5296784"/>
              <a:gd name="connsiteX6" fmla="*/ 338873 w 4797471"/>
              <a:gd name="connsiteY6" fmla="*/ 4178094 h 5296784"/>
              <a:gd name="connsiteX7" fmla="*/ 313115 w 4797471"/>
              <a:gd name="connsiteY7" fmla="*/ 4139457 h 5296784"/>
              <a:gd name="connsiteX8" fmla="*/ 274478 w 4797471"/>
              <a:gd name="connsiteY8" fmla="*/ 4113699 h 5296784"/>
              <a:gd name="connsiteX9" fmla="*/ 248721 w 4797471"/>
              <a:gd name="connsiteY9" fmla="*/ 4062184 h 5296784"/>
              <a:gd name="connsiteX10" fmla="*/ 235842 w 4797471"/>
              <a:gd name="connsiteY10" fmla="*/ 4023547 h 5296784"/>
              <a:gd name="connsiteX11" fmla="*/ 210084 w 4797471"/>
              <a:gd name="connsiteY11" fmla="*/ 3881880 h 5296784"/>
              <a:gd name="connsiteX12" fmla="*/ 197205 w 4797471"/>
              <a:gd name="connsiteY12" fmla="*/ 3727333 h 5296784"/>
              <a:gd name="connsiteX13" fmla="*/ 248721 w 4797471"/>
              <a:gd name="connsiteY13" fmla="*/ 3675818 h 5296784"/>
              <a:gd name="connsiteX14" fmla="*/ 274478 w 4797471"/>
              <a:gd name="connsiteY14" fmla="*/ 3585666 h 5296784"/>
              <a:gd name="connsiteX15" fmla="*/ 313115 w 4797471"/>
              <a:gd name="connsiteY15" fmla="*/ 3547029 h 5296784"/>
              <a:gd name="connsiteX16" fmla="*/ 351752 w 4797471"/>
              <a:gd name="connsiteY16" fmla="*/ 3469756 h 5296784"/>
              <a:gd name="connsiteX17" fmla="*/ 364630 w 4797471"/>
              <a:gd name="connsiteY17" fmla="*/ 3431119 h 5296784"/>
              <a:gd name="connsiteX18" fmla="*/ 351752 w 4797471"/>
              <a:gd name="connsiteY18" fmla="*/ 3328088 h 5296784"/>
              <a:gd name="connsiteX19" fmla="*/ 313115 w 4797471"/>
              <a:gd name="connsiteY19" fmla="*/ 3044753 h 5296784"/>
              <a:gd name="connsiteX20" fmla="*/ 300236 w 4797471"/>
              <a:gd name="connsiteY20" fmla="*/ 3006116 h 5296784"/>
              <a:gd name="connsiteX21" fmla="*/ 248721 w 4797471"/>
              <a:gd name="connsiteY21" fmla="*/ 2928843 h 5296784"/>
              <a:gd name="connsiteX22" fmla="*/ 210084 w 4797471"/>
              <a:gd name="connsiteY22" fmla="*/ 2890206 h 5296784"/>
              <a:gd name="connsiteX23" fmla="*/ 119932 w 4797471"/>
              <a:gd name="connsiteY23" fmla="*/ 2761418 h 5296784"/>
              <a:gd name="connsiteX24" fmla="*/ 68416 w 4797471"/>
              <a:gd name="connsiteY24" fmla="*/ 2671266 h 5296784"/>
              <a:gd name="connsiteX25" fmla="*/ 42659 w 4797471"/>
              <a:gd name="connsiteY25" fmla="*/ 2593992 h 5296784"/>
              <a:gd name="connsiteX26" fmla="*/ 29780 w 4797471"/>
              <a:gd name="connsiteY26" fmla="*/ 2503840 h 5296784"/>
              <a:gd name="connsiteX27" fmla="*/ 16901 w 4797471"/>
              <a:gd name="connsiteY27" fmla="*/ 2439446 h 5296784"/>
              <a:gd name="connsiteX28" fmla="*/ 4022 w 4797471"/>
              <a:gd name="connsiteY28" fmla="*/ 2349294 h 5296784"/>
              <a:gd name="connsiteX29" fmla="*/ 29780 w 4797471"/>
              <a:gd name="connsiteY29" fmla="*/ 2207626 h 5296784"/>
              <a:gd name="connsiteX30" fmla="*/ 42659 w 4797471"/>
              <a:gd name="connsiteY30" fmla="*/ 2143232 h 5296784"/>
              <a:gd name="connsiteX31" fmla="*/ 107053 w 4797471"/>
              <a:gd name="connsiteY31" fmla="*/ 2130353 h 5296784"/>
              <a:gd name="connsiteX32" fmla="*/ 171447 w 4797471"/>
              <a:gd name="connsiteY32" fmla="*/ 2104595 h 5296784"/>
              <a:gd name="connsiteX33" fmla="*/ 222963 w 4797471"/>
              <a:gd name="connsiteY33" fmla="*/ 2130353 h 5296784"/>
              <a:gd name="connsiteX34" fmla="*/ 274478 w 4797471"/>
              <a:gd name="connsiteY34" fmla="*/ 2104595 h 5296784"/>
              <a:gd name="connsiteX35" fmla="*/ 351752 w 4797471"/>
              <a:gd name="connsiteY35" fmla="*/ 2091716 h 5296784"/>
              <a:gd name="connsiteX36" fmla="*/ 441904 w 4797471"/>
              <a:gd name="connsiteY36" fmla="*/ 2065959 h 5296784"/>
              <a:gd name="connsiteX37" fmla="*/ 480540 w 4797471"/>
              <a:gd name="connsiteY37" fmla="*/ 2040201 h 5296784"/>
              <a:gd name="connsiteX38" fmla="*/ 557814 w 4797471"/>
              <a:gd name="connsiteY38" fmla="*/ 2027322 h 5296784"/>
              <a:gd name="connsiteX39" fmla="*/ 647966 w 4797471"/>
              <a:gd name="connsiteY39" fmla="*/ 2001564 h 5296784"/>
              <a:gd name="connsiteX40" fmla="*/ 738118 w 4797471"/>
              <a:gd name="connsiteY40" fmla="*/ 1911412 h 5296784"/>
              <a:gd name="connsiteX41" fmla="*/ 789633 w 4797471"/>
              <a:gd name="connsiteY41" fmla="*/ 1872776 h 5296784"/>
              <a:gd name="connsiteX42" fmla="*/ 905543 w 4797471"/>
              <a:gd name="connsiteY42" fmla="*/ 1808381 h 5296784"/>
              <a:gd name="connsiteX43" fmla="*/ 1085847 w 4797471"/>
              <a:gd name="connsiteY43" fmla="*/ 1834139 h 5296784"/>
              <a:gd name="connsiteX44" fmla="*/ 1227515 w 4797471"/>
              <a:gd name="connsiteY44" fmla="*/ 1872776 h 5296784"/>
              <a:gd name="connsiteX45" fmla="*/ 1433577 w 4797471"/>
              <a:gd name="connsiteY45" fmla="*/ 1950049 h 5296784"/>
              <a:gd name="connsiteX46" fmla="*/ 1485092 w 4797471"/>
              <a:gd name="connsiteY46" fmla="*/ 1924291 h 5296784"/>
              <a:gd name="connsiteX47" fmla="*/ 1497971 w 4797471"/>
              <a:gd name="connsiteY47" fmla="*/ 1859897 h 5296784"/>
              <a:gd name="connsiteX48" fmla="*/ 1536608 w 4797471"/>
              <a:gd name="connsiteY48" fmla="*/ 1743987 h 5296784"/>
              <a:gd name="connsiteX49" fmla="*/ 1549487 w 4797471"/>
              <a:gd name="connsiteY49" fmla="*/ 1705350 h 5296784"/>
              <a:gd name="connsiteX50" fmla="*/ 1588123 w 4797471"/>
              <a:gd name="connsiteY50" fmla="*/ 1692471 h 5296784"/>
              <a:gd name="connsiteX51" fmla="*/ 1601002 w 4797471"/>
              <a:gd name="connsiteY51" fmla="*/ 1640956 h 5296784"/>
              <a:gd name="connsiteX52" fmla="*/ 1613881 w 4797471"/>
              <a:gd name="connsiteY52" fmla="*/ 1602319 h 5296784"/>
              <a:gd name="connsiteX53" fmla="*/ 1601002 w 4797471"/>
              <a:gd name="connsiteY53" fmla="*/ 1550804 h 5296784"/>
              <a:gd name="connsiteX54" fmla="*/ 1652518 w 4797471"/>
              <a:gd name="connsiteY54" fmla="*/ 1537925 h 5296784"/>
              <a:gd name="connsiteX55" fmla="*/ 1678276 w 4797471"/>
              <a:gd name="connsiteY55" fmla="*/ 1499288 h 5296784"/>
              <a:gd name="connsiteX56" fmla="*/ 1716912 w 4797471"/>
              <a:gd name="connsiteY56" fmla="*/ 1473530 h 5296784"/>
              <a:gd name="connsiteX57" fmla="*/ 1755549 w 4797471"/>
              <a:gd name="connsiteY57" fmla="*/ 1434894 h 5296784"/>
              <a:gd name="connsiteX58" fmla="*/ 1871459 w 4797471"/>
              <a:gd name="connsiteY58" fmla="*/ 1344742 h 5296784"/>
              <a:gd name="connsiteX59" fmla="*/ 1935853 w 4797471"/>
              <a:gd name="connsiteY59" fmla="*/ 1228832 h 5296784"/>
              <a:gd name="connsiteX60" fmla="*/ 1987368 w 4797471"/>
              <a:gd name="connsiteY60" fmla="*/ 1215953 h 5296784"/>
              <a:gd name="connsiteX61" fmla="*/ 2013126 w 4797471"/>
              <a:gd name="connsiteY61" fmla="*/ 1138680 h 5296784"/>
              <a:gd name="connsiteX62" fmla="*/ 2026005 w 4797471"/>
              <a:gd name="connsiteY62" fmla="*/ 1100043 h 5296784"/>
              <a:gd name="connsiteX63" fmla="*/ 2180552 w 4797471"/>
              <a:gd name="connsiteY63" fmla="*/ 1061406 h 5296784"/>
              <a:gd name="connsiteX64" fmla="*/ 2219188 w 4797471"/>
              <a:gd name="connsiteY64" fmla="*/ 1048528 h 5296784"/>
              <a:gd name="connsiteX65" fmla="*/ 2283583 w 4797471"/>
              <a:gd name="connsiteY65" fmla="*/ 971254 h 5296784"/>
              <a:gd name="connsiteX66" fmla="*/ 2296461 w 4797471"/>
              <a:gd name="connsiteY66" fmla="*/ 932618 h 5296784"/>
              <a:gd name="connsiteX67" fmla="*/ 2270704 w 4797471"/>
              <a:gd name="connsiteY67" fmla="*/ 855345 h 5296784"/>
              <a:gd name="connsiteX68" fmla="*/ 2257825 w 4797471"/>
              <a:gd name="connsiteY68" fmla="*/ 816708 h 5296784"/>
              <a:gd name="connsiteX69" fmla="*/ 2270704 w 4797471"/>
              <a:gd name="connsiteY69" fmla="*/ 649283 h 5296784"/>
              <a:gd name="connsiteX70" fmla="*/ 2322219 w 4797471"/>
              <a:gd name="connsiteY70" fmla="*/ 610646 h 5296784"/>
              <a:gd name="connsiteX71" fmla="*/ 2347977 w 4797471"/>
              <a:gd name="connsiteY71" fmla="*/ 533373 h 5296784"/>
              <a:gd name="connsiteX72" fmla="*/ 2360856 w 4797471"/>
              <a:gd name="connsiteY72" fmla="*/ 494736 h 5296784"/>
              <a:gd name="connsiteX73" fmla="*/ 2399492 w 4797471"/>
              <a:gd name="connsiteY73" fmla="*/ 456099 h 5296784"/>
              <a:gd name="connsiteX74" fmla="*/ 2412371 w 4797471"/>
              <a:gd name="connsiteY74" fmla="*/ 391705 h 5296784"/>
              <a:gd name="connsiteX75" fmla="*/ 2451008 w 4797471"/>
              <a:gd name="connsiteY75" fmla="*/ 353068 h 5296784"/>
              <a:gd name="connsiteX76" fmla="*/ 2554039 w 4797471"/>
              <a:gd name="connsiteY76" fmla="*/ 301553 h 5296784"/>
              <a:gd name="connsiteX77" fmla="*/ 2631312 w 4797471"/>
              <a:gd name="connsiteY77" fmla="*/ 237159 h 5296784"/>
              <a:gd name="connsiteX78" fmla="*/ 2669949 w 4797471"/>
              <a:gd name="connsiteY78" fmla="*/ 224280 h 5296784"/>
              <a:gd name="connsiteX79" fmla="*/ 2734343 w 4797471"/>
              <a:gd name="connsiteY79" fmla="*/ 147006 h 5296784"/>
              <a:gd name="connsiteX80" fmla="*/ 2785859 w 4797471"/>
              <a:gd name="connsiteY80" fmla="*/ 121249 h 5296784"/>
              <a:gd name="connsiteX81" fmla="*/ 2901768 w 4797471"/>
              <a:gd name="connsiteY81" fmla="*/ 56854 h 5296784"/>
              <a:gd name="connsiteX82" fmla="*/ 2991921 w 4797471"/>
              <a:gd name="connsiteY82" fmla="*/ 18218 h 5296784"/>
              <a:gd name="connsiteX83" fmla="*/ 3056315 w 4797471"/>
              <a:gd name="connsiteY83" fmla="*/ 56854 h 5296784"/>
              <a:gd name="connsiteX84" fmla="*/ 3069194 w 4797471"/>
              <a:gd name="connsiteY84" fmla="*/ 147006 h 5296784"/>
              <a:gd name="connsiteX85" fmla="*/ 3094952 w 4797471"/>
              <a:gd name="connsiteY85" fmla="*/ 288674 h 5296784"/>
              <a:gd name="connsiteX86" fmla="*/ 3107830 w 4797471"/>
              <a:gd name="connsiteY86" fmla="*/ 365947 h 5296784"/>
              <a:gd name="connsiteX87" fmla="*/ 3159346 w 4797471"/>
              <a:gd name="connsiteY87" fmla="*/ 456099 h 5296784"/>
              <a:gd name="connsiteX88" fmla="*/ 3197983 w 4797471"/>
              <a:gd name="connsiteY88" fmla="*/ 675040 h 5296784"/>
              <a:gd name="connsiteX89" fmla="*/ 3249498 w 4797471"/>
              <a:gd name="connsiteY89" fmla="*/ 752314 h 5296784"/>
              <a:gd name="connsiteX90" fmla="*/ 3262377 w 4797471"/>
              <a:gd name="connsiteY90" fmla="*/ 790950 h 5296784"/>
              <a:gd name="connsiteX91" fmla="*/ 3288135 w 4797471"/>
              <a:gd name="connsiteY91" fmla="*/ 829587 h 5296784"/>
              <a:gd name="connsiteX92" fmla="*/ 3391166 w 4797471"/>
              <a:gd name="connsiteY92" fmla="*/ 881102 h 5296784"/>
              <a:gd name="connsiteX93" fmla="*/ 3481318 w 4797471"/>
              <a:gd name="connsiteY93" fmla="*/ 984133 h 5296784"/>
              <a:gd name="connsiteX94" fmla="*/ 3519954 w 4797471"/>
              <a:gd name="connsiteY94" fmla="*/ 1009891 h 5296784"/>
              <a:gd name="connsiteX95" fmla="*/ 3571470 w 4797471"/>
              <a:gd name="connsiteY95" fmla="*/ 1048528 h 5296784"/>
              <a:gd name="connsiteX96" fmla="*/ 3661622 w 4797471"/>
              <a:gd name="connsiteY96" fmla="*/ 1112922 h 5296784"/>
              <a:gd name="connsiteX97" fmla="*/ 3674501 w 4797471"/>
              <a:gd name="connsiteY97" fmla="*/ 1151559 h 5296784"/>
              <a:gd name="connsiteX98" fmla="*/ 3738895 w 4797471"/>
              <a:gd name="connsiteY98" fmla="*/ 1267468 h 5296784"/>
              <a:gd name="connsiteX99" fmla="*/ 3751774 w 4797471"/>
              <a:gd name="connsiteY99" fmla="*/ 1962928 h 5296784"/>
              <a:gd name="connsiteX100" fmla="*/ 3803290 w 4797471"/>
              <a:gd name="connsiteY100" fmla="*/ 2014443 h 5296784"/>
              <a:gd name="connsiteX101" fmla="*/ 3867684 w 4797471"/>
              <a:gd name="connsiteY101" fmla="*/ 2078837 h 5296784"/>
              <a:gd name="connsiteX102" fmla="*/ 3944957 w 4797471"/>
              <a:gd name="connsiteY102" fmla="*/ 2156111 h 5296784"/>
              <a:gd name="connsiteX103" fmla="*/ 4009352 w 4797471"/>
              <a:gd name="connsiteY103" fmla="*/ 2233384 h 5296784"/>
              <a:gd name="connsiteX104" fmla="*/ 4047988 w 4797471"/>
              <a:gd name="connsiteY104" fmla="*/ 2246263 h 5296784"/>
              <a:gd name="connsiteX105" fmla="*/ 4151019 w 4797471"/>
              <a:gd name="connsiteY105" fmla="*/ 2310657 h 5296784"/>
              <a:gd name="connsiteX106" fmla="*/ 4215414 w 4797471"/>
              <a:gd name="connsiteY106" fmla="*/ 2323536 h 5296784"/>
              <a:gd name="connsiteX107" fmla="*/ 4266929 w 4797471"/>
              <a:gd name="connsiteY107" fmla="*/ 2349294 h 5296784"/>
              <a:gd name="connsiteX108" fmla="*/ 4202535 w 4797471"/>
              <a:gd name="connsiteY108" fmla="*/ 2336415 h 5296784"/>
              <a:gd name="connsiteX109" fmla="*/ 4279808 w 4797471"/>
              <a:gd name="connsiteY109" fmla="*/ 2349294 h 5296784"/>
              <a:gd name="connsiteX110" fmla="*/ 4344202 w 4797471"/>
              <a:gd name="connsiteY110" fmla="*/ 2375052 h 5296784"/>
              <a:gd name="connsiteX111" fmla="*/ 4382839 w 4797471"/>
              <a:gd name="connsiteY111" fmla="*/ 2426567 h 5296784"/>
              <a:gd name="connsiteX112" fmla="*/ 4447233 w 4797471"/>
              <a:gd name="connsiteY112" fmla="*/ 2465204 h 5296784"/>
              <a:gd name="connsiteX113" fmla="*/ 4550264 w 4797471"/>
              <a:gd name="connsiteY113" fmla="*/ 2555356 h 5296784"/>
              <a:gd name="connsiteX114" fmla="*/ 4588901 w 4797471"/>
              <a:gd name="connsiteY114" fmla="*/ 2568235 h 5296784"/>
              <a:gd name="connsiteX115" fmla="*/ 4588901 w 4797471"/>
              <a:gd name="connsiteY115" fmla="*/ 2645508 h 5296784"/>
              <a:gd name="connsiteX116" fmla="*/ 4576022 w 4797471"/>
              <a:gd name="connsiteY116" fmla="*/ 2787176 h 5296784"/>
              <a:gd name="connsiteX117" fmla="*/ 4563143 w 4797471"/>
              <a:gd name="connsiteY117" fmla="*/ 3057632 h 5296784"/>
              <a:gd name="connsiteX118" fmla="*/ 4524506 w 4797471"/>
              <a:gd name="connsiteY118" fmla="*/ 3083390 h 5296784"/>
              <a:gd name="connsiteX119" fmla="*/ 4472991 w 4797471"/>
              <a:gd name="connsiteY119" fmla="*/ 3160663 h 5296784"/>
              <a:gd name="connsiteX120" fmla="*/ 4460112 w 4797471"/>
              <a:gd name="connsiteY120" fmla="*/ 3199299 h 5296784"/>
              <a:gd name="connsiteX121" fmla="*/ 4344202 w 4797471"/>
              <a:gd name="connsiteY121" fmla="*/ 3289452 h 5296784"/>
              <a:gd name="connsiteX122" fmla="*/ 4305566 w 4797471"/>
              <a:gd name="connsiteY122" fmla="*/ 3328088 h 5296784"/>
              <a:gd name="connsiteX123" fmla="*/ 4292687 w 4797471"/>
              <a:gd name="connsiteY123" fmla="*/ 3366725 h 5296784"/>
              <a:gd name="connsiteX124" fmla="*/ 4266929 w 4797471"/>
              <a:gd name="connsiteY124" fmla="*/ 3405361 h 5296784"/>
              <a:gd name="connsiteX125" fmla="*/ 4279808 w 4797471"/>
              <a:gd name="connsiteY125" fmla="*/ 3559908 h 5296784"/>
              <a:gd name="connsiteX126" fmla="*/ 4292687 w 4797471"/>
              <a:gd name="connsiteY126" fmla="*/ 3598545 h 5296784"/>
              <a:gd name="connsiteX127" fmla="*/ 4357081 w 4797471"/>
              <a:gd name="connsiteY127" fmla="*/ 3637181 h 5296784"/>
              <a:gd name="connsiteX128" fmla="*/ 4511628 w 4797471"/>
              <a:gd name="connsiteY128" fmla="*/ 3701576 h 5296784"/>
              <a:gd name="connsiteX129" fmla="*/ 4627537 w 4797471"/>
              <a:gd name="connsiteY129" fmla="*/ 3740212 h 5296784"/>
              <a:gd name="connsiteX130" fmla="*/ 4730568 w 4797471"/>
              <a:gd name="connsiteY130" fmla="*/ 3791728 h 5296784"/>
              <a:gd name="connsiteX131" fmla="*/ 4794963 w 4797471"/>
              <a:gd name="connsiteY131" fmla="*/ 3869001 h 5296784"/>
              <a:gd name="connsiteX132" fmla="*/ 4769205 w 4797471"/>
              <a:gd name="connsiteY132" fmla="*/ 4384156 h 5296784"/>
              <a:gd name="connsiteX133" fmla="*/ 4743447 w 4797471"/>
              <a:gd name="connsiteY133" fmla="*/ 4500066 h 5296784"/>
              <a:gd name="connsiteX134" fmla="*/ 4717690 w 4797471"/>
              <a:gd name="connsiteY134" fmla="*/ 4564460 h 5296784"/>
              <a:gd name="connsiteX135" fmla="*/ 4666174 w 4797471"/>
              <a:gd name="connsiteY135" fmla="*/ 4590218 h 5296784"/>
              <a:gd name="connsiteX136" fmla="*/ 4614659 w 4797471"/>
              <a:gd name="connsiteY136" fmla="*/ 4706128 h 5296784"/>
              <a:gd name="connsiteX137" fmla="*/ 4576022 w 4797471"/>
              <a:gd name="connsiteY137" fmla="*/ 4731885 h 5296784"/>
              <a:gd name="connsiteX138" fmla="*/ 4460112 w 4797471"/>
              <a:gd name="connsiteY138" fmla="*/ 4822037 h 5296784"/>
              <a:gd name="connsiteX139" fmla="*/ 4318445 w 4797471"/>
              <a:gd name="connsiteY139" fmla="*/ 4860674 h 5296784"/>
              <a:gd name="connsiteX140" fmla="*/ 4215414 w 4797471"/>
              <a:gd name="connsiteY140" fmla="*/ 4886432 h 5296784"/>
              <a:gd name="connsiteX141" fmla="*/ 4099504 w 4797471"/>
              <a:gd name="connsiteY141" fmla="*/ 4899311 h 5296784"/>
              <a:gd name="connsiteX142" fmla="*/ 3957836 w 4797471"/>
              <a:gd name="connsiteY142" fmla="*/ 4925068 h 5296784"/>
              <a:gd name="connsiteX143" fmla="*/ 3880563 w 4797471"/>
              <a:gd name="connsiteY143" fmla="*/ 4950826 h 5296784"/>
              <a:gd name="connsiteX144" fmla="*/ 3841926 w 4797471"/>
              <a:gd name="connsiteY144" fmla="*/ 4963705 h 5296784"/>
              <a:gd name="connsiteX145" fmla="*/ 3790411 w 4797471"/>
              <a:gd name="connsiteY145" fmla="*/ 4937947 h 5296784"/>
              <a:gd name="connsiteX146" fmla="*/ 3751774 w 4797471"/>
              <a:gd name="connsiteY146" fmla="*/ 4976584 h 5296784"/>
              <a:gd name="connsiteX147" fmla="*/ 3648743 w 4797471"/>
              <a:gd name="connsiteY147" fmla="*/ 5002342 h 5296784"/>
              <a:gd name="connsiteX148" fmla="*/ 3558591 w 4797471"/>
              <a:gd name="connsiteY148" fmla="*/ 5053857 h 5296784"/>
              <a:gd name="connsiteX149" fmla="*/ 3455560 w 4797471"/>
              <a:gd name="connsiteY149" fmla="*/ 5066736 h 5296784"/>
              <a:gd name="connsiteX150" fmla="*/ 3094952 w 4797471"/>
              <a:gd name="connsiteY150" fmla="*/ 5105373 h 5296784"/>
              <a:gd name="connsiteX151" fmla="*/ 3056315 w 4797471"/>
              <a:gd name="connsiteY151" fmla="*/ 5118252 h 5296784"/>
              <a:gd name="connsiteX152" fmla="*/ 3004799 w 4797471"/>
              <a:gd name="connsiteY152" fmla="*/ 5131130 h 5296784"/>
              <a:gd name="connsiteX153" fmla="*/ 2785859 w 4797471"/>
              <a:gd name="connsiteY153" fmla="*/ 5144009 h 5296784"/>
              <a:gd name="connsiteX154" fmla="*/ 2721464 w 4797471"/>
              <a:gd name="connsiteY154" fmla="*/ 5156888 h 5296784"/>
              <a:gd name="connsiteX155" fmla="*/ 2644191 w 4797471"/>
              <a:gd name="connsiteY155" fmla="*/ 5169767 h 5296784"/>
              <a:gd name="connsiteX156" fmla="*/ 2592676 w 4797471"/>
              <a:gd name="connsiteY156" fmla="*/ 5195525 h 5296784"/>
              <a:gd name="connsiteX157" fmla="*/ 2541160 w 4797471"/>
              <a:gd name="connsiteY157" fmla="*/ 5208404 h 5296784"/>
              <a:gd name="connsiteX158" fmla="*/ 2451008 w 4797471"/>
              <a:gd name="connsiteY158" fmla="*/ 5247040 h 5296784"/>
              <a:gd name="connsiteX159" fmla="*/ 2347977 w 4797471"/>
              <a:gd name="connsiteY159" fmla="*/ 5285677 h 5296784"/>
              <a:gd name="connsiteX160" fmla="*/ 1948732 w 4797471"/>
              <a:gd name="connsiteY160" fmla="*/ 5272798 h 5296784"/>
              <a:gd name="connsiteX161" fmla="*/ 1871459 w 4797471"/>
              <a:gd name="connsiteY161" fmla="*/ 5221283 h 5296784"/>
              <a:gd name="connsiteX162" fmla="*/ 1781306 w 4797471"/>
              <a:gd name="connsiteY162" fmla="*/ 5169767 h 5296784"/>
              <a:gd name="connsiteX163" fmla="*/ 1755549 w 4797471"/>
              <a:gd name="connsiteY163" fmla="*/ 5118252 h 5296784"/>
              <a:gd name="connsiteX164" fmla="*/ 1768428 w 4797471"/>
              <a:gd name="connsiteY164" fmla="*/ 5079615 h 5296784"/>
              <a:gd name="connsiteX165" fmla="*/ 1729791 w 4797471"/>
              <a:gd name="connsiteY165" fmla="*/ 5040978 h 5296784"/>
              <a:gd name="connsiteX166" fmla="*/ 1704033 w 4797471"/>
              <a:gd name="connsiteY166" fmla="*/ 5002342 h 5296784"/>
              <a:gd name="connsiteX167" fmla="*/ 1652518 w 4797471"/>
              <a:gd name="connsiteY167" fmla="*/ 4976584 h 5296784"/>
              <a:gd name="connsiteX168" fmla="*/ 1613881 w 4797471"/>
              <a:gd name="connsiteY168" fmla="*/ 4950826 h 5296784"/>
              <a:gd name="connsiteX169" fmla="*/ 1150242 w 4797471"/>
              <a:gd name="connsiteY169" fmla="*/ 4912190 h 5296784"/>
              <a:gd name="connsiteX170" fmla="*/ 1034332 w 4797471"/>
              <a:gd name="connsiteY170" fmla="*/ 4886432 h 5296784"/>
              <a:gd name="connsiteX171" fmla="*/ 944180 w 4797471"/>
              <a:gd name="connsiteY171" fmla="*/ 4822037 h 5296784"/>
              <a:gd name="connsiteX172" fmla="*/ 892664 w 4797471"/>
              <a:gd name="connsiteY172" fmla="*/ 4796280 h 5296784"/>
              <a:gd name="connsiteX173" fmla="*/ 776754 w 4797471"/>
              <a:gd name="connsiteY173" fmla="*/ 4706128 h 5296784"/>
              <a:gd name="connsiteX174" fmla="*/ 725239 w 4797471"/>
              <a:gd name="connsiteY174" fmla="*/ 4654612 h 529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4797471" h="5296784">
                <a:moveTo>
                  <a:pt x="725239" y="4654612"/>
                </a:moveTo>
                <a:cubicBezTo>
                  <a:pt x="693042" y="4613829"/>
                  <a:pt x="651243" y="4571396"/>
                  <a:pt x="583571" y="4461429"/>
                </a:cubicBezTo>
                <a:cubicBezTo>
                  <a:pt x="573509" y="4445079"/>
                  <a:pt x="570105" y="4424663"/>
                  <a:pt x="557814" y="4409914"/>
                </a:cubicBezTo>
                <a:cubicBezTo>
                  <a:pt x="547905" y="4398023"/>
                  <a:pt x="530746" y="4394439"/>
                  <a:pt x="519177" y="4384156"/>
                </a:cubicBezTo>
                <a:cubicBezTo>
                  <a:pt x="491951" y="4359955"/>
                  <a:pt x="467662" y="4332641"/>
                  <a:pt x="441904" y="4306883"/>
                </a:cubicBezTo>
                <a:cubicBezTo>
                  <a:pt x="429025" y="4294004"/>
                  <a:pt x="413370" y="4283401"/>
                  <a:pt x="403267" y="4268246"/>
                </a:cubicBezTo>
                <a:cubicBezTo>
                  <a:pt x="342563" y="4177190"/>
                  <a:pt x="418746" y="4289916"/>
                  <a:pt x="338873" y="4178094"/>
                </a:cubicBezTo>
                <a:cubicBezTo>
                  <a:pt x="329876" y="4165499"/>
                  <a:pt x="324060" y="4150402"/>
                  <a:pt x="313115" y="4139457"/>
                </a:cubicBezTo>
                <a:cubicBezTo>
                  <a:pt x="302170" y="4128512"/>
                  <a:pt x="287357" y="4122285"/>
                  <a:pt x="274478" y="4113699"/>
                </a:cubicBezTo>
                <a:cubicBezTo>
                  <a:pt x="265892" y="4096527"/>
                  <a:pt x="256284" y="4079830"/>
                  <a:pt x="248721" y="4062184"/>
                </a:cubicBezTo>
                <a:cubicBezTo>
                  <a:pt x="243373" y="4049706"/>
                  <a:pt x="239572" y="4036600"/>
                  <a:pt x="235842" y="4023547"/>
                </a:cubicBezTo>
                <a:cubicBezTo>
                  <a:pt x="221024" y="3971686"/>
                  <a:pt x="216164" y="3939642"/>
                  <a:pt x="210084" y="3881880"/>
                </a:cubicBezTo>
                <a:cubicBezTo>
                  <a:pt x="204672" y="3830470"/>
                  <a:pt x="201498" y="3778849"/>
                  <a:pt x="197205" y="3727333"/>
                </a:cubicBezTo>
                <a:cubicBezTo>
                  <a:pt x="231550" y="3624301"/>
                  <a:pt x="180032" y="3744508"/>
                  <a:pt x="248721" y="3675818"/>
                </a:cubicBezTo>
                <a:cubicBezTo>
                  <a:pt x="255132" y="3669407"/>
                  <a:pt x="274035" y="3586441"/>
                  <a:pt x="274478" y="3585666"/>
                </a:cubicBezTo>
                <a:cubicBezTo>
                  <a:pt x="283515" y="3569852"/>
                  <a:pt x="300236" y="3559908"/>
                  <a:pt x="313115" y="3547029"/>
                </a:cubicBezTo>
                <a:cubicBezTo>
                  <a:pt x="345489" y="3449906"/>
                  <a:pt x="301817" y="3569628"/>
                  <a:pt x="351752" y="3469756"/>
                </a:cubicBezTo>
                <a:cubicBezTo>
                  <a:pt x="357823" y="3457614"/>
                  <a:pt x="360337" y="3443998"/>
                  <a:pt x="364630" y="3431119"/>
                </a:cubicBezTo>
                <a:cubicBezTo>
                  <a:pt x="360337" y="3396775"/>
                  <a:pt x="354750" y="3362569"/>
                  <a:pt x="351752" y="3328088"/>
                </a:cubicBezTo>
                <a:cubicBezTo>
                  <a:pt x="332217" y="3103431"/>
                  <a:pt x="358819" y="3197100"/>
                  <a:pt x="313115" y="3044753"/>
                </a:cubicBezTo>
                <a:cubicBezTo>
                  <a:pt x="309214" y="3031750"/>
                  <a:pt x="306829" y="3017983"/>
                  <a:pt x="300236" y="3006116"/>
                </a:cubicBezTo>
                <a:cubicBezTo>
                  <a:pt x="285202" y="2979055"/>
                  <a:pt x="270611" y="2950733"/>
                  <a:pt x="248721" y="2928843"/>
                </a:cubicBezTo>
                <a:cubicBezTo>
                  <a:pt x="235842" y="2915964"/>
                  <a:pt x="219863" y="2905572"/>
                  <a:pt x="210084" y="2890206"/>
                </a:cubicBezTo>
                <a:cubicBezTo>
                  <a:pt x="123964" y="2754877"/>
                  <a:pt x="201675" y="2815915"/>
                  <a:pt x="119932" y="2761418"/>
                </a:cubicBezTo>
                <a:cubicBezTo>
                  <a:pt x="96700" y="2726570"/>
                  <a:pt x="84754" y="2712113"/>
                  <a:pt x="68416" y="2671266"/>
                </a:cubicBezTo>
                <a:cubicBezTo>
                  <a:pt x="58332" y="2646057"/>
                  <a:pt x="42659" y="2593992"/>
                  <a:pt x="42659" y="2593992"/>
                </a:cubicBezTo>
                <a:cubicBezTo>
                  <a:pt x="38366" y="2563941"/>
                  <a:pt x="34771" y="2533783"/>
                  <a:pt x="29780" y="2503840"/>
                </a:cubicBezTo>
                <a:cubicBezTo>
                  <a:pt x="26181" y="2482248"/>
                  <a:pt x="20500" y="2461038"/>
                  <a:pt x="16901" y="2439446"/>
                </a:cubicBezTo>
                <a:cubicBezTo>
                  <a:pt x="11910" y="2409503"/>
                  <a:pt x="8315" y="2379345"/>
                  <a:pt x="4022" y="2349294"/>
                </a:cubicBezTo>
                <a:cubicBezTo>
                  <a:pt x="33769" y="2111319"/>
                  <a:pt x="0" y="2326744"/>
                  <a:pt x="29780" y="2207626"/>
                </a:cubicBezTo>
                <a:cubicBezTo>
                  <a:pt x="35089" y="2186390"/>
                  <a:pt x="27181" y="2158710"/>
                  <a:pt x="42659" y="2143232"/>
                </a:cubicBezTo>
                <a:cubicBezTo>
                  <a:pt x="58137" y="2127754"/>
                  <a:pt x="86086" y="2136643"/>
                  <a:pt x="107053" y="2130353"/>
                </a:cubicBezTo>
                <a:cubicBezTo>
                  <a:pt x="129196" y="2123710"/>
                  <a:pt x="149982" y="2113181"/>
                  <a:pt x="171447" y="2104595"/>
                </a:cubicBezTo>
                <a:cubicBezTo>
                  <a:pt x="188619" y="2113181"/>
                  <a:pt x="203764" y="2130353"/>
                  <a:pt x="222963" y="2130353"/>
                </a:cubicBezTo>
                <a:cubicBezTo>
                  <a:pt x="242162" y="2130353"/>
                  <a:pt x="256089" y="2110112"/>
                  <a:pt x="274478" y="2104595"/>
                </a:cubicBezTo>
                <a:cubicBezTo>
                  <a:pt x="299490" y="2097091"/>
                  <a:pt x="326146" y="2096837"/>
                  <a:pt x="351752" y="2091716"/>
                </a:cubicBezTo>
                <a:cubicBezTo>
                  <a:pt x="392174" y="2083632"/>
                  <a:pt x="405085" y="2078231"/>
                  <a:pt x="441904" y="2065959"/>
                </a:cubicBezTo>
                <a:cubicBezTo>
                  <a:pt x="454783" y="2057373"/>
                  <a:pt x="465856" y="2045096"/>
                  <a:pt x="480540" y="2040201"/>
                </a:cubicBezTo>
                <a:cubicBezTo>
                  <a:pt x="505313" y="2031943"/>
                  <a:pt x="532208" y="2032443"/>
                  <a:pt x="557814" y="2027322"/>
                </a:cubicBezTo>
                <a:cubicBezTo>
                  <a:pt x="598240" y="2019237"/>
                  <a:pt x="611143" y="2013838"/>
                  <a:pt x="647966" y="2001564"/>
                </a:cubicBezTo>
                <a:cubicBezTo>
                  <a:pt x="785338" y="1898536"/>
                  <a:pt x="617916" y="2031614"/>
                  <a:pt x="738118" y="1911412"/>
                </a:cubicBezTo>
                <a:cubicBezTo>
                  <a:pt x="753296" y="1896234"/>
                  <a:pt x="772049" y="1885085"/>
                  <a:pt x="789633" y="1872776"/>
                </a:cubicBezTo>
                <a:cubicBezTo>
                  <a:pt x="870151" y="1816413"/>
                  <a:pt x="841068" y="1829873"/>
                  <a:pt x="905543" y="1808381"/>
                </a:cubicBezTo>
                <a:cubicBezTo>
                  <a:pt x="965644" y="1816967"/>
                  <a:pt x="1028251" y="1814940"/>
                  <a:pt x="1085847" y="1834139"/>
                </a:cubicBezTo>
                <a:cubicBezTo>
                  <a:pt x="1183887" y="1866819"/>
                  <a:pt x="1136497" y="1854572"/>
                  <a:pt x="1227515" y="1872776"/>
                </a:cubicBezTo>
                <a:cubicBezTo>
                  <a:pt x="1379660" y="1948848"/>
                  <a:pt x="1308960" y="1929279"/>
                  <a:pt x="1433577" y="1950049"/>
                </a:cubicBezTo>
                <a:cubicBezTo>
                  <a:pt x="1450749" y="1941463"/>
                  <a:pt x="1473933" y="1939914"/>
                  <a:pt x="1485092" y="1924291"/>
                </a:cubicBezTo>
                <a:cubicBezTo>
                  <a:pt x="1497815" y="1906479"/>
                  <a:pt x="1492211" y="1881015"/>
                  <a:pt x="1497971" y="1859897"/>
                </a:cubicBezTo>
                <a:cubicBezTo>
                  <a:pt x="1497975" y="1859881"/>
                  <a:pt x="1530166" y="1763313"/>
                  <a:pt x="1536608" y="1743987"/>
                </a:cubicBezTo>
                <a:cubicBezTo>
                  <a:pt x="1540901" y="1731108"/>
                  <a:pt x="1536608" y="1709643"/>
                  <a:pt x="1549487" y="1705350"/>
                </a:cubicBezTo>
                <a:lnTo>
                  <a:pt x="1588123" y="1692471"/>
                </a:lnTo>
                <a:cubicBezTo>
                  <a:pt x="1592416" y="1675299"/>
                  <a:pt x="1596139" y="1657975"/>
                  <a:pt x="1601002" y="1640956"/>
                </a:cubicBezTo>
                <a:cubicBezTo>
                  <a:pt x="1604732" y="1627903"/>
                  <a:pt x="1613881" y="1615895"/>
                  <a:pt x="1613881" y="1602319"/>
                </a:cubicBezTo>
                <a:cubicBezTo>
                  <a:pt x="1613881" y="1584619"/>
                  <a:pt x="1605295" y="1567976"/>
                  <a:pt x="1601002" y="1550804"/>
                </a:cubicBezTo>
                <a:cubicBezTo>
                  <a:pt x="1618174" y="1546511"/>
                  <a:pt x="1637790" y="1547743"/>
                  <a:pt x="1652518" y="1537925"/>
                </a:cubicBezTo>
                <a:cubicBezTo>
                  <a:pt x="1665397" y="1529339"/>
                  <a:pt x="1667331" y="1510233"/>
                  <a:pt x="1678276" y="1499288"/>
                </a:cubicBezTo>
                <a:cubicBezTo>
                  <a:pt x="1689221" y="1488343"/>
                  <a:pt x="1705021" y="1483439"/>
                  <a:pt x="1716912" y="1473530"/>
                </a:cubicBezTo>
                <a:cubicBezTo>
                  <a:pt x="1730904" y="1461870"/>
                  <a:pt x="1741172" y="1446076"/>
                  <a:pt x="1755549" y="1434894"/>
                </a:cubicBezTo>
                <a:cubicBezTo>
                  <a:pt x="1894191" y="1327062"/>
                  <a:pt x="1783742" y="1432457"/>
                  <a:pt x="1871459" y="1344742"/>
                </a:cubicBezTo>
                <a:cubicBezTo>
                  <a:pt x="1887762" y="1295831"/>
                  <a:pt x="1888222" y="1256049"/>
                  <a:pt x="1935853" y="1228832"/>
                </a:cubicBezTo>
                <a:cubicBezTo>
                  <a:pt x="1951221" y="1220050"/>
                  <a:pt x="1970196" y="1220246"/>
                  <a:pt x="1987368" y="1215953"/>
                </a:cubicBezTo>
                <a:lnTo>
                  <a:pt x="2013126" y="1138680"/>
                </a:lnTo>
                <a:cubicBezTo>
                  <a:pt x="2017419" y="1125801"/>
                  <a:pt x="2012614" y="1102275"/>
                  <a:pt x="2026005" y="1100043"/>
                </a:cubicBezTo>
                <a:cubicBezTo>
                  <a:pt x="2130063" y="1082700"/>
                  <a:pt x="2078502" y="1095422"/>
                  <a:pt x="2180552" y="1061406"/>
                </a:cubicBezTo>
                <a:lnTo>
                  <a:pt x="2219188" y="1048528"/>
                </a:lnTo>
                <a:cubicBezTo>
                  <a:pt x="2247671" y="1020045"/>
                  <a:pt x="2265653" y="1007115"/>
                  <a:pt x="2283583" y="971254"/>
                </a:cubicBezTo>
                <a:cubicBezTo>
                  <a:pt x="2289654" y="959112"/>
                  <a:pt x="2292168" y="945497"/>
                  <a:pt x="2296461" y="932618"/>
                </a:cubicBezTo>
                <a:lnTo>
                  <a:pt x="2270704" y="855345"/>
                </a:lnTo>
                <a:lnTo>
                  <a:pt x="2257825" y="816708"/>
                </a:lnTo>
                <a:cubicBezTo>
                  <a:pt x="2262118" y="760900"/>
                  <a:pt x="2254009" y="702708"/>
                  <a:pt x="2270704" y="649283"/>
                </a:cubicBezTo>
                <a:cubicBezTo>
                  <a:pt x="2277106" y="628795"/>
                  <a:pt x="2310313" y="628506"/>
                  <a:pt x="2322219" y="610646"/>
                </a:cubicBezTo>
                <a:cubicBezTo>
                  <a:pt x="2337280" y="588055"/>
                  <a:pt x="2339391" y="559131"/>
                  <a:pt x="2347977" y="533373"/>
                </a:cubicBezTo>
                <a:cubicBezTo>
                  <a:pt x="2352270" y="520494"/>
                  <a:pt x="2351257" y="504336"/>
                  <a:pt x="2360856" y="494736"/>
                </a:cubicBezTo>
                <a:lnTo>
                  <a:pt x="2399492" y="456099"/>
                </a:lnTo>
                <a:cubicBezTo>
                  <a:pt x="2403785" y="434634"/>
                  <a:pt x="2402582" y="411284"/>
                  <a:pt x="2412371" y="391705"/>
                </a:cubicBezTo>
                <a:cubicBezTo>
                  <a:pt x="2420516" y="375414"/>
                  <a:pt x="2437016" y="364728"/>
                  <a:pt x="2451008" y="353068"/>
                </a:cubicBezTo>
                <a:cubicBezTo>
                  <a:pt x="2486619" y="323392"/>
                  <a:pt x="2508523" y="319760"/>
                  <a:pt x="2554039" y="301553"/>
                </a:cubicBezTo>
                <a:cubicBezTo>
                  <a:pt x="2582522" y="273070"/>
                  <a:pt x="2595451" y="255089"/>
                  <a:pt x="2631312" y="237159"/>
                </a:cubicBezTo>
                <a:cubicBezTo>
                  <a:pt x="2643454" y="231088"/>
                  <a:pt x="2657070" y="228573"/>
                  <a:pt x="2669949" y="224280"/>
                </a:cubicBezTo>
                <a:cubicBezTo>
                  <a:pt x="2690487" y="193471"/>
                  <a:pt x="2702790" y="169544"/>
                  <a:pt x="2734343" y="147006"/>
                </a:cubicBezTo>
                <a:cubicBezTo>
                  <a:pt x="2749966" y="135847"/>
                  <a:pt x="2768687" y="129835"/>
                  <a:pt x="2785859" y="121249"/>
                </a:cubicBezTo>
                <a:cubicBezTo>
                  <a:pt x="2907105" y="0"/>
                  <a:pt x="2712688" y="182903"/>
                  <a:pt x="2901768" y="56854"/>
                </a:cubicBezTo>
                <a:cubicBezTo>
                  <a:pt x="2955133" y="21279"/>
                  <a:pt x="2925389" y="34851"/>
                  <a:pt x="2991921" y="18218"/>
                </a:cubicBezTo>
                <a:cubicBezTo>
                  <a:pt x="3013386" y="31097"/>
                  <a:pt x="3043436" y="35389"/>
                  <a:pt x="3056315" y="56854"/>
                </a:cubicBezTo>
                <a:cubicBezTo>
                  <a:pt x="3071933" y="82884"/>
                  <a:pt x="3065182" y="116917"/>
                  <a:pt x="3069194" y="147006"/>
                </a:cubicBezTo>
                <a:cubicBezTo>
                  <a:pt x="3085375" y="268362"/>
                  <a:pt x="3070493" y="215298"/>
                  <a:pt x="3094952" y="288674"/>
                </a:cubicBezTo>
                <a:cubicBezTo>
                  <a:pt x="3099245" y="314432"/>
                  <a:pt x="3100327" y="340935"/>
                  <a:pt x="3107830" y="365947"/>
                </a:cubicBezTo>
                <a:cubicBezTo>
                  <a:pt x="3116743" y="395657"/>
                  <a:pt x="3142100" y="430230"/>
                  <a:pt x="3159346" y="456099"/>
                </a:cubicBezTo>
                <a:cubicBezTo>
                  <a:pt x="3163255" y="491278"/>
                  <a:pt x="3174525" y="639853"/>
                  <a:pt x="3197983" y="675040"/>
                </a:cubicBezTo>
                <a:cubicBezTo>
                  <a:pt x="3215155" y="700798"/>
                  <a:pt x="3239708" y="722946"/>
                  <a:pt x="3249498" y="752314"/>
                </a:cubicBezTo>
                <a:cubicBezTo>
                  <a:pt x="3253791" y="765193"/>
                  <a:pt x="3256306" y="778808"/>
                  <a:pt x="3262377" y="790950"/>
                </a:cubicBezTo>
                <a:cubicBezTo>
                  <a:pt x="3269299" y="804794"/>
                  <a:pt x="3275454" y="820711"/>
                  <a:pt x="3288135" y="829587"/>
                </a:cubicBezTo>
                <a:cubicBezTo>
                  <a:pt x="3319591" y="851606"/>
                  <a:pt x="3391166" y="881102"/>
                  <a:pt x="3391166" y="881102"/>
                </a:cubicBezTo>
                <a:cubicBezTo>
                  <a:pt x="3426691" y="928470"/>
                  <a:pt x="3434628" y="944113"/>
                  <a:pt x="3481318" y="984133"/>
                </a:cubicBezTo>
                <a:cubicBezTo>
                  <a:pt x="3493070" y="994206"/>
                  <a:pt x="3507359" y="1000894"/>
                  <a:pt x="3519954" y="1009891"/>
                </a:cubicBezTo>
                <a:cubicBezTo>
                  <a:pt x="3537421" y="1022367"/>
                  <a:pt x="3555316" y="1034393"/>
                  <a:pt x="3571470" y="1048528"/>
                </a:cubicBezTo>
                <a:cubicBezTo>
                  <a:pt x="3646688" y="1114344"/>
                  <a:pt x="3592063" y="1089736"/>
                  <a:pt x="3661622" y="1112922"/>
                </a:cubicBezTo>
                <a:cubicBezTo>
                  <a:pt x="3665915" y="1125801"/>
                  <a:pt x="3667908" y="1139692"/>
                  <a:pt x="3674501" y="1151559"/>
                </a:cubicBezTo>
                <a:cubicBezTo>
                  <a:pt x="3748309" y="1284414"/>
                  <a:pt x="3709753" y="1180043"/>
                  <a:pt x="3738895" y="1267468"/>
                </a:cubicBezTo>
                <a:cubicBezTo>
                  <a:pt x="3743188" y="1499288"/>
                  <a:pt x="3731860" y="1731925"/>
                  <a:pt x="3751774" y="1962928"/>
                </a:cubicBezTo>
                <a:cubicBezTo>
                  <a:pt x="3753860" y="1987123"/>
                  <a:pt x="3788719" y="1995015"/>
                  <a:pt x="3803290" y="2014443"/>
                </a:cubicBezTo>
                <a:cubicBezTo>
                  <a:pt x="3856338" y="2085174"/>
                  <a:pt x="3795828" y="2054887"/>
                  <a:pt x="3867684" y="2078837"/>
                </a:cubicBezTo>
                <a:cubicBezTo>
                  <a:pt x="3893442" y="2104595"/>
                  <a:pt x="3924751" y="2125802"/>
                  <a:pt x="3944957" y="2156111"/>
                </a:cubicBezTo>
                <a:cubicBezTo>
                  <a:pt x="3963963" y="2184620"/>
                  <a:pt x="3979604" y="2213551"/>
                  <a:pt x="4009352" y="2233384"/>
                </a:cubicBezTo>
                <a:cubicBezTo>
                  <a:pt x="4020647" y="2240914"/>
                  <a:pt x="4035109" y="2241970"/>
                  <a:pt x="4047988" y="2246263"/>
                </a:cubicBezTo>
                <a:cubicBezTo>
                  <a:pt x="4083236" y="2272698"/>
                  <a:pt x="4108593" y="2296515"/>
                  <a:pt x="4151019" y="2310657"/>
                </a:cubicBezTo>
                <a:cubicBezTo>
                  <a:pt x="4171786" y="2317579"/>
                  <a:pt x="4193949" y="2319243"/>
                  <a:pt x="4215414" y="2323536"/>
                </a:cubicBezTo>
                <a:cubicBezTo>
                  <a:pt x="4232586" y="2332122"/>
                  <a:pt x="4280504" y="2335719"/>
                  <a:pt x="4266929" y="2349294"/>
                </a:cubicBezTo>
                <a:cubicBezTo>
                  <a:pt x="4251451" y="2364772"/>
                  <a:pt x="4180645" y="2336415"/>
                  <a:pt x="4202535" y="2336415"/>
                </a:cubicBezTo>
                <a:cubicBezTo>
                  <a:pt x="4228648" y="2336415"/>
                  <a:pt x="4254050" y="2345001"/>
                  <a:pt x="4279808" y="2349294"/>
                </a:cubicBezTo>
                <a:cubicBezTo>
                  <a:pt x="4301273" y="2357880"/>
                  <a:pt x="4325707" y="2361181"/>
                  <a:pt x="4344202" y="2375052"/>
                </a:cubicBezTo>
                <a:cubicBezTo>
                  <a:pt x="4361374" y="2387931"/>
                  <a:pt x="4366685" y="2412432"/>
                  <a:pt x="4382839" y="2426567"/>
                </a:cubicBezTo>
                <a:cubicBezTo>
                  <a:pt x="4401678" y="2443051"/>
                  <a:pt x="4427474" y="2449836"/>
                  <a:pt x="4447233" y="2465204"/>
                </a:cubicBezTo>
                <a:cubicBezTo>
                  <a:pt x="4516285" y="2518911"/>
                  <a:pt x="4477238" y="2513626"/>
                  <a:pt x="4550264" y="2555356"/>
                </a:cubicBezTo>
                <a:cubicBezTo>
                  <a:pt x="4562051" y="2562091"/>
                  <a:pt x="4576022" y="2563942"/>
                  <a:pt x="4588901" y="2568235"/>
                </a:cubicBezTo>
                <a:cubicBezTo>
                  <a:pt x="4612942" y="2640355"/>
                  <a:pt x="4599204" y="2573387"/>
                  <a:pt x="4588901" y="2645508"/>
                </a:cubicBezTo>
                <a:cubicBezTo>
                  <a:pt x="4582195" y="2692449"/>
                  <a:pt x="4578980" y="2739851"/>
                  <a:pt x="4576022" y="2787176"/>
                </a:cubicBezTo>
                <a:cubicBezTo>
                  <a:pt x="4570392" y="2877254"/>
                  <a:pt x="4578607" y="2968713"/>
                  <a:pt x="4563143" y="3057632"/>
                </a:cubicBezTo>
                <a:cubicBezTo>
                  <a:pt x="4560491" y="3072882"/>
                  <a:pt x="4537385" y="3074804"/>
                  <a:pt x="4524506" y="3083390"/>
                </a:cubicBezTo>
                <a:cubicBezTo>
                  <a:pt x="4493886" y="3175253"/>
                  <a:pt x="4537303" y="3064196"/>
                  <a:pt x="4472991" y="3160663"/>
                </a:cubicBezTo>
                <a:cubicBezTo>
                  <a:pt x="4465461" y="3171958"/>
                  <a:pt x="4467642" y="3188004"/>
                  <a:pt x="4460112" y="3199299"/>
                </a:cubicBezTo>
                <a:cubicBezTo>
                  <a:pt x="4423857" y="3253682"/>
                  <a:pt x="4395378" y="3238276"/>
                  <a:pt x="4344202" y="3289452"/>
                </a:cubicBezTo>
                <a:lnTo>
                  <a:pt x="4305566" y="3328088"/>
                </a:lnTo>
                <a:cubicBezTo>
                  <a:pt x="4301273" y="3340967"/>
                  <a:pt x="4298758" y="3354583"/>
                  <a:pt x="4292687" y="3366725"/>
                </a:cubicBezTo>
                <a:cubicBezTo>
                  <a:pt x="4285765" y="3380569"/>
                  <a:pt x="4267959" y="3389917"/>
                  <a:pt x="4266929" y="3405361"/>
                </a:cubicBezTo>
                <a:cubicBezTo>
                  <a:pt x="4263490" y="3456941"/>
                  <a:pt x="4272976" y="3508667"/>
                  <a:pt x="4279808" y="3559908"/>
                </a:cubicBezTo>
                <a:cubicBezTo>
                  <a:pt x="4281602" y="3573365"/>
                  <a:pt x="4283088" y="3588946"/>
                  <a:pt x="4292687" y="3598545"/>
                </a:cubicBezTo>
                <a:cubicBezTo>
                  <a:pt x="4310387" y="3616245"/>
                  <a:pt x="4335041" y="3625313"/>
                  <a:pt x="4357081" y="3637181"/>
                </a:cubicBezTo>
                <a:cubicBezTo>
                  <a:pt x="4595220" y="3765410"/>
                  <a:pt x="4367877" y="3647670"/>
                  <a:pt x="4511628" y="3701576"/>
                </a:cubicBezTo>
                <a:cubicBezTo>
                  <a:pt x="4633504" y="3747279"/>
                  <a:pt x="4486416" y="3711987"/>
                  <a:pt x="4627537" y="3740212"/>
                </a:cubicBezTo>
                <a:cubicBezTo>
                  <a:pt x="4722715" y="3835390"/>
                  <a:pt x="4598963" y="3725926"/>
                  <a:pt x="4730568" y="3791728"/>
                </a:cubicBezTo>
                <a:cubicBezTo>
                  <a:pt x="4755360" y="3804124"/>
                  <a:pt x="4780170" y="3846811"/>
                  <a:pt x="4794963" y="3869001"/>
                </a:cubicBezTo>
                <a:cubicBezTo>
                  <a:pt x="4786377" y="4040719"/>
                  <a:pt x="4797471" y="4214563"/>
                  <a:pt x="4769205" y="4384156"/>
                </a:cubicBezTo>
                <a:cubicBezTo>
                  <a:pt x="4758159" y="4450429"/>
                  <a:pt x="4762470" y="4449337"/>
                  <a:pt x="4743447" y="4500066"/>
                </a:cubicBezTo>
                <a:cubicBezTo>
                  <a:pt x="4735330" y="4521712"/>
                  <a:pt x="4732735" y="4546907"/>
                  <a:pt x="4717690" y="4564460"/>
                </a:cubicBezTo>
                <a:cubicBezTo>
                  <a:pt x="4705196" y="4579037"/>
                  <a:pt x="4683346" y="4581632"/>
                  <a:pt x="4666174" y="4590218"/>
                </a:cubicBezTo>
                <a:cubicBezTo>
                  <a:pt x="4653423" y="4628470"/>
                  <a:pt x="4645271" y="4675516"/>
                  <a:pt x="4614659" y="4706128"/>
                </a:cubicBezTo>
                <a:cubicBezTo>
                  <a:pt x="4603714" y="4717073"/>
                  <a:pt x="4587913" y="4721976"/>
                  <a:pt x="4576022" y="4731885"/>
                </a:cubicBezTo>
                <a:cubicBezTo>
                  <a:pt x="4531571" y="4768927"/>
                  <a:pt x="4525216" y="4800335"/>
                  <a:pt x="4460112" y="4822037"/>
                </a:cubicBezTo>
                <a:cubicBezTo>
                  <a:pt x="4294339" y="4877295"/>
                  <a:pt x="4464071" y="4824267"/>
                  <a:pt x="4318445" y="4860674"/>
                </a:cubicBezTo>
                <a:cubicBezTo>
                  <a:pt x="4238543" y="4880650"/>
                  <a:pt x="4326172" y="4870609"/>
                  <a:pt x="4215414" y="4886432"/>
                </a:cubicBezTo>
                <a:cubicBezTo>
                  <a:pt x="4176930" y="4891930"/>
                  <a:pt x="4137948" y="4893544"/>
                  <a:pt x="4099504" y="4899311"/>
                </a:cubicBezTo>
                <a:cubicBezTo>
                  <a:pt x="4052038" y="4906431"/>
                  <a:pt x="4004557" y="4914075"/>
                  <a:pt x="3957836" y="4925068"/>
                </a:cubicBezTo>
                <a:cubicBezTo>
                  <a:pt x="3931407" y="4931287"/>
                  <a:pt x="3906321" y="4942240"/>
                  <a:pt x="3880563" y="4950826"/>
                </a:cubicBezTo>
                <a:lnTo>
                  <a:pt x="3841926" y="4963705"/>
                </a:lnTo>
                <a:cubicBezTo>
                  <a:pt x="3824754" y="4955119"/>
                  <a:pt x="3809417" y="4935232"/>
                  <a:pt x="3790411" y="4937947"/>
                </a:cubicBezTo>
                <a:cubicBezTo>
                  <a:pt x="3772380" y="4940523"/>
                  <a:pt x="3766929" y="4966481"/>
                  <a:pt x="3751774" y="4976584"/>
                </a:cubicBezTo>
                <a:cubicBezTo>
                  <a:pt x="3734802" y="4987899"/>
                  <a:pt x="3658032" y="5000484"/>
                  <a:pt x="3648743" y="5002342"/>
                </a:cubicBezTo>
                <a:cubicBezTo>
                  <a:pt x="3625751" y="5017669"/>
                  <a:pt x="3584731" y="5047322"/>
                  <a:pt x="3558591" y="5053857"/>
                </a:cubicBezTo>
                <a:cubicBezTo>
                  <a:pt x="3525013" y="5062251"/>
                  <a:pt x="3489904" y="5062443"/>
                  <a:pt x="3455560" y="5066736"/>
                </a:cubicBezTo>
                <a:cubicBezTo>
                  <a:pt x="3324985" y="5153786"/>
                  <a:pt x="3450206" y="5079997"/>
                  <a:pt x="3094952" y="5105373"/>
                </a:cubicBezTo>
                <a:cubicBezTo>
                  <a:pt x="3081411" y="5106340"/>
                  <a:pt x="3069368" y="5114523"/>
                  <a:pt x="3056315" y="5118252"/>
                </a:cubicBezTo>
                <a:cubicBezTo>
                  <a:pt x="3039296" y="5123115"/>
                  <a:pt x="3022420" y="5129452"/>
                  <a:pt x="3004799" y="5131130"/>
                </a:cubicBezTo>
                <a:cubicBezTo>
                  <a:pt x="2932022" y="5138061"/>
                  <a:pt x="2858839" y="5139716"/>
                  <a:pt x="2785859" y="5144009"/>
                </a:cubicBezTo>
                <a:lnTo>
                  <a:pt x="2721464" y="5156888"/>
                </a:lnTo>
                <a:cubicBezTo>
                  <a:pt x="2695772" y="5161559"/>
                  <a:pt x="2669203" y="5162263"/>
                  <a:pt x="2644191" y="5169767"/>
                </a:cubicBezTo>
                <a:cubicBezTo>
                  <a:pt x="2625802" y="5175284"/>
                  <a:pt x="2610652" y="5188784"/>
                  <a:pt x="2592676" y="5195525"/>
                </a:cubicBezTo>
                <a:cubicBezTo>
                  <a:pt x="2576103" y="5201740"/>
                  <a:pt x="2558332" y="5204111"/>
                  <a:pt x="2541160" y="5208404"/>
                </a:cubicBezTo>
                <a:cubicBezTo>
                  <a:pt x="2444155" y="5273072"/>
                  <a:pt x="2567444" y="5197138"/>
                  <a:pt x="2451008" y="5247040"/>
                </a:cubicBezTo>
                <a:cubicBezTo>
                  <a:pt x="2334940" y="5296784"/>
                  <a:pt x="2511294" y="5253013"/>
                  <a:pt x="2347977" y="5285677"/>
                </a:cubicBezTo>
                <a:cubicBezTo>
                  <a:pt x="2214895" y="5281384"/>
                  <a:pt x="2081653" y="5280617"/>
                  <a:pt x="1948732" y="5272798"/>
                </a:cubicBezTo>
                <a:cubicBezTo>
                  <a:pt x="1904898" y="5270219"/>
                  <a:pt x="1903486" y="5247972"/>
                  <a:pt x="1871459" y="5221283"/>
                </a:cubicBezTo>
                <a:cubicBezTo>
                  <a:pt x="1844153" y="5198528"/>
                  <a:pt x="1812798" y="5185513"/>
                  <a:pt x="1781306" y="5169767"/>
                </a:cubicBezTo>
                <a:cubicBezTo>
                  <a:pt x="1772720" y="5152595"/>
                  <a:pt x="1758264" y="5137258"/>
                  <a:pt x="1755549" y="5118252"/>
                </a:cubicBezTo>
                <a:cubicBezTo>
                  <a:pt x="1753629" y="5104813"/>
                  <a:pt x="1772721" y="5092494"/>
                  <a:pt x="1768428" y="5079615"/>
                </a:cubicBezTo>
                <a:cubicBezTo>
                  <a:pt x="1762668" y="5062336"/>
                  <a:pt x="1741451" y="5054970"/>
                  <a:pt x="1729791" y="5040978"/>
                </a:cubicBezTo>
                <a:cubicBezTo>
                  <a:pt x="1719882" y="5029087"/>
                  <a:pt x="1715924" y="5012251"/>
                  <a:pt x="1704033" y="5002342"/>
                </a:cubicBezTo>
                <a:cubicBezTo>
                  <a:pt x="1689284" y="4990051"/>
                  <a:pt x="1669187" y="4986109"/>
                  <a:pt x="1652518" y="4976584"/>
                </a:cubicBezTo>
                <a:cubicBezTo>
                  <a:pt x="1639079" y="4968904"/>
                  <a:pt x="1628026" y="4957113"/>
                  <a:pt x="1613881" y="4950826"/>
                </a:cubicBezTo>
                <a:cubicBezTo>
                  <a:pt x="1468284" y="4886116"/>
                  <a:pt x="1307820" y="4917442"/>
                  <a:pt x="1150242" y="4912190"/>
                </a:cubicBezTo>
                <a:cubicBezTo>
                  <a:pt x="1120562" y="4907243"/>
                  <a:pt x="1066038" y="4902285"/>
                  <a:pt x="1034332" y="4886432"/>
                </a:cubicBezTo>
                <a:cubicBezTo>
                  <a:pt x="1007079" y="4872805"/>
                  <a:pt x="967525" y="4836627"/>
                  <a:pt x="944180" y="4822037"/>
                </a:cubicBezTo>
                <a:cubicBezTo>
                  <a:pt x="927899" y="4811862"/>
                  <a:pt x="909836" y="4804866"/>
                  <a:pt x="892664" y="4796280"/>
                </a:cubicBezTo>
                <a:cubicBezTo>
                  <a:pt x="856305" y="4759920"/>
                  <a:pt x="828108" y="4726670"/>
                  <a:pt x="776754" y="4706128"/>
                </a:cubicBezTo>
                <a:cubicBezTo>
                  <a:pt x="701086" y="4675860"/>
                  <a:pt x="757436" y="4695395"/>
                  <a:pt x="725239" y="4654612"/>
                </a:cubicBezTo>
                <a:close/>
              </a:path>
            </a:pathLst>
          </a:custGeom>
          <a:solidFill>
            <a:schemeClr val="accent4">
              <a:lumMod val="40000"/>
              <a:lumOff val="60000"/>
            </a:schemeClr>
          </a:solidFill>
          <a:effectLst>
            <a:glow rad="1016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GB" dirty="0">
              <a:solidFill>
                <a:schemeClr val="tx2">
                  <a:lumMod val="75000"/>
                </a:schemeClr>
              </a:solidFill>
              <a:cs typeface="Arial" charset="0"/>
            </a:endParaRPr>
          </a:p>
        </p:txBody>
      </p:sp>
      <p:sp>
        <p:nvSpPr>
          <p:cNvPr id="14" name="Freeform 13"/>
          <p:cNvSpPr/>
          <p:nvPr/>
        </p:nvSpPr>
        <p:spPr>
          <a:xfrm>
            <a:off x="0" y="1412875"/>
            <a:ext cx="9144000" cy="346075"/>
          </a:xfrm>
          <a:custGeom>
            <a:avLst/>
            <a:gdLst>
              <a:gd name="connsiteX0" fmla="*/ 0 w 9144000"/>
              <a:gd name="connsiteY0" fmla="*/ 324118 h 345583"/>
              <a:gd name="connsiteX1" fmla="*/ 618186 w 9144000"/>
              <a:gd name="connsiteY1" fmla="*/ 79419 h 345583"/>
              <a:gd name="connsiteX2" fmla="*/ 1275008 w 9144000"/>
              <a:gd name="connsiteY2" fmla="*/ 336997 h 345583"/>
              <a:gd name="connsiteX3" fmla="*/ 1893194 w 9144000"/>
              <a:gd name="connsiteY3" fmla="*/ 130935 h 345583"/>
              <a:gd name="connsiteX4" fmla="*/ 2485623 w 9144000"/>
              <a:gd name="connsiteY4" fmla="*/ 324118 h 345583"/>
              <a:gd name="connsiteX5" fmla="*/ 3103808 w 9144000"/>
              <a:gd name="connsiteY5" fmla="*/ 156693 h 345583"/>
              <a:gd name="connsiteX6" fmla="*/ 3709115 w 9144000"/>
              <a:gd name="connsiteY6" fmla="*/ 324118 h 345583"/>
              <a:gd name="connsiteX7" fmla="*/ 4262907 w 9144000"/>
              <a:gd name="connsiteY7" fmla="*/ 143814 h 345583"/>
              <a:gd name="connsiteX8" fmla="*/ 4829577 w 9144000"/>
              <a:gd name="connsiteY8" fmla="*/ 272603 h 345583"/>
              <a:gd name="connsiteX9" fmla="*/ 5434885 w 9144000"/>
              <a:gd name="connsiteY9" fmla="*/ 92298 h 345583"/>
              <a:gd name="connsiteX10" fmla="*/ 6078828 w 9144000"/>
              <a:gd name="connsiteY10" fmla="*/ 221087 h 345583"/>
              <a:gd name="connsiteX11" fmla="*/ 6632620 w 9144000"/>
              <a:gd name="connsiteY11" fmla="*/ 53662 h 345583"/>
              <a:gd name="connsiteX12" fmla="*/ 7160654 w 9144000"/>
              <a:gd name="connsiteY12" fmla="*/ 259724 h 345583"/>
              <a:gd name="connsiteX13" fmla="*/ 7727324 w 9144000"/>
              <a:gd name="connsiteY13" fmla="*/ 79419 h 345583"/>
              <a:gd name="connsiteX14" fmla="*/ 8293994 w 9144000"/>
              <a:gd name="connsiteY14" fmla="*/ 221087 h 345583"/>
              <a:gd name="connsiteX15" fmla="*/ 8847786 w 9144000"/>
              <a:gd name="connsiteY15" fmla="*/ 15025 h 345583"/>
              <a:gd name="connsiteX16" fmla="*/ 9144000 w 9144000"/>
              <a:gd name="connsiteY16" fmla="*/ 130935 h 34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44000" h="345583">
                <a:moveTo>
                  <a:pt x="0" y="324118"/>
                </a:moveTo>
                <a:cubicBezTo>
                  <a:pt x="202842" y="200695"/>
                  <a:pt x="405685" y="77273"/>
                  <a:pt x="618186" y="79419"/>
                </a:cubicBezTo>
                <a:cubicBezTo>
                  <a:pt x="830687" y="81565"/>
                  <a:pt x="1062507" y="328411"/>
                  <a:pt x="1275008" y="336997"/>
                </a:cubicBezTo>
                <a:cubicBezTo>
                  <a:pt x="1487509" y="345583"/>
                  <a:pt x="1691425" y="133081"/>
                  <a:pt x="1893194" y="130935"/>
                </a:cubicBezTo>
                <a:cubicBezTo>
                  <a:pt x="2094963" y="128789"/>
                  <a:pt x="2283854" y="319825"/>
                  <a:pt x="2485623" y="324118"/>
                </a:cubicBezTo>
                <a:cubicBezTo>
                  <a:pt x="2687392" y="328411"/>
                  <a:pt x="2899893" y="156693"/>
                  <a:pt x="3103808" y="156693"/>
                </a:cubicBezTo>
                <a:cubicBezTo>
                  <a:pt x="3307723" y="156693"/>
                  <a:pt x="3515932" y="326264"/>
                  <a:pt x="3709115" y="324118"/>
                </a:cubicBezTo>
                <a:cubicBezTo>
                  <a:pt x="3902298" y="321972"/>
                  <a:pt x="4076163" y="152400"/>
                  <a:pt x="4262907" y="143814"/>
                </a:cubicBezTo>
                <a:cubicBezTo>
                  <a:pt x="4449651" y="135228"/>
                  <a:pt x="4634247" y="281189"/>
                  <a:pt x="4829577" y="272603"/>
                </a:cubicBezTo>
                <a:cubicBezTo>
                  <a:pt x="5024907" y="264017"/>
                  <a:pt x="5226677" y="100884"/>
                  <a:pt x="5434885" y="92298"/>
                </a:cubicBezTo>
                <a:cubicBezTo>
                  <a:pt x="5643093" y="83712"/>
                  <a:pt x="5879206" y="227526"/>
                  <a:pt x="6078828" y="221087"/>
                </a:cubicBezTo>
                <a:cubicBezTo>
                  <a:pt x="6278450" y="214648"/>
                  <a:pt x="6452316" y="47223"/>
                  <a:pt x="6632620" y="53662"/>
                </a:cubicBezTo>
                <a:cubicBezTo>
                  <a:pt x="6812924" y="60101"/>
                  <a:pt x="6978203" y="255431"/>
                  <a:pt x="7160654" y="259724"/>
                </a:cubicBezTo>
                <a:cubicBezTo>
                  <a:pt x="7343105" y="264017"/>
                  <a:pt x="7538434" y="85859"/>
                  <a:pt x="7727324" y="79419"/>
                </a:cubicBezTo>
                <a:cubicBezTo>
                  <a:pt x="7916214" y="72980"/>
                  <a:pt x="8107250" y="231819"/>
                  <a:pt x="8293994" y="221087"/>
                </a:cubicBezTo>
                <a:cubicBezTo>
                  <a:pt x="8480738" y="210355"/>
                  <a:pt x="8706118" y="30050"/>
                  <a:pt x="8847786" y="15025"/>
                </a:cubicBezTo>
                <a:cubicBezTo>
                  <a:pt x="8989454" y="0"/>
                  <a:pt x="9066727" y="65467"/>
                  <a:pt x="9144000" y="130935"/>
                </a:cubicBezTo>
              </a:path>
            </a:pathLst>
          </a:cu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7200" dirty="0"/>
          </a:p>
        </p:txBody>
      </p:sp>
      <p:sp>
        <p:nvSpPr>
          <p:cNvPr id="17414" name="TextBox 18"/>
          <p:cNvSpPr txBox="1">
            <a:spLocks noChangeArrowheads="1"/>
          </p:cNvSpPr>
          <p:nvPr/>
        </p:nvSpPr>
        <p:spPr bwMode="auto">
          <a:xfrm>
            <a:off x="3851920" y="5445224"/>
            <a:ext cx="1944687" cy="369887"/>
          </a:xfrm>
          <a:prstGeom prst="rect">
            <a:avLst/>
          </a:prstGeom>
          <a:noFill/>
          <a:ln w="9525">
            <a:noFill/>
            <a:miter lim="800000"/>
            <a:headEnd/>
            <a:tailEnd/>
          </a:ln>
        </p:spPr>
        <p:txBody>
          <a:bodyPr>
            <a:spAutoFit/>
          </a:bodyPr>
          <a:lstStyle/>
          <a:p>
            <a:pPr>
              <a:defRPr/>
            </a:pPr>
            <a:r>
              <a:rPr lang="en-GB" dirty="0">
                <a:solidFill>
                  <a:schemeClr val="tx2">
                    <a:lumMod val="75000"/>
                  </a:schemeClr>
                </a:solidFill>
              </a:rPr>
              <a:t>Delirium</a:t>
            </a:r>
          </a:p>
        </p:txBody>
      </p:sp>
      <p:sp>
        <p:nvSpPr>
          <p:cNvPr id="17415" name="TextBox 19"/>
          <p:cNvSpPr txBox="1">
            <a:spLocks noChangeArrowheads="1"/>
          </p:cNvSpPr>
          <p:nvPr/>
        </p:nvSpPr>
        <p:spPr bwMode="auto">
          <a:xfrm>
            <a:off x="3347864" y="3861048"/>
            <a:ext cx="1079500" cy="366713"/>
          </a:xfrm>
          <a:prstGeom prst="rect">
            <a:avLst/>
          </a:prstGeom>
          <a:noFill/>
          <a:ln w="9525">
            <a:noFill/>
            <a:miter lim="800000"/>
            <a:headEnd/>
            <a:tailEnd/>
          </a:ln>
        </p:spPr>
        <p:txBody>
          <a:bodyPr>
            <a:spAutoFit/>
          </a:bodyPr>
          <a:lstStyle/>
          <a:p>
            <a:pPr>
              <a:defRPr/>
            </a:pPr>
            <a:r>
              <a:rPr lang="en-GB" dirty="0">
                <a:solidFill>
                  <a:schemeClr val="tx2">
                    <a:lumMod val="75000"/>
                  </a:schemeClr>
                </a:solidFill>
              </a:rPr>
              <a:t>Anxiety</a:t>
            </a:r>
          </a:p>
        </p:txBody>
      </p:sp>
      <p:sp>
        <p:nvSpPr>
          <p:cNvPr id="17416" name="TextBox 20"/>
          <p:cNvSpPr txBox="1">
            <a:spLocks noChangeArrowheads="1"/>
          </p:cNvSpPr>
          <p:nvPr/>
        </p:nvSpPr>
        <p:spPr bwMode="auto">
          <a:xfrm>
            <a:off x="2268538" y="3357563"/>
            <a:ext cx="1871662" cy="641350"/>
          </a:xfrm>
          <a:prstGeom prst="rect">
            <a:avLst/>
          </a:prstGeom>
          <a:noFill/>
          <a:ln w="9525">
            <a:noFill/>
            <a:miter lim="800000"/>
            <a:headEnd/>
            <a:tailEnd/>
          </a:ln>
        </p:spPr>
        <p:txBody>
          <a:bodyPr>
            <a:spAutoFit/>
          </a:bodyPr>
          <a:lstStyle/>
          <a:p>
            <a:pPr>
              <a:defRPr/>
            </a:pPr>
            <a:r>
              <a:rPr lang="en-GB" dirty="0" err="1">
                <a:solidFill>
                  <a:schemeClr val="tx2">
                    <a:lumMod val="75000"/>
                  </a:schemeClr>
                </a:solidFill>
              </a:rPr>
              <a:t>Visuoperceptual</a:t>
            </a:r>
            <a:r>
              <a:rPr lang="en-GB" dirty="0">
                <a:solidFill>
                  <a:schemeClr val="bg1"/>
                </a:solidFill>
              </a:rPr>
              <a:t> </a:t>
            </a:r>
            <a:r>
              <a:rPr lang="en-GB" dirty="0">
                <a:solidFill>
                  <a:schemeClr val="tx2">
                    <a:lumMod val="75000"/>
                  </a:schemeClr>
                </a:solidFill>
              </a:rPr>
              <a:t>difficulties</a:t>
            </a:r>
          </a:p>
        </p:txBody>
      </p:sp>
      <p:sp>
        <p:nvSpPr>
          <p:cNvPr id="17417" name="TextBox 21"/>
          <p:cNvSpPr txBox="1">
            <a:spLocks noChangeArrowheads="1"/>
          </p:cNvSpPr>
          <p:nvPr/>
        </p:nvSpPr>
        <p:spPr bwMode="auto">
          <a:xfrm>
            <a:off x="2268538" y="4292600"/>
            <a:ext cx="1295400" cy="646113"/>
          </a:xfrm>
          <a:prstGeom prst="rect">
            <a:avLst/>
          </a:prstGeom>
          <a:noFill/>
          <a:ln w="9525">
            <a:noFill/>
            <a:miter lim="800000"/>
            <a:headEnd/>
            <a:tailEnd/>
          </a:ln>
        </p:spPr>
        <p:txBody>
          <a:bodyPr>
            <a:spAutoFit/>
          </a:bodyPr>
          <a:lstStyle/>
          <a:p>
            <a:pPr>
              <a:defRPr/>
            </a:pPr>
            <a:r>
              <a:rPr lang="en-GB" dirty="0">
                <a:solidFill>
                  <a:schemeClr val="tx2">
                    <a:lumMod val="75000"/>
                  </a:schemeClr>
                </a:solidFill>
              </a:rPr>
              <a:t>Cognitive difficulties</a:t>
            </a:r>
          </a:p>
        </p:txBody>
      </p:sp>
      <p:sp>
        <p:nvSpPr>
          <p:cNvPr id="17418" name="TextBox 22"/>
          <p:cNvSpPr txBox="1">
            <a:spLocks noChangeArrowheads="1"/>
          </p:cNvSpPr>
          <p:nvPr/>
        </p:nvSpPr>
        <p:spPr bwMode="auto">
          <a:xfrm>
            <a:off x="3492500" y="2349500"/>
            <a:ext cx="3167063" cy="368300"/>
          </a:xfrm>
          <a:prstGeom prst="rect">
            <a:avLst/>
          </a:prstGeom>
          <a:noFill/>
          <a:ln w="9525">
            <a:noFill/>
            <a:miter lim="800000"/>
            <a:headEnd/>
            <a:tailEnd/>
          </a:ln>
        </p:spPr>
        <p:txBody>
          <a:bodyPr>
            <a:spAutoFit/>
          </a:bodyPr>
          <a:lstStyle/>
          <a:p>
            <a:pPr>
              <a:defRPr/>
            </a:pPr>
            <a:r>
              <a:rPr lang="en-GB" dirty="0">
                <a:solidFill>
                  <a:schemeClr val="tx2">
                    <a:lumMod val="75000"/>
                  </a:schemeClr>
                </a:solidFill>
              </a:rPr>
              <a:t>Side effects of drugs</a:t>
            </a:r>
          </a:p>
        </p:txBody>
      </p:sp>
      <p:sp>
        <p:nvSpPr>
          <p:cNvPr id="17419" name="TextBox 23"/>
          <p:cNvSpPr txBox="1">
            <a:spLocks noChangeArrowheads="1"/>
          </p:cNvSpPr>
          <p:nvPr/>
        </p:nvSpPr>
        <p:spPr bwMode="auto">
          <a:xfrm>
            <a:off x="4356100" y="3284538"/>
            <a:ext cx="2447925" cy="646112"/>
          </a:xfrm>
          <a:prstGeom prst="rect">
            <a:avLst/>
          </a:prstGeom>
          <a:noFill/>
          <a:ln w="9525">
            <a:noFill/>
            <a:miter lim="800000"/>
            <a:headEnd/>
            <a:tailEnd/>
          </a:ln>
        </p:spPr>
        <p:txBody>
          <a:bodyPr>
            <a:spAutoFit/>
          </a:bodyPr>
          <a:lstStyle/>
          <a:p>
            <a:pPr>
              <a:defRPr/>
            </a:pPr>
            <a:r>
              <a:rPr lang="en-GB" dirty="0">
                <a:solidFill>
                  <a:schemeClr val="tx2">
                    <a:lumMod val="75000"/>
                  </a:schemeClr>
                </a:solidFill>
              </a:rPr>
              <a:t>Need for emotional comfort</a:t>
            </a:r>
          </a:p>
        </p:txBody>
      </p:sp>
      <p:sp>
        <p:nvSpPr>
          <p:cNvPr id="17420" name="TextBox 24"/>
          <p:cNvSpPr txBox="1">
            <a:spLocks noChangeArrowheads="1"/>
          </p:cNvSpPr>
          <p:nvPr/>
        </p:nvSpPr>
        <p:spPr bwMode="auto">
          <a:xfrm>
            <a:off x="2916238" y="5013325"/>
            <a:ext cx="2447925" cy="369888"/>
          </a:xfrm>
          <a:prstGeom prst="rect">
            <a:avLst/>
          </a:prstGeom>
          <a:noFill/>
          <a:ln w="9525">
            <a:noFill/>
            <a:miter lim="800000"/>
            <a:headEnd/>
            <a:tailEnd/>
          </a:ln>
        </p:spPr>
        <p:txBody>
          <a:bodyPr>
            <a:spAutoFit/>
          </a:bodyPr>
          <a:lstStyle/>
          <a:p>
            <a:pPr>
              <a:defRPr/>
            </a:pPr>
            <a:r>
              <a:rPr lang="en-GB" dirty="0">
                <a:solidFill>
                  <a:schemeClr val="tx2">
                    <a:lumMod val="75000"/>
                  </a:schemeClr>
                </a:solidFill>
              </a:rPr>
              <a:t>Need to be occupied</a:t>
            </a:r>
          </a:p>
        </p:txBody>
      </p:sp>
      <p:sp>
        <p:nvSpPr>
          <p:cNvPr id="17421" name="TextBox 25"/>
          <p:cNvSpPr txBox="1">
            <a:spLocks noChangeArrowheads="1"/>
          </p:cNvSpPr>
          <p:nvPr/>
        </p:nvSpPr>
        <p:spPr bwMode="auto">
          <a:xfrm>
            <a:off x="2268538" y="2852738"/>
            <a:ext cx="3598862" cy="369887"/>
          </a:xfrm>
          <a:prstGeom prst="rect">
            <a:avLst/>
          </a:prstGeom>
          <a:noFill/>
          <a:ln w="9525">
            <a:noFill/>
            <a:miter lim="800000"/>
            <a:headEnd/>
            <a:tailEnd/>
          </a:ln>
        </p:spPr>
        <p:txBody>
          <a:bodyPr>
            <a:spAutoFit/>
          </a:bodyPr>
          <a:lstStyle/>
          <a:p>
            <a:pPr>
              <a:defRPr/>
            </a:pPr>
            <a:r>
              <a:rPr lang="en-GB" dirty="0">
                <a:solidFill>
                  <a:schemeClr val="tx2">
                    <a:lumMod val="75000"/>
                  </a:schemeClr>
                </a:solidFill>
              </a:rPr>
              <a:t>Differing perception of reality</a:t>
            </a:r>
          </a:p>
        </p:txBody>
      </p:sp>
      <p:sp>
        <p:nvSpPr>
          <p:cNvPr id="17422" name="TextBox 26"/>
          <p:cNvSpPr txBox="1">
            <a:spLocks noChangeArrowheads="1"/>
          </p:cNvSpPr>
          <p:nvPr/>
        </p:nvSpPr>
        <p:spPr bwMode="auto">
          <a:xfrm>
            <a:off x="5436096" y="4941168"/>
            <a:ext cx="792162" cy="366712"/>
          </a:xfrm>
          <a:prstGeom prst="rect">
            <a:avLst/>
          </a:prstGeom>
          <a:noFill/>
          <a:ln w="9525">
            <a:noFill/>
            <a:miter lim="800000"/>
            <a:headEnd/>
            <a:tailEnd/>
          </a:ln>
        </p:spPr>
        <p:txBody>
          <a:bodyPr>
            <a:spAutoFit/>
          </a:bodyPr>
          <a:lstStyle/>
          <a:p>
            <a:pPr>
              <a:defRPr/>
            </a:pPr>
            <a:r>
              <a:rPr lang="en-GB" dirty="0">
                <a:solidFill>
                  <a:schemeClr val="tx2">
                    <a:lumMod val="75000"/>
                  </a:schemeClr>
                </a:solidFill>
              </a:rPr>
              <a:t>Fear </a:t>
            </a:r>
          </a:p>
        </p:txBody>
      </p:sp>
      <p:sp>
        <p:nvSpPr>
          <p:cNvPr id="17423" name="TextBox 27"/>
          <p:cNvSpPr txBox="1">
            <a:spLocks noChangeArrowheads="1"/>
          </p:cNvSpPr>
          <p:nvPr/>
        </p:nvSpPr>
        <p:spPr bwMode="auto">
          <a:xfrm>
            <a:off x="4067175" y="1844675"/>
            <a:ext cx="1368425" cy="369888"/>
          </a:xfrm>
          <a:prstGeom prst="rect">
            <a:avLst/>
          </a:prstGeom>
          <a:noFill/>
          <a:ln w="9525">
            <a:noFill/>
            <a:miter lim="800000"/>
            <a:headEnd/>
            <a:tailEnd/>
          </a:ln>
        </p:spPr>
        <p:txBody>
          <a:bodyPr>
            <a:spAutoFit/>
          </a:bodyPr>
          <a:lstStyle/>
          <a:p>
            <a:pPr>
              <a:defRPr/>
            </a:pPr>
            <a:r>
              <a:rPr lang="en-GB" dirty="0">
                <a:solidFill>
                  <a:schemeClr val="tx2">
                    <a:lumMod val="75000"/>
                  </a:schemeClr>
                </a:solidFill>
              </a:rPr>
              <a:t>Feeling lost </a:t>
            </a:r>
          </a:p>
        </p:txBody>
      </p:sp>
      <p:sp>
        <p:nvSpPr>
          <p:cNvPr id="18448" name="TextBox 28"/>
          <p:cNvSpPr txBox="1">
            <a:spLocks noChangeArrowheads="1"/>
          </p:cNvSpPr>
          <p:nvPr/>
        </p:nvSpPr>
        <p:spPr bwMode="auto">
          <a:xfrm>
            <a:off x="3923928" y="4149080"/>
            <a:ext cx="2736304" cy="923330"/>
          </a:xfrm>
          <a:prstGeom prst="rect">
            <a:avLst/>
          </a:prstGeom>
          <a:noFill/>
          <a:ln w="9525">
            <a:noFill/>
            <a:miter lim="800000"/>
            <a:headEnd/>
            <a:tailEnd/>
          </a:ln>
        </p:spPr>
        <p:txBody>
          <a:bodyPr wrap="square">
            <a:spAutoFit/>
          </a:bodyPr>
          <a:lstStyle/>
          <a:p>
            <a:r>
              <a:rPr lang="en-GB" dirty="0" smtClean="0">
                <a:solidFill>
                  <a:srgbClr val="17375E"/>
                </a:solidFill>
              </a:rPr>
              <a:t>Physical </a:t>
            </a:r>
            <a:r>
              <a:rPr lang="en-GB" dirty="0">
                <a:solidFill>
                  <a:srgbClr val="17375E"/>
                </a:solidFill>
              </a:rPr>
              <a:t>e.g. </a:t>
            </a:r>
            <a:r>
              <a:rPr lang="en-GB" dirty="0" smtClean="0">
                <a:solidFill>
                  <a:srgbClr val="17375E"/>
                </a:solidFill>
              </a:rPr>
              <a:t>need for: food, fluid, pain relief, toilet</a:t>
            </a:r>
            <a:endParaRPr lang="en-GB" dirty="0">
              <a:solidFill>
                <a:srgbClr val="17375E"/>
              </a:solidFill>
            </a:endParaRPr>
          </a:p>
        </p:txBody>
      </p:sp>
      <p:sp>
        <p:nvSpPr>
          <p:cNvPr id="19" name="Rounded Rectangle 18"/>
          <p:cNvSpPr/>
          <p:nvPr/>
        </p:nvSpPr>
        <p:spPr>
          <a:xfrm>
            <a:off x="323850" y="549275"/>
            <a:ext cx="1800225" cy="6477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lumMod val="75000"/>
                  </a:schemeClr>
                </a:solidFill>
              </a:rPr>
              <a:t>What we see...</a:t>
            </a:r>
          </a:p>
        </p:txBody>
      </p:sp>
      <p:sp>
        <p:nvSpPr>
          <p:cNvPr id="20" name="Rounded Rectangle 19"/>
          <p:cNvSpPr/>
          <p:nvPr/>
        </p:nvSpPr>
        <p:spPr>
          <a:xfrm>
            <a:off x="250825" y="2060575"/>
            <a:ext cx="1800225" cy="6477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lumMod val="75000"/>
                  </a:schemeClr>
                </a:solidFill>
              </a:rPr>
              <a:t>What we don’t see…</a:t>
            </a:r>
          </a:p>
        </p:txBody>
      </p:sp>
      <p:sp>
        <p:nvSpPr>
          <p:cNvPr id="21" name="Rounded Rectangle 20"/>
          <p:cNvSpPr/>
          <p:nvPr/>
        </p:nvSpPr>
        <p:spPr>
          <a:xfrm>
            <a:off x="5508625" y="549275"/>
            <a:ext cx="3311525" cy="7191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2">
                    <a:lumMod val="75000"/>
                  </a:schemeClr>
                </a:solidFill>
              </a:rPr>
              <a:t>The behaviour e.g. </a:t>
            </a:r>
          </a:p>
          <a:p>
            <a:pPr>
              <a:defRPr/>
            </a:pPr>
            <a:r>
              <a:rPr lang="en-GB" dirty="0">
                <a:solidFill>
                  <a:schemeClr val="tx2">
                    <a:lumMod val="75000"/>
                  </a:schemeClr>
                </a:solidFill>
              </a:rPr>
              <a:t>shouting /pacing/resisting care…</a:t>
            </a:r>
          </a:p>
        </p:txBody>
      </p:sp>
      <p:sp>
        <p:nvSpPr>
          <p:cNvPr id="18452" name="TextBox 21"/>
          <p:cNvSpPr txBox="1">
            <a:spLocks noChangeArrowheads="1"/>
          </p:cNvSpPr>
          <p:nvPr/>
        </p:nvSpPr>
        <p:spPr bwMode="auto">
          <a:xfrm>
            <a:off x="6156325" y="5876925"/>
            <a:ext cx="2663825" cy="307975"/>
          </a:xfrm>
          <a:prstGeom prst="rect">
            <a:avLst/>
          </a:prstGeom>
          <a:noFill/>
          <a:ln w="9525">
            <a:noFill/>
            <a:miter lim="800000"/>
            <a:headEnd/>
            <a:tailEnd/>
          </a:ln>
        </p:spPr>
        <p:txBody>
          <a:bodyPr>
            <a:spAutoFit/>
          </a:bodyPr>
          <a:lstStyle/>
          <a:p>
            <a:r>
              <a:rPr lang="en-GB" sz="1400"/>
              <a:t>(Adapted from: James, 2011) </a:t>
            </a:r>
          </a:p>
        </p:txBody>
      </p:sp>
      <p:sp>
        <p:nvSpPr>
          <p:cNvPr id="18453" name="Slide Number Placeholder 21"/>
          <p:cNvSpPr>
            <a:spLocks noGrp="1"/>
          </p:cNvSpPr>
          <p:nvPr>
            <p:ph type="sldNum" sz="quarter" idx="12"/>
          </p:nvPr>
        </p:nvSpPr>
        <p:spPr bwMode="auto">
          <a:noFill/>
          <a:ln>
            <a:miter lim="800000"/>
            <a:headEnd/>
            <a:tailEnd/>
          </a:ln>
        </p:spPr>
        <p:txBody>
          <a:bodyPr/>
          <a:lstStyle/>
          <a:p>
            <a:r>
              <a:rPr lang="en-GB" sz="3200" smtClean="0">
                <a:solidFill>
                  <a:srgbClr val="262626"/>
                </a:solidFill>
              </a:rPr>
              <a:t>6.4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27088" y="1341438"/>
            <a:ext cx="7489825" cy="23034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rgbClr val="17375E"/>
                </a:solidFill>
                <a:cs typeface="Arial" charset="0"/>
              </a:rPr>
              <a:t>Case study 1</a:t>
            </a:r>
          </a:p>
          <a:p>
            <a:pPr algn="ctr">
              <a:defRPr/>
            </a:pPr>
            <a:endParaRPr lang="en-GB" sz="2800" dirty="0">
              <a:solidFill>
                <a:srgbClr val="17375E"/>
              </a:solidFill>
              <a:cs typeface="Arial" charset="0"/>
            </a:endParaRPr>
          </a:p>
          <a:p>
            <a:pPr algn="ctr">
              <a:defRPr/>
            </a:pPr>
            <a:r>
              <a:rPr lang="en-GB" sz="2800" dirty="0">
                <a:solidFill>
                  <a:srgbClr val="17375E"/>
                </a:solidFill>
                <a:cs typeface="Arial" charset="0"/>
              </a:rPr>
              <a:t>Mrs </a:t>
            </a:r>
            <a:r>
              <a:rPr lang="en-GB" sz="2800" dirty="0" smtClean="0">
                <a:solidFill>
                  <a:srgbClr val="17375E"/>
                </a:solidFill>
                <a:cs typeface="Arial" charset="0"/>
              </a:rPr>
              <a:t>Williams</a:t>
            </a:r>
            <a:endParaRPr lang="en-GB" sz="2800" dirty="0">
              <a:solidFill>
                <a:srgbClr val="17375E"/>
              </a:solidFill>
              <a:cs typeface="Arial" charset="0"/>
            </a:endParaRPr>
          </a:p>
        </p:txBody>
      </p:sp>
      <p:sp>
        <p:nvSpPr>
          <p:cNvPr id="19458" name="Slide Number Placeholder 2"/>
          <p:cNvSpPr>
            <a:spLocks noGrp="1"/>
          </p:cNvSpPr>
          <p:nvPr>
            <p:ph type="sldNum" sz="quarter" idx="12"/>
          </p:nvPr>
        </p:nvSpPr>
        <p:spPr bwMode="auto">
          <a:noFill/>
          <a:ln>
            <a:miter lim="800000"/>
            <a:headEnd/>
            <a:tailEnd/>
          </a:ln>
        </p:spPr>
        <p:txBody>
          <a:bodyPr/>
          <a:lstStyle/>
          <a:p>
            <a:r>
              <a:rPr lang="en-GB" sz="3200" smtClean="0">
                <a:solidFill>
                  <a:srgbClr val="262626"/>
                </a:solidFill>
              </a:rPr>
              <a:t>6.5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1"/>
          <p:cNvSpPr>
            <a:spLocks noGrp="1"/>
          </p:cNvSpPr>
          <p:nvPr>
            <p:ph type="sldNum" sz="quarter" idx="12"/>
          </p:nvPr>
        </p:nvSpPr>
        <p:spPr bwMode="auto">
          <a:noFill/>
          <a:ln>
            <a:miter lim="800000"/>
            <a:headEnd/>
            <a:tailEnd/>
          </a:ln>
        </p:spPr>
        <p:txBody>
          <a:bodyPr/>
          <a:lstStyle/>
          <a:p>
            <a:r>
              <a:rPr lang="en-GB" sz="3200" smtClean="0">
                <a:solidFill>
                  <a:srgbClr val="262626"/>
                </a:solidFill>
              </a:rPr>
              <a:t>6.6</a:t>
            </a:r>
          </a:p>
        </p:txBody>
      </p:sp>
      <p:sp>
        <p:nvSpPr>
          <p:cNvPr id="3" name="Rounded Rectangle 2"/>
          <p:cNvSpPr/>
          <p:nvPr/>
        </p:nvSpPr>
        <p:spPr>
          <a:xfrm>
            <a:off x="611188" y="476250"/>
            <a:ext cx="7921625" cy="180062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rgbClr val="FFFFFF"/>
                </a:solidFill>
                <a:cs typeface="Arial" charset="0"/>
              </a:rPr>
              <a:t>Sylvia Williams is a 73 year old lady of Jamaican origin.  She has </a:t>
            </a:r>
            <a:r>
              <a:rPr lang="en-GB" dirty="0">
                <a:solidFill>
                  <a:srgbClr val="FFFFFF"/>
                </a:solidFill>
                <a:cs typeface="Arial" charset="0"/>
              </a:rPr>
              <a:t>a diagnosis of </a:t>
            </a:r>
            <a:r>
              <a:rPr lang="en-GB" dirty="0" smtClean="0">
                <a:solidFill>
                  <a:srgbClr val="FFFFFF"/>
                </a:solidFill>
                <a:cs typeface="Arial" charset="0"/>
              </a:rPr>
              <a:t>dementia and was </a:t>
            </a:r>
            <a:r>
              <a:rPr lang="en-GB" dirty="0">
                <a:solidFill>
                  <a:srgbClr val="FFFFFF"/>
                </a:solidFill>
                <a:cs typeface="Arial" charset="0"/>
              </a:rPr>
              <a:t>admitted four days ago from a care </a:t>
            </a:r>
            <a:r>
              <a:rPr lang="en-GB" dirty="0" smtClean="0">
                <a:solidFill>
                  <a:srgbClr val="FFFFFF"/>
                </a:solidFill>
                <a:cs typeface="Arial" charset="0"/>
              </a:rPr>
              <a:t>home with a respiratory infection. Mrs Williams is </a:t>
            </a:r>
            <a:r>
              <a:rPr lang="en-GB" dirty="0">
                <a:solidFill>
                  <a:srgbClr val="FFFFFF"/>
                </a:solidFill>
                <a:cs typeface="Arial" charset="0"/>
              </a:rPr>
              <a:t>responding well to antibiotics  </a:t>
            </a:r>
            <a:r>
              <a:rPr lang="en-GB" dirty="0">
                <a:solidFill>
                  <a:schemeClr val="bg1"/>
                </a:solidFill>
                <a:cs typeface="Arial" charset="0"/>
              </a:rPr>
              <a:t>and oxygen  via a nasal </a:t>
            </a:r>
            <a:r>
              <a:rPr lang="en-GB" dirty="0" err="1">
                <a:solidFill>
                  <a:schemeClr val="bg1"/>
                </a:solidFill>
                <a:cs typeface="Arial" charset="0"/>
              </a:rPr>
              <a:t>cannula</a:t>
            </a:r>
            <a:r>
              <a:rPr lang="en-GB" dirty="0">
                <a:solidFill>
                  <a:schemeClr val="bg1"/>
                </a:solidFill>
                <a:cs typeface="Arial" charset="0"/>
              </a:rPr>
              <a:t>, </a:t>
            </a:r>
            <a:r>
              <a:rPr lang="en-GB" dirty="0">
                <a:solidFill>
                  <a:srgbClr val="FFFFFF"/>
                </a:solidFill>
                <a:cs typeface="Arial" charset="0"/>
              </a:rPr>
              <a:t>but is constantly “on the go</a:t>
            </a:r>
            <a:r>
              <a:rPr lang="en-GB" dirty="0" smtClean="0">
                <a:solidFill>
                  <a:srgbClr val="FFFFFF"/>
                </a:solidFill>
                <a:cs typeface="Arial" charset="0"/>
              </a:rPr>
              <a:t>”.  Mrs Williams walks </a:t>
            </a:r>
            <a:r>
              <a:rPr lang="en-GB" dirty="0">
                <a:solidFill>
                  <a:srgbClr val="FFFFFF"/>
                </a:solidFill>
                <a:cs typeface="Arial" charset="0"/>
              </a:rPr>
              <a:t>around the </a:t>
            </a:r>
            <a:r>
              <a:rPr lang="en-GB" dirty="0" smtClean="0">
                <a:solidFill>
                  <a:srgbClr val="FFFFFF"/>
                </a:solidFill>
                <a:cs typeface="Arial" charset="0"/>
              </a:rPr>
              <a:t>ward, becoming breathless </a:t>
            </a:r>
            <a:r>
              <a:rPr lang="en-GB" dirty="0">
                <a:solidFill>
                  <a:srgbClr val="FFFFFF"/>
                </a:solidFill>
                <a:cs typeface="Arial" charset="0"/>
              </a:rPr>
              <a:t>and disorientated.  One day she left the ward  and was discovered “lost” in the grounds of the hospital.</a:t>
            </a:r>
          </a:p>
        </p:txBody>
      </p:sp>
      <p:sp>
        <p:nvSpPr>
          <p:cNvPr id="7" name="Rounded Rectangle 6"/>
          <p:cNvSpPr/>
          <p:nvPr/>
        </p:nvSpPr>
        <p:spPr>
          <a:xfrm>
            <a:off x="684213" y="2492375"/>
            <a:ext cx="2303462" cy="345598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dirty="0">
                <a:solidFill>
                  <a:schemeClr val="tx2">
                    <a:lumMod val="75000"/>
                  </a:schemeClr>
                </a:solidFill>
                <a:cs typeface="Arial" charset="0"/>
              </a:rPr>
              <a:t>Possible biological factors?</a:t>
            </a: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p:txBody>
      </p:sp>
      <p:sp>
        <p:nvSpPr>
          <p:cNvPr id="8" name="Rounded Rectangle 7"/>
          <p:cNvSpPr/>
          <p:nvPr/>
        </p:nvSpPr>
        <p:spPr>
          <a:xfrm>
            <a:off x="3203575" y="2492375"/>
            <a:ext cx="2520950" cy="34559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dirty="0">
                <a:solidFill>
                  <a:schemeClr val="tx2">
                    <a:lumMod val="75000"/>
                  </a:schemeClr>
                </a:solidFill>
                <a:cs typeface="Arial" charset="0"/>
              </a:rPr>
              <a:t>Possible psychological factors?</a:t>
            </a:r>
          </a:p>
          <a:p>
            <a:pPr>
              <a:defRPr/>
            </a:pPr>
            <a:endParaRPr lang="en-GB"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sz="2000"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a:p>
            <a:pPr>
              <a:defRPr/>
            </a:pPr>
            <a:endParaRPr lang="en-GB" dirty="0">
              <a:solidFill>
                <a:srgbClr val="FFFFFF"/>
              </a:solidFill>
              <a:cs typeface="Arial" charset="0"/>
            </a:endParaRPr>
          </a:p>
        </p:txBody>
      </p:sp>
      <p:sp>
        <p:nvSpPr>
          <p:cNvPr id="9" name="Rounded Rectangle 8"/>
          <p:cNvSpPr/>
          <p:nvPr/>
        </p:nvSpPr>
        <p:spPr>
          <a:xfrm>
            <a:off x="5867400" y="2492375"/>
            <a:ext cx="2665413" cy="345598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FFFFFF"/>
              </a:solidFill>
              <a:cs typeface="Arial" charset="0"/>
            </a:endParaRPr>
          </a:p>
          <a:p>
            <a:pPr>
              <a:defRPr/>
            </a:pPr>
            <a:r>
              <a:rPr lang="en-GB" b="1" dirty="0">
                <a:solidFill>
                  <a:schemeClr val="tx2">
                    <a:lumMod val="75000"/>
                  </a:schemeClr>
                </a:solidFill>
                <a:cs typeface="Arial" charset="0"/>
              </a:rPr>
              <a:t>Possible social factors?</a:t>
            </a:r>
          </a:p>
          <a:p>
            <a:pPr>
              <a:defRPr/>
            </a:pPr>
            <a:endParaRPr lang="en-GB" b="1" dirty="0">
              <a:solidFill>
                <a:schemeClr val="tx2">
                  <a:lumMod val="75000"/>
                </a:schemeClr>
              </a:solidFill>
              <a:cs typeface="Arial" charset="0"/>
            </a:endParaRPr>
          </a:p>
          <a:p>
            <a:pPr>
              <a:defRPr/>
            </a:pPr>
            <a:endParaRPr lang="en-GB" dirty="0">
              <a:solidFill>
                <a:schemeClr val="tx2">
                  <a:lumMod val="75000"/>
                </a:schemeClr>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defRPr/>
            </a:pPr>
            <a:endParaRPr lang="en-GB" dirty="0">
              <a:solidFill>
                <a:srgbClr val="FFFFFF"/>
              </a:solidFill>
              <a:cs typeface="Arial" charset="0"/>
            </a:endParaRPr>
          </a:p>
          <a:p>
            <a:pPr algn="ctr">
              <a:defRPr/>
            </a:pPr>
            <a:endParaRPr lang="en-GB" dirty="0">
              <a:solidFill>
                <a:srgbClr val="FFFFFF"/>
              </a:solidFill>
              <a:cs typeface="Arial" charset="0"/>
            </a:endParaRPr>
          </a:p>
          <a:p>
            <a:pPr algn="ctr">
              <a:defRPr/>
            </a:pPr>
            <a:endParaRPr lang="en-GB" dirty="0">
              <a:solidFill>
                <a:srgbClr val="FFFFF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55650" y="620713"/>
            <a:ext cx="7848600" cy="11525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17375E"/>
                </a:solidFill>
                <a:cs typeface="Arial" charset="0"/>
              </a:rPr>
              <a:t>Additional information</a:t>
            </a:r>
          </a:p>
        </p:txBody>
      </p:sp>
      <p:sp>
        <p:nvSpPr>
          <p:cNvPr id="4" name="Rounded Rectangle 3"/>
          <p:cNvSpPr/>
          <p:nvPr/>
        </p:nvSpPr>
        <p:spPr>
          <a:xfrm>
            <a:off x="755650" y="2133600"/>
            <a:ext cx="3816350" cy="1871663"/>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a:solidFill>
                <a:srgbClr val="17375E"/>
              </a:solidFill>
              <a:cs typeface="Arial" charset="0"/>
            </a:endParaRPr>
          </a:p>
          <a:p>
            <a:pPr>
              <a:defRPr/>
            </a:pPr>
            <a:r>
              <a:rPr lang="en-GB" sz="2000" b="1">
                <a:solidFill>
                  <a:srgbClr val="17375E"/>
                </a:solidFill>
                <a:cs typeface="Arial" charset="0"/>
              </a:rPr>
              <a:t>Health</a:t>
            </a:r>
          </a:p>
          <a:p>
            <a:pPr>
              <a:defRPr/>
            </a:pPr>
            <a:r>
              <a:rPr lang="en-GB">
                <a:solidFill>
                  <a:srgbClr val="17375E"/>
                </a:solidFill>
                <a:cs typeface="Arial" charset="0"/>
              </a:rPr>
              <a:t>Wears dentures and spectacles for long distance</a:t>
            </a:r>
          </a:p>
          <a:p>
            <a:pPr>
              <a:defRPr/>
            </a:pPr>
            <a:r>
              <a:rPr lang="en-GB">
                <a:solidFill>
                  <a:srgbClr val="17375E"/>
                </a:solidFill>
                <a:cs typeface="Arial" charset="0"/>
              </a:rPr>
              <a:t>Physical health improving after illness</a:t>
            </a:r>
          </a:p>
          <a:p>
            <a:pPr>
              <a:defRPr/>
            </a:pPr>
            <a:endParaRPr lang="en-GB">
              <a:solidFill>
                <a:srgbClr val="17375E"/>
              </a:solidFill>
              <a:cs typeface="Arial" charset="0"/>
            </a:endParaRPr>
          </a:p>
        </p:txBody>
      </p:sp>
      <p:sp>
        <p:nvSpPr>
          <p:cNvPr id="5" name="Rounded Rectangle 4"/>
          <p:cNvSpPr/>
          <p:nvPr/>
        </p:nvSpPr>
        <p:spPr>
          <a:xfrm>
            <a:off x="4787900" y="2133600"/>
            <a:ext cx="3816350" cy="187166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dirty="0">
                <a:solidFill>
                  <a:srgbClr val="17375E"/>
                </a:solidFill>
                <a:cs typeface="Arial" charset="0"/>
              </a:rPr>
              <a:t>Social</a:t>
            </a:r>
          </a:p>
          <a:p>
            <a:pPr>
              <a:defRPr/>
            </a:pPr>
            <a:r>
              <a:rPr lang="en-GB" dirty="0">
                <a:solidFill>
                  <a:srgbClr val="17375E"/>
                </a:solidFill>
                <a:cs typeface="Arial" charset="0"/>
              </a:rPr>
              <a:t>Receives visits in the evening by her </a:t>
            </a:r>
            <a:r>
              <a:rPr lang="en-GB" dirty="0" smtClean="0">
                <a:solidFill>
                  <a:srgbClr val="17375E"/>
                </a:solidFill>
                <a:cs typeface="Arial" charset="0"/>
              </a:rPr>
              <a:t>daughter Angela, and friends from her church</a:t>
            </a:r>
            <a:endParaRPr lang="en-GB" dirty="0">
              <a:solidFill>
                <a:srgbClr val="17375E"/>
              </a:solidFill>
              <a:cs typeface="Arial" charset="0"/>
            </a:endParaRPr>
          </a:p>
          <a:p>
            <a:pPr>
              <a:defRPr/>
            </a:pPr>
            <a:endParaRPr lang="en-GB" dirty="0">
              <a:solidFill>
                <a:srgbClr val="17375E"/>
              </a:solidFill>
              <a:cs typeface="Arial" charset="0"/>
            </a:endParaRPr>
          </a:p>
        </p:txBody>
      </p:sp>
      <p:sp>
        <p:nvSpPr>
          <p:cNvPr id="6" name="Rounded Rectangle 5"/>
          <p:cNvSpPr/>
          <p:nvPr/>
        </p:nvSpPr>
        <p:spPr>
          <a:xfrm>
            <a:off x="755650" y="4221163"/>
            <a:ext cx="3887788" cy="1800225"/>
          </a:xfrm>
          <a:prstGeom prst="roundRect">
            <a:avLst/>
          </a:prstGeom>
          <a:solidFill>
            <a:schemeClr val="accent2">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dirty="0">
                <a:solidFill>
                  <a:srgbClr val="17375E"/>
                </a:solidFill>
                <a:cs typeface="Arial" charset="0"/>
              </a:rPr>
              <a:t>Psychological</a:t>
            </a:r>
          </a:p>
          <a:p>
            <a:pPr>
              <a:defRPr/>
            </a:pPr>
            <a:r>
              <a:rPr lang="en-GB" dirty="0">
                <a:solidFill>
                  <a:srgbClr val="17375E"/>
                </a:solidFill>
                <a:cs typeface="Arial" charset="0"/>
              </a:rPr>
              <a:t>Becomes </a:t>
            </a:r>
            <a:r>
              <a:rPr lang="en-GB" dirty="0" smtClean="0">
                <a:solidFill>
                  <a:srgbClr val="17375E"/>
                </a:solidFill>
                <a:cs typeface="Arial" charset="0"/>
              </a:rPr>
              <a:t>agitated </a:t>
            </a:r>
            <a:r>
              <a:rPr lang="en-GB" dirty="0">
                <a:solidFill>
                  <a:srgbClr val="17375E"/>
                </a:solidFill>
                <a:cs typeface="Arial" charset="0"/>
              </a:rPr>
              <a:t>when </a:t>
            </a:r>
            <a:r>
              <a:rPr lang="en-GB" dirty="0" smtClean="0">
                <a:solidFill>
                  <a:srgbClr val="17375E"/>
                </a:solidFill>
                <a:cs typeface="Arial" charset="0"/>
              </a:rPr>
              <a:t>she is prevented </a:t>
            </a:r>
            <a:r>
              <a:rPr lang="en-GB" dirty="0">
                <a:solidFill>
                  <a:srgbClr val="17375E"/>
                </a:solidFill>
                <a:cs typeface="Arial" charset="0"/>
              </a:rPr>
              <a:t>from walking and escorted back to bed</a:t>
            </a:r>
          </a:p>
          <a:p>
            <a:pPr>
              <a:defRPr/>
            </a:pPr>
            <a:r>
              <a:rPr lang="en-GB" dirty="0">
                <a:solidFill>
                  <a:srgbClr val="17375E"/>
                </a:solidFill>
                <a:cs typeface="Arial" charset="0"/>
              </a:rPr>
              <a:t>Often heard asking for </a:t>
            </a:r>
            <a:r>
              <a:rPr lang="en-GB" dirty="0" smtClean="0">
                <a:solidFill>
                  <a:srgbClr val="17375E"/>
                </a:solidFill>
                <a:cs typeface="Arial" charset="0"/>
              </a:rPr>
              <a:t>Angela or Edna</a:t>
            </a:r>
            <a:endParaRPr lang="en-GB" dirty="0">
              <a:solidFill>
                <a:srgbClr val="17375E"/>
              </a:solidFill>
              <a:cs typeface="Arial" charset="0"/>
            </a:endParaRPr>
          </a:p>
        </p:txBody>
      </p:sp>
      <p:sp>
        <p:nvSpPr>
          <p:cNvPr id="7" name="Rounded Rectangle 6"/>
          <p:cNvSpPr/>
          <p:nvPr/>
        </p:nvSpPr>
        <p:spPr>
          <a:xfrm>
            <a:off x="4859338" y="4221163"/>
            <a:ext cx="3744912" cy="180022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b="1" i="1" dirty="0">
                <a:solidFill>
                  <a:srgbClr val="17375E"/>
                </a:solidFill>
                <a:cs typeface="Arial" charset="0"/>
              </a:rPr>
              <a:t>Getting to Know Me</a:t>
            </a:r>
          </a:p>
          <a:p>
            <a:pPr>
              <a:defRPr/>
            </a:pPr>
            <a:r>
              <a:rPr lang="en-GB" dirty="0" smtClean="0">
                <a:solidFill>
                  <a:srgbClr val="17375E"/>
                </a:solidFill>
                <a:cs typeface="Arial" charset="0"/>
              </a:rPr>
              <a:t>Angela </a:t>
            </a:r>
            <a:r>
              <a:rPr lang="en-GB" dirty="0">
                <a:solidFill>
                  <a:srgbClr val="17375E"/>
                </a:solidFill>
                <a:cs typeface="Arial" charset="0"/>
              </a:rPr>
              <a:t>provides some additional information on her mother’s “Getting to Know Me” </a:t>
            </a:r>
            <a:r>
              <a:rPr lang="en-GB" dirty="0" smtClean="0">
                <a:solidFill>
                  <a:srgbClr val="17375E"/>
                </a:solidFill>
                <a:cs typeface="Arial" charset="0"/>
              </a:rPr>
              <a:t>card…</a:t>
            </a:r>
          </a:p>
          <a:p>
            <a:pPr>
              <a:defRPr/>
            </a:pPr>
            <a:endParaRPr lang="en-GB" dirty="0">
              <a:solidFill>
                <a:srgbClr val="17375E"/>
              </a:solidFill>
              <a:cs typeface="Arial" charset="0"/>
            </a:endParaRPr>
          </a:p>
        </p:txBody>
      </p:sp>
      <p:sp>
        <p:nvSpPr>
          <p:cNvPr id="21510" name="Slide Number Placeholder 7"/>
          <p:cNvSpPr>
            <a:spLocks noGrp="1"/>
          </p:cNvSpPr>
          <p:nvPr>
            <p:ph type="sldNum" sz="quarter" idx="12"/>
          </p:nvPr>
        </p:nvSpPr>
        <p:spPr bwMode="auto">
          <a:noFill/>
          <a:ln>
            <a:miter lim="800000"/>
            <a:headEnd/>
            <a:tailEnd/>
          </a:ln>
        </p:spPr>
        <p:txBody>
          <a:bodyPr/>
          <a:lstStyle/>
          <a:p>
            <a:r>
              <a:rPr lang="en-GB" sz="3200" smtClean="0">
                <a:solidFill>
                  <a:srgbClr val="262626"/>
                </a:solidFill>
              </a:rPr>
              <a:t>6.7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6.8</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395536" y="332656"/>
            <a:ext cx="8280920" cy="5695499"/>
          </a:xfrm>
          <a:prstGeom prst="rect">
            <a:avLst/>
          </a:prstGeom>
          <a:noFill/>
          <a:ln w="9525">
            <a:solidFill>
              <a:schemeClr val="tx1">
                <a:lumMod val="50000"/>
                <a:lumOff val="50000"/>
              </a:schemeClr>
            </a:solidFill>
            <a:miter lim="800000"/>
            <a:headEnd/>
            <a:tailEnd/>
          </a:ln>
        </p:spPr>
      </p:pic>
      <p:sp>
        <p:nvSpPr>
          <p:cNvPr id="6" name="TextBox 5"/>
          <p:cNvSpPr txBox="1"/>
          <p:nvPr/>
        </p:nvSpPr>
        <p:spPr>
          <a:xfrm>
            <a:off x="6300192" y="2636912"/>
            <a:ext cx="2088232" cy="369332"/>
          </a:xfrm>
          <a:prstGeom prst="rect">
            <a:avLst/>
          </a:prstGeom>
          <a:noFill/>
        </p:spPr>
        <p:txBody>
          <a:bodyPr wrap="square" rtlCol="0">
            <a:spAutoFit/>
          </a:bodyPr>
          <a:lstStyle/>
          <a:p>
            <a:r>
              <a:rPr lang="en-GB" dirty="0" smtClean="0">
                <a:latin typeface="Comic Sans MS" pitchFamily="66" charset="0"/>
              </a:rPr>
              <a:t>Sylvia Williams</a:t>
            </a:r>
            <a:endParaRPr lang="en-GB" dirty="0">
              <a:latin typeface="Comic Sans MS" pitchFamily="66" charset="0"/>
            </a:endParaRPr>
          </a:p>
        </p:txBody>
      </p:sp>
      <p:sp>
        <p:nvSpPr>
          <p:cNvPr id="7" name="TextBox 6"/>
          <p:cNvSpPr txBox="1"/>
          <p:nvPr/>
        </p:nvSpPr>
        <p:spPr>
          <a:xfrm>
            <a:off x="6660232" y="3645024"/>
            <a:ext cx="1800200" cy="369332"/>
          </a:xfrm>
          <a:prstGeom prst="rect">
            <a:avLst/>
          </a:prstGeom>
          <a:noFill/>
        </p:spPr>
        <p:txBody>
          <a:bodyPr wrap="square" rtlCol="0">
            <a:spAutoFit/>
          </a:bodyPr>
          <a:lstStyle/>
          <a:p>
            <a:r>
              <a:rPr lang="en-GB" dirty="0" smtClean="0">
                <a:latin typeface="Comic Sans MS" pitchFamily="66" charset="0"/>
              </a:rPr>
              <a:t>Mrs Williams</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6.9</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179512" y="188640"/>
            <a:ext cx="8784976" cy="5976664"/>
          </a:xfrm>
          <a:prstGeom prst="rect">
            <a:avLst/>
          </a:prstGeom>
          <a:noFill/>
          <a:ln w="9525">
            <a:noFill/>
            <a:miter lim="800000"/>
            <a:headEnd/>
            <a:tailEnd/>
          </a:ln>
        </p:spPr>
      </p:pic>
      <p:sp>
        <p:nvSpPr>
          <p:cNvPr id="4" name="TextBox 3"/>
          <p:cNvSpPr txBox="1">
            <a:spLocks noChangeArrowheads="1"/>
          </p:cNvSpPr>
          <p:nvPr/>
        </p:nvSpPr>
        <p:spPr bwMode="auto">
          <a:xfrm>
            <a:off x="323528" y="548680"/>
            <a:ext cx="4032448" cy="1384995"/>
          </a:xfrm>
          <a:prstGeom prst="rect">
            <a:avLst/>
          </a:prstGeom>
          <a:noFill/>
          <a:ln w="9525">
            <a:noFill/>
            <a:miter lim="800000"/>
            <a:headEnd/>
            <a:tailEnd/>
          </a:ln>
        </p:spPr>
        <p:txBody>
          <a:bodyPr wrap="square">
            <a:spAutoFit/>
          </a:bodyPr>
          <a:lstStyle/>
          <a:p>
            <a:r>
              <a:rPr lang="en-GB" sz="1400" dirty="0">
                <a:latin typeface="Comic Sans MS" pitchFamily="66" charset="0"/>
              </a:rPr>
              <a:t>I grew up in </a:t>
            </a:r>
            <a:r>
              <a:rPr lang="en-GB" sz="1400" dirty="0" smtClean="0">
                <a:latin typeface="Comic Sans MS" pitchFamily="66" charset="0"/>
              </a:rPr>
              <a:t>Kingston, Jamaica, and emigrated to England in 1962 with my late sister, Edna.  I have lived in Manchester ever since.  I worked for many years in a textile factory and have two children, Angela and Malcolm, and five wonderful grandchildren. </a:t>
            </a:r>
            <a:endParaRPr lang="en-GB" sz="1200" dirty="0">
              <a:latin typeface="Comic Sans MS" pitchFamily="66" charset="0"/>
            </a:endParaRPr>
          </a:p>
        </p:txBody>
      </p:sp>
      <p:sp>
        <p:nvSpPr>
          <p:cNvPr id="5" name="TextBox 4"/>
          <p:cNvSpPr txBox="1">
            <a:spLocks noChangeArrowheads="1"/>
          </p:cNvSpPr>
          <p:nvPr/>
        </p:nvSpPr>
        <p:spPr bwMode="auto">
          <a:xfrm>
            <a:off x="323528" y="2636912"/>
            <a:ext cx="3960440" cy="1354217"/>
          </a:xfrm>
          <a:prstGeom prst="rect">
            <a:avLst/>
          </a:prstGeom>
          <a:noFill/>
          <a:ln w="9525">
            <a:noFill/>
            <a:miter lim="800000"/>
            <a:headEnd/>
            <a:tailEnd/>
          </a:ln>
        </p:spPr>
        <p:txBody>
          <a:bodyPr wrap="square">
            <a:spAutoFit/>
          </a:bodyPr>
          <a:lstStyle/>
          <a:p>
            <a:r>
              <a:rPr lang="en-GB" sz="1400" dirty="0" smtClean="0">
                <a:latin typeface="Comic Sans MS" pitchFamily="66" charset="0"/>
              </a:rPr>
              <a:t>My dear husband, Clifford, died twenty years ago but I treasure fond memories of him. I adore my children and grandchildren but cannot always remember their names. My friends from church are all important to me.</a:t>
            </a:r>
          </a:p>
          <a:p>
            <a:endParaRPr lang="en-GB" sz="1200" dirty="0" smtClean="0">
              <a:latin typeface="Comic Sans MS" pitchFamily="66" charset="0"/>
            </a:endParaRPr>
          </a:p>
        </p:txBody>
      </p:sp>
      <p:sp>
        <p:nvSpPr>
          <p:cNvPr id="6" name="TextBox 5"/>
          <p:cNvSpPr txBox="1">
            <a:spLocks noChangeArrowheads="1"/>
          </p:cNvSpPr>
          <p:nvPr/>
        </p:nvSpPr>
        <p:spPr bwMode="auto">
          <a:xfrm>
            <a:off x="395536" y="4581128"/>
            <a:ext cx="3888432" cy="1384995"/>
          </a:xfrm>
          <a:prstGeom prst="rect">
            <a:avLst/>
          </a:prstGeom>
          <a:noFill/>
          <a:ln w="9525">
            <a:noFill/>
            <a:miter lim="800000"/>
            <a:headEnd/>
            <a:tailEnd/>
          </a:ln>
        </p:spPr>
        <p:txBody>
          <a:bodyPr wrap="square">
            <a:spAutoFit/>
          </a:bodyPr>
          <a:lstStyle/>
          <a:p>
            <a:r>
              <a:rPr lang="en-GB" sz="1400" dirty="0" smtClean="0">
                <a:latin typeface="Comic Sans MS" pitchFamily="66" charset="0"/>
              </a:rPr>
              <a:t>I like the company of children who bring joy to me.  I enjoy flowers and gardens and used to arrange the flowers for our church.</a:t>
            </a:r>
          </a:p>
          <a:p>
            <a:r>
              <a:rPr lang="en-GB" sz="1400" dirty="0" smtClean="0">
                <a:latin typeface="Comic Sans MS" pitchFamily="66" charset="0"/>
              </a:rPr>
              <a:t>I am told I have a lovely voice and I like to sing. Angela takes me to church every Sunday.</a:t>
            </a:r>
            <a:endParaRPr lang="en-GB" sz="1400" dirty="0">
              <a:latin typeface="Comic Sans MS" pitchFamily="66" charset="0"/>
            </a:endParaRPr>
          </a:p>
        </p:txBody>
      </p:sp>
      <p:sp>
        <p:nvSpPr>
          <p:cNvPr id="7" name="TextBox 6"/>
          <p:cNvSpPr txBox="1"/>
          <p:nvPr/>
        </p:nvSpPr>
        <p:spPr>
          <a:xfrm>
            <a:off x="4788024" y="548680"/>
            <a:ext cx="4104456" cy="954107"/>
          </a:xfrm>
          <a:prstGeom prst="rect">
            <a:avLst/>
          </a:prstGeom>
          <a:noFill/>
        </p:spPr>
        <p:txBody>
          <a:bodyPr wrap="square" rtlCol="0">
            <a:spAutoFit/>
          </a:bodyPr>
          <a:lstStyle/>
          <a:p>
            <a:r>
              <a:rPr lang="en-GB" sz="1400" dirty="0" smtClean="0">
                <a:latin typeface="Comic Sans MS" pitchFamily="66" charset="0"/>
              </a:rPr>
              <a:t>I eat cornflakes and fresh fruit for breakfast. At my care home “Meadow View”. I get up 6.30 and always have a nap after lunch. Most days I like to spend some time in the garden. </a:t>
            </a:r>
            <a:endParaRPr lang="en-GB" sz="1400" dirty="0">
              <a:latin typeface="Comic Sans MS" pitchFamily="66" charset="0"/>
            </a:endParaRPr>
          </a:p>
        </p:txBody>
      </p:sp>
      <p:sp>
        <p:nvSpPr>
          <p:cNvPr id="8" name="TextBox 7"/>
          <p:cNvSpPr txBox="1">
            <a:spLocks noChangeArrowheads="1"/>
          </p:cNvSpPr>
          <p:nvPr/>
        </p:nvSpPr>
        <p:spPr bwMode="auto">
          <a:xfrm>
            <a:off x="4860032" y="2060848"/>
            <a:ext cx="3960440" cy="738664"/>
          </a:xfrm>
          <a:prstGeom prst="rect">
            <a:avLst/>
          </a:prstGeom>
          <a:noFill/>
          <a:ln w="9525">
            <a:noFill/>
            <a:miter lim="800000"/>
            <a:headEnd/>
            <a:tailEnd/>
          </a:ln>
        </p:spPr>
        <p:txBody>
          <a:bodyPr wrap="square">
            <a:spAutoFit/>
          </a:bodyPr>
          <a:lstStyle/>
          <a:p>
            <a:r>
              <a:rPr lang="en-GB" sz="1400" dirty="0" smtClean="0">
                <a:latin typeface="Comic Sans MS" pitchFamily="66" charset="0"/>
              </a:rPr>
              <a:t>Angela is a great comfort to me, as are my friends.  When I am worried and need comfort I sometimes like to pray.</a:t>
            </a:r>
            <a:endParaRPr lang="en-GB" sz="1400" dirty="0">
              <a:latin typeface="Comic Sans MS" pitchFamily="66" charset="0"/>
            </a:endParaRPr>
          </a:p>
        </p:txBody>
      </p:sp>
      <p:sp>
        <p:nvSpPr>
          <p:cNvPr id="9" name="TextBox 8"/>
          <p:cNvSpPr txBox="1">
            <a:spLocks noChangeArrowheads="1"/>
          </p:cNvSpPr>
          <p:nvPr/>
        </p:nvSpPr>
        <p:spPr bwMode="auto">
          <a:xfrm>
            <a:off x="4932040" y="3501008"/>
            <a:ext cx="3816424" cy="954107"/>
          </a:xfrm>
          <a:prstGeom prst="rect">
            <a:avLst/>
          </a:prstGeom>
          <a:noFill/>
          <a:ln w="9525">
            <a:noFill/>
            <a:miter lim="800000"/>
            <a:headEnd/>
            <a:tailEnd/>
          </a:ln>
        </p:spPr>
        <p:txBody>
          <a:bodyPr wrap="square">
            <a:spAutoFit/>
          </a:bodyPr>
          <a:lstStyle/>
          <a:p>
            <a:r>
              <a:rPr lang="en-GB" sz="1400" dirty="0" smtClean="0">
                <a:latin typeface="Comic Sans MS" pitchFamily="66" charset="0"/>
              </a:rPr>
              <a:t>I </a:t>
            </a:r>
            <a:r>
              <a:rPr lang="en-GB" sz="1400" dirty="0">
                <a:latin typeface="Comic Sans MS" pitchFamily="66" charset="0"/>
              </a:rPr>
              <a:t>don’t like too much noise, particularly people shouting and laughing noisily</a:t>
            </a:r>
            <a:r>
              <a:rPr lang="en-GB" sz="1400" dirty="0" smtClean="0">
                <a:latin typeface="Comic Sans MS" pitchFamily="66" charset="0"/>
              </a:rPr>
              <a:t>. I feel lost and frightened when there is no one around that I know</a:t>
            </a:r>
            <a:r>
              <a:rPr lang="en-GB" sz="1200" dirty="0" smtClean="0">
                <a:latin typeface="Comic Sans MS" pitchFamily="66" charset="0"/>
              </a:rPr>
              <a:t>.</a:t>
            </a:r>
            <a:endParaRPr lang="en-GB" sz="1200" dirty="0">
              <a:latin typeface="Comic Sans MS" pitchFamily="66" charset="0"/>
            </a:endParaRPr>
          </a:p>
        </p:txBody>
      </p:sp>
      <p:sp>
        <p:nvSpPr>
          <p:cNvPr id="10" name="TextBox 9"/>
          <p:cNvSpPr txBox="1">
            <a:spLocks noChangeArrowheads="1"/>
          </p:cNvSpPr>
          <p:nvPr/>
        </p:nvSpPr>
        <p:spPr bwMode="auto">
          <a:xfrm>
            <a:off x="4860032" y="5013176"/>
            <a:ext cx="3888432" cy="738664"/>
          </a:xfrm>
          <a:prstGeom prst="rect">
            <a:avLst/>
          </a:prstGeom>
          <a:noFill/>
          <a:ln w="9525">
            <a:noFill/>
            <a:miter lim="800000"/>
            <a:headEnd/>
            <a:tailEnd/>
          </a:ln>
        </p:spPr>
        <p:txBody>
          <a:bodyPr wrap="square">
            <a:spAutoFit/>
          </a:bodyPr>
          <a:lstStyle/>
          <a:p>
            <a:r>
              <a:rPr lang="en-GB" sz="1400" dirty="0">
                <a:latin typeface="Comic Sans MS" pitchFamily="66" charset="0"/>
              </a:rPr>
              <a:t>I sometimes have problems finding the loo and </a:t>
            </a:r>
            <a:r>
              <a:rPr lang="en-GB" sz="1400" dirty="0" smtClean="0">
                <a:latin typeface="Comic Sans MS" pitchFamily="66" charset="0"/>
              </a:rPr>
              <a:t>worry that </a:t>
            </a:r>
            <a:r>
              <a:rPr lang="en-GB" sz="1400" dirty="0">
                <a:latin typeface="Comic Sans MS" pitchFamily="66" charset="0"/>
              </a:rPr>
              <a:t>I might </a:t>
            </a:r>
            <a:r>
              <a:rPr lang="en-GB" sz="1400" dirty="0" smtClean="0">
                <a:latin typeface="Comic Sans MS" pitchFamily="66" charset="0"/>
              </a:rPr>
              <a:t>not get there in time.</a:t>
            </a:r>
            <a:endParaRPr lang="en-GB" sz="1400"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1500</TotalTime>
  <Words>1533</Words>
  <Application>Microsoft Office PowerPoint</Application>
  <PresentationFormat>On-screen Show (4:3)</PresentationFormat>
  <Paragraphs>230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mdnmssbb</dc:creator>
  <cp:lastModifiedBy>mdnmssbb</cp:lastModifiedBy>
  <cp:revision>115</cp:revision>
  <dcterms:created xsi:type="dcterms:W3CDTF">2012-06-15T13:25:37Z</dcterms:created>
  <dcterms:modified xsi:type="dcterms:W3CDTF">2013-06-19T13:26:16Z</dcterms:modified>
</cp:coreProperties>
</file>