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12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DD8CB-1821-4F01-B2E7-8B4C3E46D086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28A2-0885-40D1-ACEC-323A3CBE2C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847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DD8CB-1821-4F01-B2E7-8B4C3E46D086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28A2-0885-40D1-ACEC-323A3CBE2C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334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DD8CB-1821-4F01-B2E7-8B4C3E46D086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28A2-0885-40D1-ACEC-323A3CBE2C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465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DD8CB-1821-4F01-B2E7-8B4C3E46D086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28A2-0885-40D1-ACEC-323A3CBE2C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508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DD8CB-1821-4F01-B2E7-8B4C3E46D086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28A2-0885-40D1-ACEC-323A3CBE2C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336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DD8CB-1821-4F01-B2E7-8B4C3E46D086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28A2-0885-40D1-ACEC-323A3CBE2C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17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DD8CB-1821-4F01-B2E7-8B4C3E46D086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28A2-0885-40D1-ACEC-323A3CBE2C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474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DD8CB-1821-4F01-B2E7-8B4C3E46D086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28A2-0885-40D1-ACEC-323A3CBE2C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695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DD8CB-1821-4F01-B2E7-8B4C3E46D086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28A2-0885-40D1-ACEC-323A3CBE2C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162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DD8CB-1821-4F01-B2E7-8B4C3E46D086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28A2-0885-40D1-ACEC-323A3CBE2C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38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DD8CB-1821-4F01-B2E7-8B4C3E46D086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D28A2-0885-40D1-ACEC-323A3CBE2C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885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DD8CB-1821-4F01-B2E7-8B4C3E46D086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D28A2-0885-40D1-ACEC-323A3CBE2C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2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Straight Arrow Connector 83"/>
          <p:cNvCxnSpPr>
            <a:stCxn id="47" idx="0"/>
          </p:cNvCxnSpPr>
          <p:nvPr/>
        </p:nvCxnSpPr>
        <p:spPr>
          <a:xfrm flipV="1">
            <a:off x="8605969" y="4154880"/>
            <a:ext cx="0" cy="786288"/>
          </a:xfrm>
          <a:prstGeom prst="straightConnector1">
            <a:avLst/>
          </a:prstGeom>
          <a:ln w="12700">
            <a:solidFill>
              <a:srgbClr val="C00000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07504" y="1598913"/>
            <a:ext cx="1512168" cy="5078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900" b="1" u="sng" dirty="0" smtClean="0"/>
              <a:t>Decision by doctor/health care professional that MTX needs to be commenced</a:t>
            </a:r>
            <a:endParaRPr lang="en-GB" sz="900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1886134" y="1598913"/>
            <a:ext cx="1008112" cy="5078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900" dirty="0" smtClean="0"/>
              <a:t>Brief discussion and MTX leaflet provided</a:t>
            </a:r>
            <a:endParaRPr lang="en-GB" sz="9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763688" y="1130058"/>
            <a:ext cx="0" cy="686871"/>
          </a:xfrm>
          <a:prstGeom prst="straightConnector1">
            <a:avLst/>
          </a:prstGeom>
          <a:ln w="12700">
            <a:solidFill>
              <a:srgbClr val="C00000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80665" y="914614"/>
            <a:ext cx="436303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900" dirty="0" smtClean="0"/>
              <a:t>TM</a:t>
            </a:r>
            <a:endParaRPr lang="en-GB" sz="900" dirty="0"/>
          </a:p>
        </p:txBody>
      </p:sp>
      <p:sp>
        <p:nvSpPr>
          <p:cNvPr id="15" name="TextBox 14"/>
          <p:cNvSpPr txBox="1"/>
          <p:nvPr/>
        </p:nvSpPr>
        <p:spPr>
          <a:xfrm>
            <a:off x="3093243" y="1608463"/>
            <a:ext cx="1080891" cy="5078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900" dirty="0" smtClean="0"/>
              <a:t>Intention made to start treatment (clinician/patient)</a:t>
            </a:r>
            <a:endParaRPr lang="en-GB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4355976" y="1608462"/>
            <a:ext cx="1112484" cy="5078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900" dirty="0" smtClean="0"/>
              <a:t>Baseline CXR and bloods ordered</a:t>
            </a:r>
          </a:p>
          <a:p>
            <a:endParaRPr lang="en-GB" sz="900" dirty="0"/>
          </a:p>
        </p:txBody>
      </p:sp>
      <p:sp>
        <p:nvSpPr>
          <p:cNvPr id="21" name="TextBox 20"/>
          <p:cNvSpPr txBox="1"/>
          <p:nvPr/>
        </p:nvSpPr>
        <p:spPr>
          <a:xfrm>
            <a:off x="4355976" y="852246"/>
            <a:ext cx="1112484" cy="5078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900" dirty="0" smtClean="0"/>
              <a:t>Doctor provides prescription (in some cases)</a:t>
            </a:r>
            <a:endParaRPr lang="en-GB" sz="900" dirty="0"/>
          </a:p>
        </p:txBody>
      </p:sp>
      <p:sp>
        <p:nvSpPr>
          <p:cNvPr id="29" name="TextBox 28"/>
          <p:cNvSpPr txBox="1"/>
          <p:nvPr/>
        </p:nvSpPr>
        <p:spPr>
          <a:xfrm>
            <a:off x="5583488" y="1671731"/>
            <a:ext cx="115212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900" dirty="0" smtClean="0"/>
              <a:t>Referral to Virtual DMARD clinic</a:t>
            </a:r>
            <a:endParaRPr lang="en-GB" sz="900" dirty="0"/>
          </a:p>
        </p:txBody>
      </p:sp>
      <p:sp>
        <p:nvSpPr>
          <p:cNvPr id="30" name="TextBox 29"/>
          <p:cNvSpPr txBox="1"/>
          <p:nvPr/>
        </p:nvSpPr>
        <p:spPr>
          <a:xfrm>
            <a:off x="6839744" y="1671732"/>
            <a:ext cx="115212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900" dirty="0" smtClean="0"/>
              <a:t>Discussion at Virtual DMARD clinic</a:t>
            </a:r>
            <a:endParaRPr lang="en-GB" sz="900" dirty="0"/>
          </a:p>
        </p:txBody>
      </p:sp>
      <p:sp>
        <p:nvSpPr>
          <p:cNvPr id="34" name="Flowchart: Decision 33"/>
          <p:cNvSpPr/>
          <p:nvPr/>
        </p:nvSpPr>
        <p:spPr>
          <a:xfrm>
            <a:off x="8100392" y="1554493"/>
            <a:ext cx="1011154" cy="606774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50" b="1" dirty="0" smtClean="0"/>
              <a:t>Research</a:t>
            </a:r>
          </a:p>
          <a:p>
            <a:pPr algn="ctr"/>
            <a:r>
              <a:rPr lang="en-GB" sz="650" b="1" dirty="0"/>
              <a:t>e</a:t>
            </a:r>
            <a:r>
              <a:rPr lang="en-GB" sz="650" b="1" dirty="0" smtClean="0"/>
              <a:t>ligibility</a:t>
            </a:r>
            <a:endParaRPr lang="en-GB" sz="65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7991873" y="2367010"/>
            <a:ext cx="1100642" cy="17543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900" dirty="0" smtClean="0"/>
              <a:t>2</a:t>
            </a:r>
            <a:r>
              <a:rPr lang="en-GB" sz="900" baseline="30000" dirty="0" smtClean="0"/>
              <a:t>nd</a:t>
            </a:r>
            <a:r>
              <a:rPr lang="en-GB" sz="900" dirty="0" smtClean="0"/>
              <a:t> </a:t>
            </a:r>
            <a:r>
              <a:rPr lang="en-GB" sz="900" dirty="0" err="1" smtClean="0"/>
              <a:t>appt</a:t>
            </a:r>
            <a:r>
              <a:rPr lang="en-GB" sz="900" dirty="0" smtClean="0"/>
              <a:t>: for MTX initiation with nurses</a:t>
            </a:r>
          </a:p>
          <a:p>
            <a:pPr algn="ctr"/>
            <a:r>
              <a:rPr lang="en-GB" sz="900" b="1" u="sng" dirty="0" smtClean="0"/>
              <a:t>Education on MTX + disease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/>
              <a:t>Rx given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/>
              <a:t>Monitoring booklet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/>
              <a:t>Blood </a:t>
            </a:r>
            <a:r>
              <a:rPr lang="en-GB" sz="900" dirty="0" err="1" smtClean="0"/>
              <a:t>appt</a:t>
            </a:r>
            <a:r>
              <a:rPr lang="en-GB" sz="900" dirty="0" smtClean="0"/>
              <a:t> organised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/>
              <a:t>Nurse </a:t>
            </a:r>
            <a:r>
              <a:rPr lang="en-GB" sz="900" dirty="0" err="1" smtClean="0"/>
              <a:t>appt</a:t>
            </a:r>
            <a:r>
              <a:rPr lang="en-GB" sz="900" dirty="0" smtClean="0"/>
              <a:t> organised</a:t>
            </a:r>
            <a:endParaRPr lang="en-GB" sz="900" dirty="0"/>
          </a:p>
        </p:txBody>
      </p:sp>
      <p:sp>
        <p:nvSpPr>
          <p:cNvPr id="36" name="TextBox 35"/>
          <p:cNvSpPr txBox="1"/>
          <p:nvPr/>
        </p:nvSpPr>
        <p:spPr>
          <a:xfrm>
            <a:off x="6838812" y="586248"/>
            <a:ext cx="1152128" cy="7848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/>
              <a:t>Prescription written in VDC for 1 month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/>
              <a:t>Letter generated by nurse</a:t>
            </a:r>
            <a:endParaRPr lang="en-GB" sz="900" dirty="0"/>
          </a:p>
        </p:txBody>
      </p:sp>
      <p:sp>
        <p:nvSpPr>
          <p:cNvPr id="37" name="TextBox 36"/>
          <p:cNvSpPr txBox="1"/>
          <p:nvPr/>
        </p:nvSpPr>
        <p:spPr>
          <a:xfrm>
            <a:off x="6735616" y="2600609"/>
            <a:ext cx="115212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900" dirty="0" smtClean="0"/>
              <a:t>Patient goes to hospital pharmacy</a:t>
            </a:r>
            <a:endParaRPr lang="en-GB" sz="900" dirty="0"/>
          </a:p>
        </p:txBody>
      </p:sp>
      <p:sp>
        <p:nvSpPr>
          <p:cNvPr id="38" name="TextBox 37"/>
          <p:cNvSpPr txBox="1"/>
          <p:nvPr/>
        </p:nvSpPr>
        <p:spPr>
          <a:xfrm>
            <a:off x="5468460" y="2536286"/>
            <a:ext cx="1152128" cy="5078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900" dirty="0" smtClean="0"/>
              <a:t>Hospital pharmacy re-educate and check bloods</a:t>
            </a:r>
            <a:endParaRPr lang="en-GB" sz="900" dirty="0"/>
          </a:p>
        </p:txBody>
      </p:sp>
      <p:sp>
        <p:nvSpPr>
          <p:cNvPr id="39" name="TextBox 38"/>
          <p:cNvSpPr txBox="1"/>
          <p:nvPr/>
        </p:nvSpPr>
        <p:spPr>
          <a:xfrm>
            <a:off x="4197868" y="2536285"/>
            <a:ext cx="1152128" cy="18928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900" dirty="0" smtClean="0"/>
              <a:t>Nurse 1 month follow up (needs to be 4 /52)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/>
              <a:t>Rx written by junior docs/STs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/>
              <a:t>Another 1/12 Rx given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/>
              <a:t>Monthly follow up for 3/12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/>
              <a:t>2/52 blood monitoring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/>
              <a:t>Dose is titrated up</a:t>
            </a:r>
            <a:endParaRPr lang="en-GB" sz="900" dirty="0"/>
          </a:p>
        </p:txBody>
      </p:sp>
      <p:sp>
        <p:nvSpPr>
          <p:cNvPr id="40" name="TextBox 39"/>
          <p:cNvSpPr txBox="1"/>
          <p:nvPr/>
        </p:nvSpPr>
        <p:spPr>
          <a:xfrm>
            <a:off x="7959418" y="4359861"/>
            <a:ext cx="115212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900" dirty="0" smtClean="0"/>
              <a:t>3 </a:t>
            </a:r>
            <a:r>
              <a:rPr lang="en-GB" sz="900" dirty="0" err="1" smtClean="0"/>
              <a:t>appts</a:t>
            </a:r>
            <a:r>
              <a:rPr lang="en-GB" sz="900" dirty="0" smtClean="0"/>
              <a:t> booked all 1 month apart</a:t>
            </a:r>
            <a:endParaRPr lang="en-GB" sz="900" dirty="0"/>
          </a:p>
        </p:txBody>
      </p:sp>
      <p:sp>
        <p:nvSpPr>
          <p:cNvPr id="41" name="TextBox 40"/>
          <p:cNvSpPr txBox="1"/>
          <p:nvPr/>
        </p:nvSpPr>
        <p:spPr>
          <a:xfrm>
            <a:off x="2895057" y="2539053"/>
            <a:ext cx="1152128" cy="161582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/>
              <a:t>Write to GP asking them to take over prescribing and monitoring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/>
              <a:t>Send them MTX protocol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/>
              <a:t>Dr follow up in 3/12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/>
              <a:t>6/12 nurse follow up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356444" y="4313694"/>
            <a:ext cx="2567483" cy="2308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900" dirty="0" smtClean="0"/>
              <a:t>Multiple problems at this transition</a:t>
            </a:r>
            <a:endParaRPr lang="en-GB" sz="900" dirty="0"/>
          </a:p>
        </p:txBody>
      </p:sp>
      <p:sp>
        <p:nvSpPr>
          <p:cNvPr id="43" name="TextBox 42"/>
          <p:cNvSpPr txBox="1"/>
          <p:nvPr/>
        </p:nvSpPr>
        <p:spPr>
          <a:xfrm>
            <a:off x="1390914" y="2557731"/>
            <a:ext cx="1008112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/>
              <a:t>GP takes over prescribing and blood monitoring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/>
              <a:t>Usually monthly Rx</a:t>
            </a:r>
            <a:endParaRPr lang="en-GB" sz="900" dirty="0"/>
          </a:p>
        </p:txBody>
      </p:sp>
      <p:sp>
        <p:nvSpPr>
          <p:cNvPr id="44" name="TextBox 43"/>
          <p:cNvSpPr txBox="1"/>
          <p:nvPr/>
        </p:nvSpPr>
        <p:spPr>
          <a:xfrm>
            <a:off x="102112" y="2557731"/>
            <a:ext cx="1008112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900" dirty="0" smtClean="0"/>
              <a:t>Following 1 year monitoring bloods should be reduced in frequency to 2/12</a:t>
            </a:r>
            <a:endParaRPr lang="en-GB" sz="900" dirty="0"/>
          </a:p>
        </p:txBody>
      </p:sp>
      <p:sp>
        <p:nvSpPr>
          <p:cNvPr id="45" name="TextBox 44"/>
          <p:cNvSpPr txBox="1"/>
          <p:nvPr/>
        </p:nvSpPr>
        <p:spPr>
          <a:xfrm>
            <a:off x="5525974" y="5589240"/>
            <a:ext cx="3468776" cy="830997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b="1" u="sng" dirty="0" smtClean="0"/>
              <a:t>New methotrexate user pathway (25/07/16)</a:t>
            </a:r>
          </a:p>
          <a:p>
            <a:endParaRPr lang="en-GB" sz="900" dirty="0" smtClean="0"/>
          </a:p>
          <a:p>
            <a:r>
              <a:rPr lang="en-GB" sz="900" b="1" dirty="0" smtClean="0"/>
              <a:t>Abbreviations: </a:t>
            </a:r>
            <a:r>
              <a:rPr lang="en-GB" sz="900" dirty="0" err="1"/>
              <a:t>a</a:t>
            </a:r>
            <a:r>
              <a:rPr lang="en-GB" sz="900" dirty="0" err="1" smtClean="0"/>
              <a:t>ppt</a:t>
            </a:r>
            <a:r>
              <a:rPr lang="en-GB" sz="900" dirty="0" smtClean="0"/>
              <a:t>, appointment; DMARD, disease modifying anti-rheumatic drug; GP, general practitioner; MTX, methotrexate; TM, teachable moment; Rx, prescription</a:t>
            </a:r>
            <a:endParaRPr lang="en-GB" sz="900" dirty="0"/>
          </a:p>
        </p:txBody>
      </p:sp>
      <p:sp>
        <p:nvSpPr>
          <p:cNvPr id="46" name="TextBox 45"/>
          <p:cNvSpPr txBox="1"/>
          <p:nvPr/>
        </p:nvSpPr>
        <p:spPr>
          <a:xfrm>
            <a:off x="5941400" y="899226"/>
            <a:ext cx="436303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900" dirty="0" smtClean="0"/>
              <a:t>TM</a:t>
            </a:r>
            <a:endParaRPr lang="en-GB" sz="900" dirty="0"/>
          </a:p>
        </p:txBody>
      </p:sp>
      <p:sp>
        <p:nvSpPr>
          <p:cNvPr id="47" name="TextBox 46"/>
          <p:cNvSpPr txBox="1"/>
          <p:nvPr/>
        </p:nvSpPr>
        <p:spPr>
          <a:xfrm>
            <a:off x="8387817" y="4941168"/>
            <a:ext cx="436303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900" dirty="0" smtClean="0"/>
              <a:t>TM</a:t>
            </a:r>
            <a:endParaRPr lang="en-GB" sz="900" dirty="0"/>
          </a:p>
        </p:txBody>
      </p:sp>
      <p:sp>
        <p:nvSpPr>
          <p:cNvPr id="48" name="TextBox 47"/>
          <p:cNvSpPr txBox="1"/>
          <p:nvPr/>
        </p:nvSpPr>
        <p:spPr>
          <a:xfrm>
            <a:off x="4593021" y="4695973"/>
            <a:ext cx="436303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900" dirty="0" smtClean="0"/>
              <a:t>TM</a:t>
            </a:r>
            <a:endParaRPr lang="en-GB" sz="900" dirty="0"/>
          </a:p>
        </p:txBody>
      </p:sp>
      <p:sp>
        <p:nvSpPr>
          <p:cNvPr id="49" name="TextBox 48"/>
          <p:cNvSpPr txBox="1"/>
          <p:nvPr/>
        </p:nvSpPr>
        <p:spPr>
          <a:xfrm>
            <a:off x="102112" y="122324"/>
            <a:ext cx="8928992" cy="307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Overview of MTX prescribing pathway</a:t>
            </a:r>
            <a:endParaRPr lang="en-GB" sz="1400" b="1" dirty="0"/>
          </a:p>
        </p:txBody>
      </p:sp>
      <p:cxnSp>
        <p:nvCxnSpPr>
          <p:cNvPr id="51" name="Straight Arrow Connector 50"/>
          <p:cNvCxnSpPr>
            <a:stCxn id="5" idx="3"/>
            <a:endCxn id="6" idx="1"/>
          </p:cNvCxnSpPr>
          <p:nvPr/>
        </p:nvCxnSpPr>
        <p:spPr>
          <a:xfrm>
            <a:off x="1619672" y="1852829"/>
            <a:ext cx="266462" cy="0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endCxn id="15" idx="1"/>
          </p:cNvCxnSpPr>
          <p:nvPr/>
        </p:nvCxnSpPr>
        <p:spPr>
          <a:xfrm flipV="1">
            <a:off x="2894246" y="1862379"/>
            <a:ext cx="198997" cy="9450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5" idx="3"/>
          </p:cNvCxnSpPr>
          <p:nvPr/>
        </p:nvCxnSpPr>
        <p:spPr>
          <a:xfrm flipV="1">
            <a:off x="4174134" y="1856270"/>
            <a:ext cx="222731" cy="6109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20" idx="3"/>
            <a:endCxn id="29" idx="1"/>
          </p:cNvCxnSpPr>
          <p:nvPr/>
        </p:nvCxnSpPr>
        <p:spPr>
          <a:xfrm flipV="1">
            <a:off x="5468460" y="1856397"/>
            <a:ext cx="115028" cy="5981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V="1">
            <a:off x="6752661" y="1865848"/>
            <a:ext cx="115028" cy="5981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7991873" y="1865847"/>
            <a:ext cx="115028" cy="5981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8143866" y="978663"/>
            <a:ext cx="924203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900" dirty="0" smtClean="0"/>
              <a:t>Recruited to study if eligible</a:t>
            </a:r>
            <a:endParaRPr lang="en-GB" sz="900" dirty="0"/>
          </a:p>
        </p:txBody>
      </p:sp>
      <p:cxnSp>
        <p:nvCxnSpPr>
          <p:cNvPr id="65" name="Straight Arrow Connector 64"/>
          <p:cNvCxnSpPr>
            <a:stCxn id="34" idx="2"/>
          </p:cNvCxnSpPr>
          <p:nvPr/>
        </p:nvCxnSpPr>
        <p:spPr>
          <a:xfrm>
            <a:off x="8605969" y="2161267"/>
            <a:ext cx="0" cy="205743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endCxn id="37" idx="3"/>
          </p:cNvCxnSpPr>
          <p:nvPr/>
        </p:nvCxnSpPr>
        <p:spPr>
          <a:xfrm flipH="1">
            <a:off x="7887744" y="2785275"/>
            <a:ext cx="71674" cy="0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37" idx="1"/>
          </p:cNvCxnSpPr>
          <p:nvPr/>
        </p:nvCxnSpPr>
        <p:spPr>
          <a:xfrm flipH="1">
            <a:off x="6620588" y="2785275"/>
            <a:ext cx="115028" cy="0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38" idx="1"/>
          </p:cNvCxnSpPr>
          <p:nvPr/>
        </p:nvCxnSpPr>
        <p:spPr>
          <a:xfrm flipH="1">
            <a:off x="5349996" y="2790202"/>
            <a:ext cx="118464" cy="0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>
            <a:off x="4055670" y="2785275"/>
            <a:ext cx="118464" cy="0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>
            <a:off x="2399026" y="2790202"/>
            <a:ext cx="495220" cy="0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>
            <a:off x="1110224" y="2806724"/>
            <a:ext cx="280690" cy="0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46" idx="2"/>
          </p:cNvCxnSpPr>
          <p:nvPr/>
        </p:nvCxnSpPr>
        <p:spPr>
          <a:xfrm flipH="1">
            <a:off x="6159551" y="1130058"/>
            <a:ext cx="1" cy="561372"/>
          </a:xfrm>
          <a:prstGeom prst="straightConnector1">
            <a:avLst/>
          </a:prstGeom>
          <a:ln w="12700">
            <a:solidFill>
              <a:srgbClr val="C00000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endCxn id="39" idx="2"/>
          </p:cNvCxnSpPr>
          <p:nvPr/>
        </p:nvCxnSpPr>
        <p:spPr>
          <a:xfrm flipV="1">
            <a:off x="4773932" y="4429111"/>
            <a:ext cx="0" cy="266862"/>
          </a:xfrm>
          <a:prstGeom prst="straightConnector1">
            <a:avLst/>
          </a:prstGeom>
          <a:ln w="12700">
            <a:solidFill>
              <a:srgbClr val="C00000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>
            <a:stCxn id="20" idx="0"/>
            <a:endCxn id="21" idx="2"/>
          </p:cNvCxnSpPr>
          <p:nvPr/>
        </p:nvCxnSpPr>
        <p:spPr>
          <a:xfrm flipV="1">
            <a:off x="4912218" y="1360077"/>
            <a:ext cx="0" cy="248385"/>
          </a:xfrm>
          <a:prstGeom prst="straightConnector1">
            <a:avLst/>
          </a:prstGeom>
          <a:ln w="158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V="1">
            <a:off x="7414513" y="1382631"/>
            <a:ext cx="0" cy="248385"/>
          </a:xfrm>
          <a:prstGeom prst="straightConnector1">
            <a:avLst/>
          </a:prstGeom>
          <a:ln w="158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endCxn id="63" idx="2"/>
          </p:cNvCxnSpPr>
          <p:nvPr/>
        </p:nvCxnSpPr>
        <p:spPr>
          <a:xfrm flipH="1" flipV="1">
            <a:off x="8605968" y="1347995"/>
            <a:ext cx="1" cy="206499"/>
          </a:xfrm>
          <a:prstGeom prst="straightConnector1">
            <a:avLst/>
          </a:prstGeom>
          <a:ln w="158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655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</Words>
  <Application>Microsoft Office PowerPoint</Application>
  <PresentationFormat>On-screen Show (4:3)</PresentationFormat>
  <Paragraphs>43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AnneB</dc:creator>
  <cp:lastModifiedBy>AnneB</cp:lastModifiedBy>
  <cp:revision>1</cp:revision>
  <dcterms:created xsi:type="dcterms:W3CDTF">2019-05-07T12:51:18Z</dcterms:created>
  <dcterms:modified xsi:type="dcterms:W3CDTF">2019-05-07T12:51:56Z</dcterms:modified>
</cp:coreProperties>
</file>